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71" r:id="rId7"/>
    <p:sldId id="258" r:id="rId8"/>
    <p:sldId id="259" r:id="rId9"/>
    <p:sldId id="260" r:id="rId10"/>
    <p:sldId id="262" r:id="rId11"/>
    <p:sldId id="263" r:id="rId12"/>
    <p:sldId id="264" r:id="rId13"/>
    <p:sldId id="272" r:id="rId14"/>
    <p:sldId id="274" r:id="rId15"/>
    <p:sldId id="276" r:id="rId16"/>
    <p:sldId id="277" r:id="rId17"/>
    <p:sldId id="275" r:id="rId18"/>
    <p:sldId id="278" r:id="rId19"/>
    <p:sldId id="273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7D63-1189-40C4-BB0E-B4ADDD81559D}" type="datetimeFigureOut">
              <a:rPr lang="de-CH" smtClean="0"/>
              <a:pPr/>
              <a:t>18.02.2013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F0D3-C2B6-472B-919F-812015EFA3F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m.unibe.ch/fki/databases/iam-historical-document-databas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de-CH" sz="2400" b="1" dirty="0" err="1" smtClean="0"/>
              <a:t>Towards</a:t>
            </a:r>
            <a:r>
              <a:rPr lang="de-CH" sz="2400" b="1" dirty="0" smtClean="0"/>
              <a:t> a </a:t>
            </a:r>
            <a:r>
              <a:rPr lang="de-CH" sz="2400" b="1" dirty="0" err="1" smtClean="0"/>
              <a:t>Quadratic</a:t>
            </a:r>
            <a:r>
              <a:rPr lang="de-CH" sz="2400" b="1" dirty="0" smtClean="0"/>
              <a:t> Time Approximation </a:t>
            </a:r>
            <a:br>
              <a:rPr lang="de-CH" sz="2400" b="1" dirty="0" smtClean="0"/>
            </a:br>
            <a:r>
              <a:rPr lang="de-CH" sz="2400" b="1" dirty="0" err="1" smtClean="0"/>
              <a:t>of</a:t>
            </a:r>
            <a:r>
              <a:rPr lang="de-CH" sz="2400" b="1" dirty="0" smtClean="0"/>
              <a:t> Graph Edit </a:t>
            </a:r>
            <a:r>
              <a:rPr lang="de-CH" sz="2400" b="1" dirty="0" err="1" smtClean="0"/>
              <a:t>Distance</a:t>
            </a:r>
            <a:endParaRPr lang="de-CH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632848" cy="396044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Fischer, A., Suen, C., Frinken, V., Riesen, K., Bunke, H.</a:t>
            </a:r>
            <a:endParaRPr lang="de-CH" sz="2800" dirty="0" smtClean="0">
              <a:solidFill>
                <a:schemeClr val="tx1"/>
              </a:solidFill>
            </a:endParaRPr>
          </a:p>
          <a:p>
            <a:endParaRPr lang="de-CH" sz="2800" dirty="0" smtClean="0">
              <a:solidFill>
                <a:schemeClr val="tx1"/>
              </a:solidFill>
            </a:endParaRPr>
          </a:p>
          <a:p>
            <a:pPr algn="l"/>
            <a:r>
              <a:rPr lang="de-CH" sz="2800" b="1" dirty="0" smtClean="0">
                <a:solidFill>
                  <a:schemeClr val="tx1"/>
                </a:solidFill>
              </a:rPr>
              <a:t>Contents</a:t>
            </a:r>
          </a:p>
          <a:p>
            <a:pPr algn="l">
              <a:buFont typeface="Symbol" pitchFamily="18" charset="2"/>
              <a:buChar char="-"/>
            </a:pP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Introduction</a:t>
            </a:r>
            <a:endParaRPr lang="de-CH" sz="2800" dirty="0" smtClean="0">
              <a:solidFill>
                <a:schemeClr val="tx1"/>
              </a:solidFill>
            </a:endParaRPr>
          </a:p>
          <a:p>
            <a:pPr algn="l">
              <a:buFont typeface="Symbol" pitchFamily="18" charset="2"/>
              <a:buChar char="-"/>
            </a:pPr>
            <a:r>
              <a:rPr lang="de-CH" sz="2800" dirty="0" smtClean="0">
                <a:solidFill>
                  <a:schemeClr val="tx1"/>
                </a:solidFill>
              </a:rPr>
              <a:t>Graph </a:t>
            </a:r>
            <a:r>
              <a:rPr lang="de-CH" sz="2800" dirty="0" err="1" smtClean="0">
                <a:solidFill>
                  <a:schemeClr val="tx1"/>
                </a:solidFill>
              </a:rPr>
              <a:t>edit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distance</a:t>
            </a:r>
            <a:endParaRPr lang="de-CH" sz="2800" dirty="0" smtClean="0">
              <a:solidFill>
                <a:schemeClr val="tx1"/>
              </a:solidFill>
            </a:endParaRPr>
          </a:p>
          <a:p>
            <a:pPr algn="l">
              <a:buFont typeface="Symbol" pitchFamily="18" charset="2"/>
              <a:buChar char="-"/>
            </a:pPr>
            <a:r>
              <a:rPr lang="de-CH" sz="2800" dirty="0" err="1" smtClean="0">
                <a:solidFill>
                  <a:schemeClr val="tx1"/>
                </a:solidFill>
              </a:rPr>
              <a:t>Hausdorff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distance</a:t>
            </a:r>
            <a:endParaRPr lang="de-CH" sz="2800" dirty="0" smtClean="0">
              <a:solidFill>
                <a:schemeClr val="tx1"/>
              </a:solidFill>
            </a:endParaRPr>
          </a:p>
          <a:p>
            <a:pPr algn="l">
              <a:buFont typeface="Symbol" pitchFamily="18" charset="2"/>
              <a:buChar char="-"/>
            </a:pPr>
            <a:r>
              <a:rPr lang="de-CH" sz="2800" dirty="0" err="1" smtClean="0">
                <a:solidFill>
                  <a:schemeClr val="tx1"/>
                </a:solidFill>
              </a:rPr>
              <a:t>Approximating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the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ged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with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Hausdorff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distance</a:t>
            </a:r>
            <a:endParaRPr lang="de-CH" sz="2800" dirty="0" smtClean="0">
              <a:solidFill>
                <a:schemeClr val="tx1"/>
              </a:solidFill>
            </a:endParaRPr>
          </a:p>
          <a:p>
            <a:pPr algn="l">
              <a:buFont typeface="Symbol" pitchFamily="18" charset="2"/>
              <a:buChar char="-"/>
            </a:pPr>
            <a:r>
              <a:rPr lang="de-CH" sz="2800" dirty="0" err="1" smtClean="0">
                <a:solidFill>
                  <a:schemeClr val="tx1"/>
                </a:solidFill>
              </a:rPr>
              <a:t>Application</a:t>
            </a:r>
            <a:r>
              <a:rPr lang="de-CH" sz="2800" dirty="0" smtClean="0">
                <a:solidFill>
                  <a:schemeClr val="tx1"/>
                </a:solidFill>
              </a:rPr>
              <a:t>, experimental </a:t>
            </a:r>
            <a:r>
              <a:rPr lang="de-CH" sz="2800" dirty="0" err="1" smtClean="0">
                <a:solidFill>
                  <a:schemeClr val="tx1"/>
                </a:solidFill>
              </a:rPr>
              <a:t>evaluation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and</a:t>
            </a:r>
            <a:r>
              <a:rPr lang="de-CH" sz="2800" dirty="0" smtClean="0">
                <a:solidFill>
                  <a:schemeClr val="tx1"/>
                </a:solidFill>
              </a:rPr>
              <a:t> </a:t>
            </a:r>
            <a:r>
              <a:rPr lang="de-CH" sz="2800" dirty="0" err="1" smtClean="0">
                <a:solidFill>
                  <a:schemeClr val="tx1"/>
                </a:solidFill>
              </a:rPr>
              <a:t>results</a:t>
            </a:r>
            <a:endParaRPr lang="de-CH" sz="2800" dirty="0" smtClean="0">
              <a:solidFill>
                <a:schemeClr val="tx1"/>
              </a:solidFill>
            </a:endParaRPr>
          </a:p>
          <a:p>
            <a:pPr algn="l">
              <a:buFont typeface="Symbol" pitchFamily="18" charset="2"/>
              <a:buChar char="-"/>
            </a:pPr>
            <a:r>
              <a:rPr lang="de-CH" sz="2800" dirty="0" err="1" smtClean="0">
                <a:solidFill>
                  <a:schemeClr val="tx1"/>
                </a:solidFill>
              </a:rPr>
              <a:t>Conclusions</a:t>
            </a:r>
            <a:endParaRPr lang="de-CH" sz="2800" dirty="0" smtClean="0">
              <a:solidFill>
                <a:schemeClr val="tx1"/>
              </a:solidFill>
            </a:endParaRPr>
          </a:p>
          <a:p>
            <a:endParaRPr lang="de-CH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Fischer, A., Suen, C., Frinken, V., Riesen, K., Bunke, H.: A fast matching algorithm for graph-based handwriting recognition, submitted </a:t>
            </a:r>
            <a:endParaRPr lang="de-CH" sz="2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de-C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de-CH" sz="2400" b="1" dirty="0" err="1" smtClean="0"/>
              <a:t>Hausdorff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Distance</a:t>
            </a:r>
            <a:r>
              <a:rPr lang="de-CH" sz="2400" b="1" dirty="0" smtClean="0"/>
              <a:t> (2)</a:t>
            </a: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de-CH" sz="2400" dirty="0" err="1" smtClean="0"/>
              <a:t>Because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max-operator</a:t>
            </a:r>
            <a:r>
              <a:rPr lang="de-CH" sz="2400" dirty="0" smtClean="0"/>
              <a:t>, H-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sensitive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outliers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data</a:t>
            </a:r>
            <a:endParaRPr lang="de-CH" sz="2400" dirty="0" smtClean="0"/>
          </a:p>
          <a:p>
            <a:r>
              <a:rPr lang="de-CH" sz="2400" dirty="0" err="1" smtClean="0"/>
              <a:t>There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possibilities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overcome</a:t>
            </a:r>
            <a:r>
              <a:rPr lang="de-CH" sz="2400" dirty="0" smtClean="0"/>
              <a:t> </a:t>
            </a:r>
            <a:r>
              <a:rPr lang="de-CH" sz="2400" dirty="0" err="1" smtClean="0"/>
              <a:t>this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r>
              <a:rPr lang="de-CH" sz="2400" dirty="0" smtClean="0"/>
              <a:t>: </a:t>
            </a:r>
            <a:r>
              <a:rPr lang="de-CH" sz="2400" dirty="0" err="1" smtClean="0"/>
              <a:t>delete</a:t>
            </a:r>
            <a:r>
              <a:rPr lang="de-CH" sz="2400" dirty="0" smtClean="0"/>
              <a:t> top-n, </a:t>
            </a:r>
            <a:r>
              <a:rPr lang="de-CH" sz="2400" dirty="0" err="1" smtClean="0"/>
              <a:t>average</a:t>
            </a:r>
            <a:r>
              <a:rPr lang="de-CH" sz="2400" dirty="0" smtClean="0"/>
              <a:t>, median,…</a:t>
            </a:r>
          </a:p>
          <a:p>
            <a:r>
              <a:rPr lang="de-CH" sz="2400" dirty="0" smtClean="0"/>
              <a:t>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following</a:t>
            </a:r>
            <a:r>
              <a:rPr lang="de-CH" sz="2400" dirty="0" smtClean="0"/>
              <a:t>: </a:t>
            </a:r>
            <a:r>
              <a:rPr lang="de-CH" sz="2400" dirty="0" err="1" smtClean="0"/>
              <a:t>replace</a:t>
            </a:r>
            <a:r>
              <a:rPr lang="de-CH" sz="2400" dirty="0" smtClean="0"/>
              <a:t> </a:t>
            </a:r>
            <a:r>
              <a:rPr lang="de-CH" sz="2400" dirty="0" err="1" smtClean="0"/>
              <a:t>max-operator</a:t>
            </a:r>
            <a:r>
              <a:rPr lang="de-CH" sz="2400" dirty="0" smtClean="0"/>
              <a:t> </a:t>
            </a:r>
            <a:r>
              <a:rPr lang="de-CH" sz="2400" dirty="0" err="1" smtClean="0"/>
              <a:t>by</a:t>
            </a:r>
            <a:r>
              <a:rPr lang="de-CH" sz="2400" dirty="0" smtClean="0"/>
              <a:t> </a:t>
            </a:r>
            <a:r>
              <a:rPr lang="de-CH" sz="2400" dirty="0" err="1" smtClean="0"/>
              <a:t>summation</a:t>
            </a:r>
            <a:r>
              <a:rPr lang="de-CH" sz="2400" dirty="0" smtClean="0"/>
              <a:t> (</a:t>
            </a:r>
            <a:r>
              <a:rPr lang="de-CH" sz="2400" dirty="0" err="1" smtClean="0"/>
              <a:t>equivalent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averaging</a:t>
            </a:r>
            <a:r>
              <a:rPr lang="de-CH" sz="2400" dirty="0" smtClean="0"/>
              <a:t>)</a:t>
            </a:r>
          </a:p>
          <a:p>
            <a:r>
              <a:rPr lang="en-US" sz="2400" dirty="0" smtClean="0"/>
              <a:t>H’(A,B) = </a:t>
            </a:r>
            <a:r>
              <a:rPr lang="el-GR" dirty="0" smtClean="0"/>
              <a:t>Σ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latin typeface="+mj-lt"/>
                <a:ea typeface="Cambria Math"/>
              </a:rPr>
              <a:t>A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 + </a:t>
            </a:r>
            <a:r>
              <a:rPr lang="el-GR" dirty="0" smtClean="0"/>
              <a:t>Σ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A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</a:t>
            </a:r>
          </a:p>
          <a:p>
            <a:endParaRPr lang="de-CH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93096"/>
            <a:ext cx="2354204" cy="221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Approximating</a:t>
            </a:r>
            <a:r>
              <a:rPr lang="de-CH" sz="2400" b="1" dirty="0" smtClean="0"/>
              <a:t> Graph Edit </a:t>
            </a:r>
            <a:r>
              <a:rPr lang="de-CH" sz="2400" b="1" dirty="0" err="1" smtClean="0"/>
              <a:t>Distance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with</a:t>
            </a:r>
            <a:r>
              <a:rPr lang="de-CH" sz="2400" b="1" dirty="0" smtClean="0"/>
              <a:t> H-</a:t>
            </a:r>
            <a:r>
              <a:rPr lang="de-CH" sz="2400" b="1" dirty="0" err="1" smtClean="0"/>
              <a:t>Distance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4886003"/>
          </a:xfrm>
        </p:spPr>
        <p:txBody>
          <a:bodyPr>
            <a:normAutofit lnSpcReduction="10000"/>
          </a:bodyPr>
          <a:lstStyle/>
          <a:p>
            <a:r>
              <a:rPr lang="de-CH" sz="2400" dirty="0" smtClean="0"/>
              <a:t>Sets A </a:t>
            </a:r>
            <a:r>
              <a:rPr lang="de-CH" sz="2400" dirty="0" err="1" smtClean="0"/>
              <a:t>and</a:t>
            </a:r>
            <a:r>
              <a:rPr lang="de-CH" sz="2400" dirty="0" smtClean="0"/>
              <a:t> B </a:t>
            </a:r>
            <a:r>
              <a:rPr lang="de-CH" sz="2400" dirty="0" err="1" smtClean="0"/>
              <a:t>correspond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sets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nodes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graphs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1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2</a:t>
            </a:r>
          </a:p>
          <a:p>
            <a:r>
              <a:rPr lang="de-CH" sz="2400" dirty="0" err="1" smtClean="0"/>
              <a:t>Distance</a:t>
            </a:r>
            <a:r>
              <a:rPr lang="de-CH" sz="2400" dirty="0" smtClean="0"/>
              <a:t> d(</a:t>
            </a:r>
            <a:r>
              <a:rPr lang="de-CH" sz="2400" dirty="0" err="1" smtClean="0"/>
              <a:t>a,b</a:t>
            </a:r>
            <a:r>
              <a:rPr lang="de-CH" sz="2400" dirty="0" smtClean="0"/>
              <a:t>) </a:t>
            </a:r>
            <a:r>
              <a:rPr lang="de-CH" sz="2400" dirty="0" err="1" smtClean="0"/>
              <a:t>between</a:t>
            </a:r>
            <a:r>
              <a:rPr lang="de-CH" sz="2400" dirty="0" smtClean="0"/>
              <a:t> </a:t>
            </a:r>
            <a:r>
              <a:rPr lang="de-CH" sz="2400" dirty="0" err="1" smtClean="0"/>
              <a:t>a</a:t>
            </a:r>
            <a:r>
              <a:rPr lang="de-CH" sz="2400" dirty="0" err="1" smtClean="0">
                <a:latin typeface="Cambria Math"/>
                <a:ea typeface="Cambria Math"/>
              </a:rPr>
              <a:t>∊</a:t>
            </a:r>
            <a:r>
              <a:rPr lang="de-CH" sz="2400" dirty="0" err="1" smtClean="0">
                <a:latin typeface="+mj-lt"/>
                <a:ea typeface="Cambria Math"/>
              </a:rPr>
              <a:t>A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and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b</a:t>
            </a:r>
            <a:r>
              <a:rPr lang="de-CH" sz="2400" dirty="0" err="1" smtClean="0">
                <a:latin typeface="Cambria Math"/>
                <a:ea typeface="Cambria Math"/>
              </a:rPr>
              <a:t>∊</a:t>
            </a:r>
            <a:r>
              <a:rPr lang="de-CH" sz="2400" dirty="0" err="1" smtClean="0">
                <a:latin typeface="+mj-lt"/>
                <a:ea typeface="Cambria Math"/>
              </a:rPr>
              <a:t>B</a:t>
            </a:r>
            <a:r>
              <a:rPr lang="de-CH" sz="2400" dirty="0" smtClean="0">
                <a:latin typeface="Cambria Math"/>
                <a:ea typeface="Cambria Math"/>
              </a:rPr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given</a:t>
            </a:r>
            <a:r>
              <a:rPr lang="de-CH" sz="2400" dirty="0" smtClean="0"/>
              <a:t> </a:t>
            </a:r>
            <a:r>
              <a:rPr lang="de-CH" sz="2400" dirty="0" err="1" smtClean="0"/>
              <a:t>by</a:t>
            </a:r>
            <a:r>
              <a:rPr lang="de-CH" sz="2400" dirty="0" smtClean="0"/>
              <a:t> </a:t>
            </a:r>
            <a:r>
              <a:rPr lang="de-CH" sz="2400" dirty="0" err="1" smtClean="0"/>
              <a:t>node</a:t>
            </a:r>
            <a:r>
              <a:rPr lang="de-CH" sz="2400" dirty="0" smtClean="0"/>
              <a:t> </a:t>
            </a:r>
            <a:r>
              <a:rPr lang="de-CH" sz="2400" dirty="0" err="1" smtClean="0"/>
              <a:t>substitution</a:t>
            </a:r>
            <a:r>
              <a:rPr lang="de-CH" sz="2400" dirty="0" smtClean="0"/>
              <a:t> </a:t>
            </a:r>
            <a:r>
              <a:rPr lang="de-CH" sz="2400" dirty="0" err="1" smtClean="0"/>
              <a:t>cost</a:t>
            </a:r>
            <a:r>
              <a:rPr lang="de-CH" sz="2400" dirty="0" smtClean="0"/>
              <a:t> </a:t>
            </a:r>
          </a:p>
          <a:p>
            <a:r>
              <a:rPr lang="de-CH" sz="2400" dirty="0"/>
              <a:t>I</a:t>
            </a:r>
            <a:r>
              <a:rPr lang="de-CH" sz="2400" dirty="0" smtClean="0"/>
              <a:t>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present</a:t>
            </a:r>
            <a:r>
              <a:rPr lang="de-CH" sz="2400" dirty="0" smtClean="0"/>
              <a:t> </a:t>
            </a:r>
            <a:r>
              <a:rPr lang="de-CH" sz="2400" dirty="0" err="1" smtClean="0"/>
              <a:t>case</a:t>
            </a:r>
            <a:r>
              <a:rPr lang="de-CH" sz="2400" dirty="0" smtClean="0"/>
              <a:t>, </a:t>
            </a:r>
            <a:r>
              <a:rPr lang="de-CH" sz="2400" dirty="0" err="1" smtClean="0"/>
              <a:t>it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Euclidean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node</a:t>
            </a:r>
            <a:r>
              <a:rPr lang="de-CH" sz="2400" dirty="0" smtClean="0"/>
              <a:t> </a:t>
            </a:r>
            <a:r>
              <a:rPr lang="de-CH" sz="2400" dirty="0" err="1" smtClean="0"/>
              <a:t>attribute</a:t>
            </a:r>
            <a:r>
              <a:rPr lang="de-CH" sz="2400" dirty="0" smtClean="0"/>
              <a:t> </a:t>
            </a:r>
            <a:r>
              <a:rPr lang="de-CH" sz="2400" dirty="0" err="1" smtClean="0"/>
              <a:t>vectors</a:t>
            </a:r>
            <a:r>
              <a:rPr lang="de-CH" sz="2400" dirty="0" smtClean="0"/>
              <a:t> (</a:t>
            </a:r>
            <a:r>
              <a:rPr lang="de-CH" sz="2400" dirty="0" err="1" smtClean="0"/>
              <a:t>x,y</a:t>
            </a:r>
            <a:r>
              <a:rPr lang="de-CH" sz="2400" dirty="0" smtClean="0"/>
              <a:t>)</a:t>
            </a:r>
            <a:r>
              <a:rPr lang="de-CH" baseline="-25000" dirty="0" smtClean="0"/>
              <a:t>u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(</a:t>
            </a:r>
            <a:r>
              <a:rPr lang="de-CH" sz="2400" dirty="0" err="1" smtClean="0"/>
              <a:t>x,y</a:t>
            </a:r>
            <a:r>
              <a:rPr lang="de-CH" sz="2400" dirty="0" smtClean="0"/>
              <a:t>)</a:t>
            </a:r>
            <a:r>
              <a:rPr lang="de-CH" sz="2800" baseline="-25000" dirty="0" smtClean="0"/>
              <a:t>v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nodes</a:t>
            </a:r>
            <a:r>
              <a:rPr lang="de-CH" sz="2400" dirty="0" smtClean="0"/>
              <a:t> u</a:t>
            </a:r>
            <a:r>
              <a:rPr lang="de-CH" sz="2400" dirty="0" smtClean="0">
                <a:latin typeface="Cambria Math"/>
                <a:ea typeface="Cambria Math"/>
              </a:rPr>
              <a:t>∊</a:t>
            </a:r>
            <a:r>
              <a:rPr lang="de-CH" sz="2400" dirty="0" smtClean="0"/>
              <a:t>g</a:t>
            </a:r>
            <a:r>
              <a:rPr lang="de-CH" sz="2800" baseline="-25000" dirty="0" smtClean="0"/>
              <a:t>1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v</a:t>
            </a:r>
            <a:r>
              <a:rPr lang="de-CH" sz="2400" dirty="0" smtClean="0">
                <a:latin typeface="Cambria Math"/>
                <a:ea typeface="Cambria Math"/>
              </a:rPr>
              <a:t>∊</a:t>
            </a:r>
            <a:r>
              <a:rPr lang="de-CH" sz="2400" dirty="0" smtClean="0"/>
              <a:t>g</a:t>
            </a:r>
            <a:r>
              <a:rPr lang="de-CH" sz="2800" baseline="-25000" dirty="0" smtClean="0"/>
              <a:t>2</a:t>
            </a:r>
            <a:r>
              <a:rPr lang="de-CH" sz="2400" dirty="0" smtClean="0"/>
              <a:t>:</a:t>
            </a:r>
          </a:p>
          <a:p>
            <a:pPr lvl="1">
              <a:buNone/>
            </a:pPr>
            <a:r>
              <a:rPr lang="de-CH" sz="2400" dirty="0" smtClean="0"/>
              <a:t>      c(</a:t>
            </a:r>
            <a:r>
              <a:rPr lang="de-CH" sz="2400" dirty="0" err="1" smtClean="0"/>
              <a:t>u,v</a:t>
            </a:r>
            <a:r>
              <a:rPr lang="de-CH" sz="2400" dirty="0" smtClean="0"/>
              <a:t>)= </a:t>
            </a:r>
            <a:r>
              <a:rPr lang="de-CH" sz="2400" dirty="0" smtClean="0">
                <a:latin typeface="Cambria Math"/>
                <a:ea typeface="Cambria Math"/>
              </a:rPr>
              <a:t>∥</a:t>
            </a:r>
            <a:r>
              <a:rPr lang="de-CH" sz="2400" dirty="0" smtClean="0">
                <a:latin typeface="+mj-lt"/>
                <a:ea typeface="Cambria Math"/>
              </a:rPr>
              <a:t>(</a:t>
            </a:r>
            <a:r>
              <a:rPr lang="de-CH" sz="2400" dirty="0" err="1" smtClean="0">
                <a:latin typeface="+mj-lt"/>
                <a:ea typeface="Cambria Math"/>
              </a:rPr>
              <a:t>x,y</a:t>
            </a:r>
            <a:r>
              <a:rPr lang="de-CH" sz="2400" smtClean="0">
                <a:latin typeface="+mj-lt"/>
                <a:ea typeface="Cambria Math"/>
              </a:rPr>
              <a:t>)</a:t>
            </a:r>
            <a:r>
              <a:rPr lang="de-CH" sz="2400" baseline="-25000" smtClean="0">
                <a:latin typeface="+mj-lt"/>
                <a:ea typeface="Cambria Math"/>
              </a:rPr>
              <a:t>u</a:t>
            </a:r>
            <a:r>
              <a:rPr lang="de-CH" sz="2400" smtClean="0">
                <a:latin typeface="+mj-lt"/>
                <a:ea typeface="Cambria Math"/>
              </a:rPr>
              <a:t>- (</a:t>
            </a:r>
            <a:r>
              <a:rPr lang="de-CH" sz="2400" dirty="0" err="1" smtClean="0">
                <a:latin typeface="+mj-lt"/>
                <a:ea typeface="Cambria Math"/>
              </a:rPr>
              <a:t>x,y</a:t>
            </a:r>
            <a:r>
              <a:rPr lang="de-CH" sz="2400" dirty="0" smtClean="0">
                <a:latin typeface="+mj-lt"/>
                <a:ea typeface="Cambria Math"/>
              </a:rPr>
              <a:t>)</a:t>
            </a:r>
            <a:r>
              <a:rPr lang="de-CH" sz="2400" baseline="-25000" dirty="0" smtClean="0">
                <a:latin typeface="+mj-lt"/>
                <a:ea typeface="Cambria Math"/>
              </a:rPr>
              <a:t>v</a:t>
            </a:r>
            <a:r>
              <a:rPr lang="de-CH" sz="2400" dirty="0" smtClean="0">
                <a:latin typeface="Cambria Math"/>
                <a:ea typeface="Cambria Math"/>
              </a:rPr>
              <a:t>∥</a:t>
            </a:r>
          </a:p>
          <a:p>
            <a:r>
              <a:rPr lang="de-CH" sz="2400" dirty="0" err="1" smtClean="0">
                <a:latin typeface="+mj-lt"/>
                <a:ea typeface="Cambria Math"/>
              </a:rPr>
              <a:t>Result</a:t>
            </a:r>
            <a:r>
              <a:rPr lang="de-CH" sz="2400" dirty="0" smtClean="0">
                <a:latin typeface="+mj-lt"/>
                <a:ea typeface="Cambria Math"/>
              </a:rPr>
              <a:t>:</a:t>
            </a:r>
          </a:p>
          <a:p>
            <a:pPr lvl="1"/>
            <a:r>
              <a:rPr lang="de-CH" sz="2400" dirty="0" smtClean="0">
                <a:latin typeface="+mj-lt"/>
                <a:ea typeface="Cambria Math"/>
              </a:rPr>
              <a:t>h(g</a:t>
            </a:r>
            <a:r>
              <a:rPr lang="de-CH" baseline="-25000" dirty="0" smtClean="0">
                <a:latin typeface="+mj-lt"/>
                <a:ea typeface="Cambria Math"/>
              </a:rPr>
              <a:t>1</a:t>
            </a:r>
            <a:r>
              <a:rPr lang="de-CH" sz="2400" dirty="0" smtClean="0">
                <a:latin typeface="+mj-lt"/>
                <a:ea typeface="Cambria Math"/>
              </a:rPr>
              <a:t>,g</a:t>
            </a:r>
            <a:r>
              <a:rPr lang="de-CH" baseline="-25000" dirty="0" smtClean="0">
                <a:latin typeface="+mj-lt"/>
                <a:ea typeface="Cambria Math"/>
              </a:rPr>
              <a:t>2</a:t>
            </a:r>
            <a:r>
              <a:rPr lang="de-CH" sz="2400" dirty="0" smtClean="0">
                <a:latin typeface="+mj-lt"/>
                <a:ea typeface="Cambria Math"/>
              </a:rPr>
              <a:t>), original </a:t>
            </a:r>
            <a:r>
              <a:rPr lang="de-CH" sz="2400" dirty="0" err="1" smtClean="0">
                <a:latin typeface="+mj-lt"/>
                <a:ea typeface="Cambria Math"/>
              </a:rPr>
              <a:t>Hausdorff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distance</a:t>
            </a:r>
            <a:r>
              <a:rPr lang="de-CH" sz="2400" dirty="0" smtClean="0">
                <a:latin typeface="+mj-lt"/>
                <a:ea typeface="Cambria Math"/>
              </a:rPr>
              <a:t>, </a:t>
            </a:r>
            <a:r>
              <a:rPr lang="de-CH" sz="2400" dirty="0" err="1" smtClean="0">
                <a:latin typeface="+mj-lt"/>
                <a:ea typeface="Cambria Math"/>
              </a:rPr>
              <a:t>applied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to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graphs</a:t>
            </a:r>
            <a:endParaRPr lang="de-CH" sz="2400" dirty="0" smtClean="0">
              <a:latin typeface="+mj-lt"/>
              <a:ea typeface="Cambria Math"/>
            </a:endParaRPr>
          </a:p>
          <a:p>
            <a:pPr lvl="1"/>
            <a:r>
              <a:rPr lang="de-CH" sz="2400" dirty="0" smtClean="0">
                <a:latin typeface="+mj-lt"/>
                <a:ea typeface="Cambria Math"/>
              </a:rPr>
              <a:t>h‘(g</a:t>
            </a:r>
            <a:r>
              <a:rPr lang="de-CH" baseline="-25000" dirty="0" smtClean="0">
                <a:latin typeface="+mj-lt"/>
                <a:ea typeface="Cambria Math"/>
              </a:rPr>
              <a:t>1</a:t>
            </a:r>
            <a:r>
              <a:rPr lang="de-CH" sz="2400" dirty="0" smtClean="0">
                <a:latin typeface="+mj-lt"/>
                <a:ea typeface="Cambria Math"/>
              </a:rPr>
              <a:t>,g</a:t>
            </a:r>
            <a:r>
              <a:rPr lang="de-CH" baseline="-25000" dirty="0" smtClean="0">
                <a:latin typeface="+mj-lt"/>
                <a:ea typeface="Cambria Math"/>
              </a:rPr>
              <a:t>2</a:t>
            </a:r>
            <a:r>
              <a:rPr lang="de-CH" sz="2400" dirty="0" smtClean="0">
                <a:latin typeface="+mj-lt"/>
                <a:ea typeface="Cambria Math"/>
              </a:rPr>
              <a:t>), </a:t>
            </a:r>
            <a:r>
              <a:rPr lang="de-CH" sz="2400" dirty="0" err="1" smtClean="0">
                <a:latin typeface="+mj-lt"/>
                <a:ea typeface="Cambria Math"/>
              </a:rPr>
              <a:t>max-operation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replaced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by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summation</a:t>
            </a:r>
            <a:endParaRPr lang="de-CH" sz="2400" dirty="0" smtClean="0">
              <a:latin typeface="+mj-lt"/>
              <a:ea typeface="Cambria Math"/>
            </a:endParaRPr>
          </a:p>
          <a:p>
            <a:r>
              <a:rPr lang="de-CH" sz="2400" dirty="0" err="1" smtClean="0">
                <a:latin typeface="+mj-lt"/>
                <a:ea typeface="Cambria Math"/>
              </a:rPr>
              <a:t>Possible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enhancement</a:t>
            </a:r>
            <a:r>
              <a:rPr lang="de-CH" sz="2400" dirty="0" smtClean="0">
                <a:latin typeface="+mj-lt"/>
                <a:ea typeface="Cambria Math"/>
              </a:rPr>
              <a:t>: </a:t>
            </a:r>
            <a:r>
              <a:rPr lang="de-CH" sz="2400" dirty="0" err="1" smtClean="0">
                <a:latin typeface="+mj-lt"/>
                <a:ea typeface="Cambria Math"/>
              </a:rPr>
              <a:t>include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cost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of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edit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operations</a:t>
            </a:r>
            <a:r>
              <a:rPr lang="de-CH" sz="2400" dirty="0" smtClean="0">
                <a:latin typeface="+mj-lt"/>
                <a:ea typeface="Cambria Math"/>
              </a:rPr>
              <a:t> on </a:t>
            </a:r>
            <a:r>
              <a:rPr lang="de-CH" sz="2400" dirty="0" err="1" smtClean="0">
                <a:latin typeface="+mj-lt"/>
                <a:ea typeface="Cambria Math"/>
              </a:rPr>
              <a:t>the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edges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adjacent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to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considered</a:t>
            </a:r>
            <a:r>
              <a:rPr lang="de-CH" sz="2400" dirty="0" smtClean="0">
                <a:latin typeface="+mj-lt"/>
                <a:ea typeface="Cambria Math"/>
              </a:rPr>
              <a:t> pair </a:t>
            </a:r>
            <a:r>
              <a:rPr lang="de-CH" sz="2400" dirty="0" err="1" smtClean="0">
                <a:latin typeface="+mj-lt"/>
                <a:ea typeface="Cambria Math"/>
              </a:rPr>
              <a:t>of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nodes</a:t>
            </a:r>
            <a:r>
              <a:rPr lang="de-CH" sz="2400" dirty="0" smtClean="0">
                <a:latin typeface="+mj-lt"/>
                <a:ea typeface="Cambria Math"/>
              </a:rPr>
              <a:t> (</a:t>
            </a:r>
            <a:r>
              <a:rPr lang="de-CH" sz="2400" dirty="0" err="1" smtClean="0">
                <a:latin typeface="+mj-lt"/>
                <a:ea typeface="Cambria Math"/>
              </a:rPr>
              <a:t>similar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to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assignment</a:t>
            </a:r>
            <a:r>
              <a:rPr lang="de-CH" sz="2400" dirty="0" smtClean="0">
                <a:latin typeface="+mj-lt"/>
                <a:ea typeface="Cambria Math"/>
              </a:rPr>
              <a:t> </a:t>
            </a:r>
            <a:r>
              <a:rPr lang="de-CH" sz="2400" dirty="0" err="1" smtClean="0">
                <a:latin typeface="+mj-lt"/>
                <a:ea typeface="Cambria Math"/>
              </a:rPr>
              <a:t>approximation</a:t>
            </a:r>
            <a:r>
              <a:rPr lang="de-CH" sz="2400" dirty="0" smtClean="0">
                <a:latin typeface="+mj-lt"/>
                <a:ea typeface="Cambria Math"/>
              </a:rPr>
              <a:t>)</a:t>
            </a:r>
            <a:endParaRPr lang="de-CH" sz="2400" dirty="0">
              <a:latin typeface="+mj-lt"/>
              <a:ea typeface="Cambria Math"/>
            </a:endParaRPr>
          </a:p>
          <a:p>
            <a:pPr lvl="1"/>
            <a:endParaRPr lang="de-CH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Additional </a:t>
            </a:r>
            <a:r>
              <a:rPr lang="de-CH" sz="2400" b="1" dirty="0" err="1" smtClean="0"/>
              <a:t>Enhancement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3960440"/>
          </a:xfrm>
        </p:spPr>
        <p:txBody>
          <a:bodyPr>
            <a:normAutofit/>
          </a:bodyPr>
          <a:lstStyle/>
          <a:p>
            <a:r>
              <a:rPr lang="de-CH" sz="2400" dirty="0"/>
              <a:t>h</a:t>
            </a:r>
            <a:r>
              <a:rPr lang="de-CH" sz="2400" dirty="0" smtClean="0"/>
              <a:t>(g</a:t>
            </a:r>
            <a:r>
              <a:rPr lang="de-CH" sz="2800" baseline="-25000" dirty="0" smtClean="0"/>
              <a:t>1</a:t>
            </a:r>
            <a:r>
              <a:rPr lang="de-CH" sz="2400" dirty="0" smtClean="0"/>
              <a:t>,g</a:t>
            </a:r>
            <a:r>
              <a:rPr lang="de-CH" sz="2800" baseline="-25000" dirty="0" smtClean="0"/>
              <a:t>2</a:t>
            </a:r>
            <a:r>
              <a:rPr lang="de-CH" sz="2400" dirty="0" smtClean="0"/>
              <a:t>) </a:t>
            </a:r>
            <a:r>
              <a:rPr lang="de-CH" sz="2400" dirty="0" err="1" smtClean="0"/>
              <a:t>and</a:t>
            </a:r>
            <a:r>
              <a:rPr lang="de-CH" sz="2400" dirty="0" smtClean="0"/>
              <a:t> h‘(g</a:t>
            </a:r>
            <a:r>
              <a:rPr lang="de-CH" sz="2800" baseline="-25000" dirty="0" smtClean="0"/>
              <a:t>1</a:t>
            </a:r>
            <a:r>
              <a:rPr lang="de-CH" sz="2400" dirty="0" smtClean="0"/>
              <a:t>,g</a:t>
            </a:r>
            <a:r>
              <a:rPr lang="de-CH" sz="2800" baseline="-25000" dirty="0" smtClean="0"/>
              <a:t>2</a:t>
            </a:r>
            <a:r>
              <a:rPr lang="de-CH" sz="2400" smtClean="0"/>
              <a:t>) </a:t>
            </a:r>
            <a:r>
              <a:rPr lang="de-CH" sz="2400" smtClean="0"/>
              <a:t>enforce</a:t>
            </a:r>
            <a:r>
              <a:rPr lang="de-CH" sz="2400" dirty="0" smtClean="0"/>
              <a:t> </a:t>
            </a:r>
            <a:r>
              <a:rPr lang="de-CH" sz="2400" dirty="0" smtClean="0"/>
              <a:t>all </a:t>
            </a:r>
            <a:r>
              <a:rPr lang="de-CH" sz="2400" dirty="0" err="1" smtClean="0"/>
              <a:t>nodes</a:t>
            </a:r>
            <a:r>
              <a:rPr lang="de-CH" sz="2400" dirty="0" smtClean="0"/>
              <a:t> in </a:t>
            </a:r>
            <a:r>
              <a:rPr lang="de-CH" sz="2400" dirty="0" err="1" smtClean="0"/>
              <a:t>both</a:t>
            </a:r>
            <a:r>
              <a:rPr lang="de-CH" sz="2400" dirty="0" smtClean="0"/>
              <a:t> </a:t>
            </a:r>
            <a:r>
              <a:rPr lang="de-CH" sz="2400" dirty="0" err="1" smtClean="0"/>
              <a:t>graphs</a:t>
            </a:r>
            <a:r>
              <a:rPr lang="de-CH" sz="2400" dirty="0" smtClean="0"/>
              <a:t> </a:t>
            </a:r>
            <a:r>
              <a:rPr lang="de-CH" sz="2400" dirty="0" err="1" smtClean="0"/>
              <a:t>being</a:t>
            </a:r>
            <a:r>
              <a:rPr lang="de-CH" sz="2400" dirty="0" smtClean="0"/>
              <a:t> </a:t>
            </a:r>
            <a:r>
              <a:rPr lang="de-CH" sz="2400" dirty="0" err="1" smtClean="0"/>
              <a:t>matched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each</a:t>
            </a:r>
            <a:r>
              <a:rPr lang="de-CH" sz="2400" dirty="0" smtClean="0"/>
              <a:t> </a:t>
            </a:r>
            <a:r>
              <a:rPr lang="de-CH" sz="2400" dirty="0" err="1" smtClean="0"/>
              <a:t>other</a:t>
            </a:r>
            <a:r>
              <a:rPr lang="de-CH" sz="2400" dirty="0" smtClean="0"/>
              <a:t>, i.e. </a:t>
            </a:r>
            <a:r>
              <a:rPr lang="de-CH" sz="2400" dirty="0" err="1" smtClean="0"/>
              <a:t>there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only</a:t>
            </a:r>
            <a:r>
              <a:rPr lang="de-CH" sz="2400" dirty="0" smtClean="0"/>
              <a:t> </a:t>
            </a:r>
            <a:r>
              <a:rPr lang="de-CH" sz="2400" dirty="0" err="1" smtClean="0"/>
              <a:t>substitutions</a:t>
            </a:r>
            <a:r>
              <a:rPr lang="de-CH" sz="2400" dirty="0" smtClean="0"/>
              <a:t> (</a:t>
            </a:r>
            <a:r>
              <a:rPr lang="de-CH" sz="2400" dirty="0" err="1" smtClean="0"/>
              <a:t>possibly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multiple </a:t>
            </a:r>
            <a:r>
              <a:rPr lang="de-CH" sz="2400" dirty="0" err="1" smtClean="0"/>
              <a:t>assignments</a:t>
            </a:r>
            <a:r>
              <a:rPr lang="de-CH" sz="2400" dirty="0" smtClean="0"/>
              <a:t>), but </a:t>
            </a:r>
            <a:r>
              <a:rPr lang="de-CH" sz="2400" dirty="0" err="1" smtClean="0"/>
              <a:t>no</a:t>
            </a:r>
            <a:r>
              <a:rPr lang="de-CH" sz="2400" dirty="0" smtClean="0"/>
              <a:t> </a:t>
            </a:r>
            <a:r>
              <a:rPr lang="de-CH" sz="2400" dirty="0" err="1" smtClean="0"/>
              <a:t>deletions</a:t>
            </a:r>
            <a:r>
              <a:rPr lang="de-CH" sz="2400" dirty="0" smtClean="0"/>
              <a:t> </a:t>
            </a:r>
            <a:r>
              <a:rPr lang="de-CH" sz="2400" dirty="0" err="1" smtClean="0"/>
              <a:t>or</a:t>
            </a:r>
            <a:r>
              <a:rPr lang="de-CH" sz="2400" dirty="0" smtClean="0"/>
              <a:t> </a:t>
            </a:r>
            <a:r>
              <a:rPr lang="de-CH" sz="2400" dirty="0" err="1" smtClean="0"/>
              <a:t>insertions</a:t>
            </a:r>
            <a:r>
              <a:rPr lang="de-CH" sz="2400" dirty="0" smtClean="0"/>
              <a:t> </a:t>
            </a:r>
            <a:r>
              <a:rPr lang="de-CH" sz="2400" dirty="0" err="1" smtClean="0"/>
              <a:t>allowed</a:t>
            </a:r>
            <a:endParaRPr lang="de-CH" sz="2400" dirty="0" smtClean="0"/>
          </a:p>
          <a:p>
            <a:r>
              <a:rPr lang="de-CH" sz="2400" dirty="0" err="1" smtClean="0"/>
              <a:t>Measure</a:t>
            </a:r>
            <a:r>
              <a:rPr lang="de-CH" sz="2400" dirty="0" smtClean="0"/>
              <a:t> h“(g</a:t>
            </a:r>
            <a:r>
              <a:rPr lang="de-CH" sz="2400" baseline="-25000" dirty="0" smtClean="0"/>
              <a:t>1</a:t>
            </a:r>
            <a:r>
              <a:rPr lang="de-CH" sz="2400" dirty="0" smtClean="0"/>
              <a:t>,g</a:t>
            </a:r>
            <a:r>
              <a:rPr lang="de-CH" sz="2400" baseline="-25000" dirty="0" smtClean="0"/>
              <a:t>2</a:t>
            </a:r>
            <a:r>
              <a:rPr lang="de-CH" sz="2400" dirty="0" smtClean="0"/>
              <a:t>) also </a:t>
            </a:r>
            <a:r>
              <a:rPr lang="de-CH" sz="2400" dirty="0" err="1" smtClean="0"/>
              <a:t>allows</a:t>
            </a:r>
            <a:r>
              <a:rPr lang="de-CH" sz="2400" dirty="0" smtClean="0"/>
              <a:t> </a:t>
            </a:r>
            <a:r>
              <a:rPr lang="de-CH" sz="2400" dirty="0" err="1" smtClean="0"/>
              <a:t>deletion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insertion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nodes</a:t>
            </a:r>
            <a:endParaRPr lang="de-CH" sz="2400" dirty="0" smtClean="0"/>
          </a:p>
          <a:p>
            <a:r>
              <a:rPr lang="de-CH" sz="2400" dirty="0" err="1" smtClean="0"/>
              <a:t>It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identical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h‘(g</a:t>
            </a:r>
            <a:r>
              <a:rPr lang="de-CH" sz="2400" baseline="-25000" dirty="0" smtClean="0"/>
              <a:t>1</a:t>
            </a:r>
            <a:r>
              <a:rPr lang="de-CH" sz="2400" dirty="0" smtClean="0"/>
              <a:t>,g</a:t>
            </a:r>
            <a:r>
              <a:rPr lang="de-CH" sz="2400" baseline="-25000" dirty="0" smtClean="0"/>
              <a:t>2</a:t>
            </a:r>
            <a:r>
              <a:rPr lang="de-CH" sz="2400" dirty="0" smtClean="0"/>
              <a:t>), but </a:t>
            </a:r>
            <a:r>
              <a:rPr lang="de-CH" sz="2400" dirty="0" err="1" smtClean="0"/>
              <a:t>uses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following</a:t>
            </a:r>
            <a:r>
              <a:rPr lang="de-CH" sz="2400" dirty="0" smtClean="0"/>
              <a:t> </a:t>
            </a:r>
            <a:r>
              <a:rPr lang="de-CH" sz="2400" dirty="0" err="1" smtClean="0"/>
              <a:t>cost</a:t>
            </a:r>
            <a:r>
              <a:rPr lang="de-CH" sz="2400" dirty="0" smtClean="0"/>
              <a:t> </a:t>
            </a:r>
            <a:r>
              <a:rPr lang="de-CH" sz="2400" dirty="0" err="1" smtClean="0"/>
              <a:t>function</a:t>
            </a:r>
            <a:r>
              <a:rPr lang="de-CH" sz="2400" dirty="0" smtClean="0"/>
              <a:t>:</a:t>
            </a:r>
          </a:p>
          <a:p>
            <a:pPr>
              <a:buNone/>
            </a:pPr>
            <a:r>
              <a:rPr lang="de-CH" sz="2400" dirty="0" smtClean="0"/>
              <a:t>                         </a:t>
            </a:r>
            <a:endParaRPr lang="de-CH" sz="2400" dirty="0"/>
          </a:p>
          <a:p>
            <a:endParaRPr lang="de-CH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611560" y="4509120"/>
            <a:ext cx="159452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c“(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u,v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411760" y="4365104"/>
            <a:ext cx="3106688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u,v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)/2,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u,v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)&lt;c(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u,</a:t>
            </a:r>
            <a:r>
              <a:rPr kumimoji="0" lang="de-C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Ɛ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u,</a:t>
            </a:r>
            <a:r>
              <a:rPr kumimoji="0" lang="de-CH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Ɛ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otherwise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Geschweifte Klammer links 11"/>
          <p:cNvSpPr/>
          <p:nvPr/>
        </p:nvSpPr>
        <p:spPr>
          <a:xfrm>
            <a:off x="2195736" y="4365104"/>
            <a:ext cx="144016" cy="79208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Application</a:t>
            </a:r>
            <a:r>
              <a:rPr lang="de-CH" sz="2400" b="1" dirty="0" smtClean="0"/>
              <a:t>, Experimental Evaluation </a:t>
            </a:r>
            <a:r>
              <a:rPr lang="de-CH" sz="2400" b="1" dirty="0" err="1" smtClean="0"/>
              <a:t>and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Results</a:t>
            </a:r>
            <a:r>
              <a:rPr lang="de-CH" sz="2400" b="1" dirty="0" smtClean="0"/>
              <a:t>: Recognition </a:t>
            </a:r>
            <a:r>
              <a:rPr lang="de-CH" sz="2400" b="1" dirty="0" err="1" smtClean="0"/>
              <a:t>of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Handwritten</a:t>
            </a:r>
            <a:r>
              <a:rPr lang="de-CH" sz="2400" b="1" dirty="0" smtClean="0"/>
              <a:t> Historical Text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endParaRPr lang="de-CH" dirty="0"/>
          </a:p>
        </p:txBody>
      </p:sp>
      <p:pic>
        <p:nvPicPr>
          <p:cNvPr id="4" name="Inhaltsplatzhalter 3" descr="C:\Users\bunke\AppData\Local\Microsoft\Windows\Temporary Internet Files\Content.Word\page 1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3367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Conventional Approach</a:t>
            </a:r>
            <a:r>
              <a:rPr lang="de-CH" sz="2400" dirty="0"/>
              <a:t/>
            </a:r>
            <a:br>
              <a:rPr lang="de-CH" sz="2400" dirty="0"/>
            </a:br>
            <a:endParaRPr lang="de-CH" sz="2400" dirty="0"/>
          </a:p>
        </p:txBody>
      </p:sp>
      <p:pic>
        <p:nvPicPr>
          <p:cNvPr id="4" name="Inhaltsplatzhalter 3" descr="C:\Users\bunke\AppData\Local\Microsoft\Windows\Temporary Internet Files\Content.Word\p5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4807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26170"/>
          </a:xfrm>
        </p:spPr>
        <p:txBody>
          <a:bodyPr>
            <a:normAutofit/>
          </a:bodyPr>
          <a:lstStyle/>
          <a:p>
            <a:r>
              <a:rPr lang="en-US" sz="2400" b="1" dirty="0"/>
              <a:t>Conventional Features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Based on a sliding window, e.g. features by</a:t>
            </a:r>
            <a:endParaRPr lang="de-CH" sz="2000" dirty="0"/>
          </a:p>
          <a:p>
            <a:pPr lvl="1"/>
            <a:r>
              <a:rPr lang="en-US" sz="2000" dirty="0"/>
              <a:t>Marti et al.: 9 features extracted from a window of 1 pixel width</a:t>
            </a:r>
            <a:endParaRPr lang="de-CH" sz="2000" dirty="0"/>
          </a:p>
          <a:p>
            <a:pPr lvl="1"/>
            <a:r>
              <a:rPr lang="en-US" sz="2000" dirty="0" err="1"/>
              <a:t>Vinciarelli</a:t>
            </a:r>
            <a:r>
              <a:rPr lang="en-US" sz="2000" dirty="0"/>
              <a:t> et al.: 16 windows of size 4 x 4 pixel; fraction of black pixels in each window; result: 16 features</a:t>
            </a:r>
            <a:endParaRPr lang="de-CH" sz="2000" dirty="0"/>
          </a:p>
          <a:p>
            <a:pPr>
              <a:buNone/>
            </a:pPr>
            <a:r>
              <a:rPr lang="en-US" sz="2000" dirty="0"/>
              <a:t> </a:t>
            </a:r>
            <a:endParaRPr lang="de-CH" sz="2000" dirty="0"/>
          </a:p>
          <a:p>
            <a:pPr>
              <a:buNone/>
            </a:pPr>
            <a:endParaRPr lang="de-CH" dirty="0"/>
          </a:p>
        </p:txBody>
      </p:sp>
      <p:pic>
        <p:nvPicPr>
          <p:cNvPr id="4" name="Grafik 3" descr="C:\Users\bunke\AppData\Local\Microsoft\Windows\Temporary Internet Files\Content.Word\p 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56992"/>
            <a:ext cx="1647825" cy="148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Potential problem with conventional </a:t>
            </a:r>
            <a:r>
              <a:rPr lang="en-US" sz="2400" b="1" dirty="0" smtClean="0"/>
              <a:t>approach:</a:t>
            </a:r>
            <a:endParaRPr lang="de-CH" sz="2400" b="1" dirty="0"/>
          </a:p>
          <a:p>
            <a:pPr lvl="1"/>
            <a:r>
              <a:rPr lang="en-US" sz="2000" dirty="0"/>
              <a:t>Two-dimensional shape of characters is not adequately modeled; no structural </a:t>
            </a:r>
            <a:r>
              <a:rPr lang="en-US" sz="2000" dirty="0" smtClean="0"/>
              <a:t>relations</a:t>
            </a:r>
          </a:p>
          <a:p>
            <a:pPr lvl="1">
              <a:buNone/>
            </a:pPr>
            <a:endParaRPr lang="de-CH" sz="2000" dirty="0"/>
          </a:p>
          <a:p>
            <a:pPr lvl="0"/>
            <a:r>
              <a:rPr lang="en-US" sz="2400" b="1" dirty="0"/>
              <a:t>Possible solution:</a:t>
            </a:r>
            <a:endParaRPr lang="de-CH" sz="2400" b="1" dirty="0"/>
          </a:p>
          <a:p>
            <a:pPr lvl="1"/>
            <a:r>
              <a:rPr lang="en-US" sz="2000" dirty="0"/>
              <a:t>Use skeletons to represent the handwriting by a graph</a:t>
            </a:r>
            <a:endParaRPr lang="de-CH" sz="2000" dirty="0"/>
          </a:p>
          <a:p>
            <a:pPr lvl="1"/>
            <a:r>
              <a:rPr lang="en-US" sz="2000" dirty="0"/>
              <a:t>Transform the graph of a handwritten text into a sequence of feature vectors</a:t>
            </a:r>
            <a:endParaRPr lang="de-CH" sz="2000" dirty="0"/>
          </a:p>
          <a:p>
            <a:pPr lvl="1"/>
            <a:r>
              <a:rPr lang="en-US" sz="2000" dirty="0"/>
              <a:t>Apply HMMs or RNN to sequence of feature vectors </a:t>
            </a:r>
            <a:endParaRPr lang="de-CH" sz="2000" dirty="0"/>
          </a:p>
          <a:p>
            <a:pPr>
              <a:buNone/>
            </a:pPr>
            <a:r>
              <a:rPr lang="en-US" sz="2000" dirty="0"/>
              <a:t> </a:t>
            </a:r>
            <a:endParaRPr lang="de-CH" sz="2000" dirty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US" sz="2400" b="1" dirty="0"/>
              <a:t>Graph Extraction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Apply a thinning operator to generate the skeleton of the image</a:t>
            </a:r>
            <a:endParaRPr lang="de-CH" sz="2000" dirty="0"/>
          </a:p>
          <a:p>
            <a:pPr lvl="0"/>
            <a:r>
              <a:rPr lang="en-US" sz="2000" dirty="0"/>
              <a:t>Nodes:</a:t>
            </a:r>
            <a:endParaRPr lang="de-CH" sz="2000" dirty="0"/>
          </a:p>
          <a:p>
            <a:pPr lvl="1"/>
            <a:r>
              <a:rPr lang="en-US" sz="2000" dirty="0" smtClean="0"/>
              <a:t>Key points: </a:t>
            </a:r>
            <a:r>
              <a:rPr lang="en-US" sz="2000" dirty="0"/>
              <a:t>crossings, junctions, end points, left-most points of circular arcs</a:t>
            </a:r>
            <a:endParaRPr lang="de-CH" sz="2000" dirty="0"/>
          </a:p>
          <a:p>
            <a:pPr lvl="1"/>
            <a:r>
              <a:rPr lang="en-US" sz="2000" dirty="0"/>
              <a:t>Secondary points: equidistant points on the skeleton between </a:t>
            </a:r>
            <a:r>
              <a:rPr lang="en-US" sz="2000" dirty="0" smtClean="0"/>
              <a:t>key points; </a:t>
            </a:r>
            <a:r>
              <a:rPr lang="en-US" sz="2000" dirty="0"/>
              <a:t>distance d is a parameter</a:t>
            </a:r>
            <a:endParaRPr lang="de-CH" sz="2000" dirty="0"/>
          </a:p>
          <a:p>
            <a:pPr lvl="0"/>
            <a:r>
              <a:rPr lang="en-US" sz="2000" dirty="0"/>
              <a:t>Edges:</a:t>
            </a:r>
            <a:endParaRPr lang="de-CH" sz="2000" dirty="0"/>
          </a:p>
          <a:p>
            <a:pPr lvl="1"/>
            <a:r>
              <a:rPr lang="en-US" sz="2000" dirty="0"/>
              <a:t>Nodes that are neighbors on the skeleton are connected by </a:t>
            </a:r>
            <a:r>
              <a:rPr lang="en-US" sz="2000" dirty="0" smtClean="0"/>
              <a:t>edges</a:t>
            </a:r>
          </a:p>
          <a:p>
            <a:pPr lvl="1"/>
            <a:r>
              <a:rPr lang="en-US" sz="2000" dirty="0" smtClean="0"/>
              <a:t>However, in the experiments it turned out that the performance without edges is comparable to that with edges if parameter d is chosen appropriately; therefore, no edges were used</a:t>
            </a:r>
            <a:endParaRPr lang="de-CH" sz="2000" dirty="0" smtClean="0"/>
          </a:p>
          <a:p>
            <a:pPr lvl="1"/>
            <a:endParaRPr lang="de-CH" sz="2000" dirty="0"/>
          </a:p>
          <a:p>
            <a:endParaRPr lang="de-CH" sz="2800" dirty="0"/>
          </a:p>
          <a:p>
            <a:endParaRPr lang="de-CH" dirty="0"/>
          </a:p>
        </p:txBody>
      </p:sp>
      <p:pic>
        <p:nvPicPr>
          <p:cNvPr id="4" name="Grafik 3" descr="C:\Users\bunke\AppData\Local\Microsoft\Windows\Temporary Internet Files\Content.Word\p 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869160"/>
            <a:ext cx="2533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General </a:t>
            </a:r>
            <a:r>
              <a:rPr lang="de-CH" sz="2400" b="1" dirty="0" err="1" smtClean="0"/>
              <a:t>Idea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of</a:t>
            </a:r>
            <a:r>
              <a:rPr lang="de-CH" sz="2400" b="1" dirty="0" smtClean="0"/>
              <a:t> Graph </a:t>
            </a:r>
            <a:r>
              <a:rPr lang="de-CH" sz="2400" b="1" dirty="0" err="1" smtClean="0"/>
              <a:t>Based</a:t>
            </a:r>
            <a:r>
              <a:rPr lang="de-CH" sz="2400" b="1" dirty="0" smtClean="0"/>
              <a:t> Approach</a:t>
            </a:r>
            <a:endParaRPr lang="de-CH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294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Experiments: Motivation </a:t>
            </a:r>
            <a:r>
              <a:rPr lang="de-CH" sz="2400" b="1" dirty="0" err="1" smtClean="0"/>
              <a:t>and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Aim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err="1" smtClean="0"/>
              <a:t>Typical</a:t>
            </a:r>
            <a:r>
              <a:rPr lang="de-CH" sz="2400" dirty="0" smtClean="0"/>
              <a:t> </a:t>
            </a:r>
            <a:r>
              <a:rPr lang="de-CH" sz="2400" dirty="0" err="1" smtClean="0"/>
              <a:t>graph</a:t>
            </a:r>
            <a:r>
              <a:rPr lang="de-CH" sz="2400" dirty="0" smtClean="0"/>
              <a:t> </a:t>
            </a:r>
            <a:r>
              <a:rPr lang="de-CH" sz="2400" dirty="0" err="1" smtClean="0"/>
              <a:t>size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about</a:t>
            </a:r>
            <a:r>
              <a:rPr lang="de-CH" sz="2400" dirty="0" smtClean="0"/>
              <a:t> 30 </a:t>
            </a:r>
            <a:r>
              <a:rPr lang="de-CH" sz="2400" dirty="0" err="1" smtClean="0"/>
              <a:t>nodes</a:t>
            </a:r>
            <a:endParaRPr lang="de-CH" sz="2400" dirty="0" smtClean="0"/>
          </a:p>
          <a:p>
            <a:r>
              <a:rPr lang="de-CH" sz="2400" dirty="0" smtClean="0"/>
              <a:t>The </a:t>
            </a:r>
            <a:r>
              <a:rPr lang="de-CH" sz="2400" dirty="0" err="1" smtClean="0"/>
              <a:t>approximate</a:t>
            </a:r>
            <a:r>
              <a:rPr lang="de-CH" sz="2400" dirty="0" smtClean="0"/>
              <a:t> </a:t>
            </a:r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using</a:t>
            </a:r>
            <a:r>
              <a:rPr lang="de-CH" sz="2400" dirty="0" smtClean="0"/>
              <a:t> an </a:t>
            </a:r>
            <a:r>
              <a:rPr lang="de-CH" sz="2400" dirty="0" err="1" smtClean="0"/>
              <a:t>assignment</a:t>
            </a:r>
            <a:r>
              <a:rPr lang="de-CH" sz="2400" dirty="0" smtClean="0"/>
              <a:t> </a:t>
            </a:r>
            <a:r>
              <a:rPr lang="de-CH" sz="2400" dirty="0" err="1" smtClean="0"/>
              <a:t>algorithm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still </a:t>
            </a:r>
            <a:r>
              <a:rPr lang="de-CH" sz="2400" dirty="0" err="1" smtClean="0"/>
              <a:t>slow</a:t>
            </a:r>
            <a:endParaRPr lang="de-CH" sz="2400" dirty="0" smtClean="0"/>
          </a:p>
          <a:p>
            <a:r>
              <a:rPr lang="de-CH" sz="2400" dirty="0" err="1" smtClean="0"/>
              <a:t>Questions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answered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experiments</a:t>
            </a:r>
            <a:r>
              <a:rPr lang="de-CH" sz="2400" dirty="0" smtClean="0"/>
              <a:t>:</a:t>
            </a:r>
          </a:p>
          <a:p>
            <a:pPr lvl="1"/>
            <a:r>
              <a:rPr lang="de-CH" sz="2400" dirty="0" err="1" smtClean="0"/>
              <a:t>How</a:t>
            </a:r>
            <a:r>
              <a:rPr lang="de-CH" sz="2400" dirty="0" smtClean="0"/>
              <a:t> </a:t>
            </a:r>
            <a:r>
              <a:rPr lang="de-CH" sz="2400" dirty="0" err="1" smtClean="0"/>
              <a:t>much</a:t>
            </a:r>
            <a:r>
              <a:rPr lang="de-CH" sz="2400" dirty="0" smtClean="0"/>
              <a:t> </a:t>
            </a:r>
            <a:r>
              <a:rPr lang="de-CH" sz="2400" dirty="0" err="1" smtClean="0"/>
              <a:t>speed-up</a:t>
            </a:r>
            <a:r>
              <a:rPr lang="de-CH" sz="2400" dirty="0" smtClean="0"/>
              <a:t> do </a:t>
            </a:r>
            <a:r>
              <a:rPr lang="de-CH" sz="2400" dirty="0" err="1" smtClean="0"/>
              <a:t>we</a:t>
            </a:r>
            <a:r>
              <a:rPr lang="de-CH" sz="2400" dirty="0" smtClean="0"/>
              <a:t> </a:t>
            </a:r>
            <a:r>
              <a:rPr lang="de-CH" sz="2400" dirty="0" err="1" smtClean="0"/>
              <a:t>gain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H-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based</a:t>
            </a:r>
            <a:r>
              <a:rPr lang="de-CH" sz="2400" dirty="0" smtClean="0"/>
              <a:t> </a:t>
            </a:r>
            <a:r>
              <a:rPr lang="de-CH" sz="2400" dirty="0" err="1" smtClean="0"/>
              <a:t>approach</a:t>
            </a:r>
            <a:r>
              <a:rPr lang="de-CH" sz="2400" dirty="0" smtClean="0"/>
              <a:t>?</a:t>
            </a:r>
          </a:p>
          <a:p>
            <a:pPr lvl="1"/>
            <a:r>
              <a:rPr lang="de-CH" sz="2400" dirty="0" err="1" smtClean="0"/>
              <a:t>How</a:t>
            </a:r>
            <a:r>
              <a:rPr lang="de-CH" sz="2400" dirty="0" smtClean="0"/>
              <a:t> </a:t>
            </a:r>
            <a:r>
              <a:rPr lang="de-CH" sz="2400" dirty="0" err="1" smtClean="0"/>
              <a:t>much</a:t>
            </a:r>
            <a:r>
              <a:rPr lang="de-CH" sz="2400" dirty="0" smtClean="0"/>
              <a:t> </a:t>
            </a:r>
            <a:r>
              <a:rPr lang="de-CH" sz="2400" dirty="0" err="1" smtClean="0"/>
              <a:t>recognition</a:t>
            </a:r>
            <a:r>
              <a:rPr lang="de-CH" sz="2400" dirty="0" smtClean="0"/>
              <a:t> </a:t>
            </a:r>
            <a:r>
              <a:rPr lang="de-CH" sz="2400" dirty="0" err="1" smtClean="0"/>
              <a:t>accuracy</a:t>
            </a:r>
            <a:r>
              <a:rPr lang="de-CH" sz="2400" dirty="0" smtClean="0"/>
              <a:t> do </a:t>
            </a:r>
            <a:r>
              <a:rPr lang="de-CH" sz="2400" dirty="0" err="1" smtClean="0"/>
              <a:t>we</a:t>
            </a:r>
            <a:r>
              <a:rPr lang="de-CH" sz="2400" dirty="0" smtClean="0"/>
              <a:t> </a:t>
            </a:r>
            <a:r>
              <a:rPr lang="de-CH" sz="2400" dirty="0" err="1" smtClean="0"/>
              <a:t>loose</a:t>
            </a:r>
            <a:r>
              <a:rPr lang="de-CH" sz="2400" dirty="0" smtClean="0"/>
              <a:t>?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Introduction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76456" cy="4525963"/>
          </a:xfrm>
        </p:spPr>
        <p:txBody>
          <a:bodyPr>
            <a:normAutofit lnSpcReduction="10000"/>
          </a:bodyPr>
          <a:lstStyle/>
          <a:p>
            <a:r>
              <a:rPr lang="de-CH" sz="2400" dirty="0" smtClean="0"/>
              <a:t>Graph </a:t>
            </a:r>
            <a:r>
              <a:rPr lang="de-CH" sz="2400" dirty="0" err="1" smtClean="0"/>
              <a:t>edit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a well </a:t>
            </a:r>
            <a:r>
              <a:rPr lang="de-CH" sz="2400" dirty="0" err="1" smtClean="0"/>
              <a:t>established</a:t>
            </a:r>
            <a:r>
              <a:rPr lang="de-CH" sz="2400" dirty="0" smtClean="0"/>
              <a:t> </a:t>
            </a:r>
            <a:r>
              <a:rPr lang="de-CH" sz="2400" dirty="0" err="1" smtClean="0"/>
              <a:t>concept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measure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dissimilarity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graphs</a:t>
            </a:r>
            <a:r>
              <a:rPr lang="de-CH" sz="2400" dirty="0" smtClean="0"/>
              <a:t> </a:t>
            </a:r>
          </a:p>
          <a:p>
            <a:r>
              <a:rPr lang="de-CH" sz="2400" dirty="0" err="1" smtClean="0"/>
              <a:t>It</a:t>
            </a:r>
            <a:r>
              <a:rPr lang="de-CH" sz="2400" dirty="0" smtClean="0"/>
              <a:t> </a:t>
            </a:r>
            <a:r>
              <a:rPr lang="de-CH" sz="2400" dirty="0" err="1" smtClean="0"/>
              <a:t>can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used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nearest-neighbor</a:t>
            </a:r>
            <a:r>
              <a:rPr lang="de-CH" sz="2400" dirty="0" smtClean="0"/>
              <a:t> </a:t>
            </a:r>
            <a:r>
              <a:rPr lang="de-CH" sz="2400" dirty="0" err="1" smtClean="0"/>
              <a:t>classification</a:t>
            </a:r>
            <a:r>
              <a:rPr lang="de-CH" sz="2400" dirty="0" smtClean="0"/>
              <a:t>, </a:t>
            </a:r>
            <a:r>
              <a:rPr lang="de-CH" sz="2400" dirty="0" err="1" smtClean="0"/>
              <a:t>clustering</a:t>
            </a:r>
            <a:r>
              <a:rPr lang="de-CH" sz="2400" dirty="0" smtClean="0"/>
              <a:t>,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kernel</a:t>
            </a:r>
            <a:r>
              <a:rPr lang="de-CH" sz="2400" dirty="0" smtClean="0"/>
              <a:t> </a:t>
            </a:r>
            <a:r>
              <a:rPr lang="de-CH" sz="2400" dirty="0" err="1" smtClean="0"/>
              <a:t>methods</a:t>
            </a:r>
            <a:r>
              <a:rPr lang="de-CH" sz="2400" dirty="0" smtClean="0"/>
              <a:t> </a:t>
            </a:r>
            <a:r>
              <a:rPr lang="de-CH" sz="2400" dirty="0" err="1" smtClean="0"/>
              <a:t>based</a:t>
            </a:r>
            <a:r>
              <a:rPr lang="de-CH" sz="2400" dirty="0" smtClean="0"/>
              <a:t> on </a:t>
            </a:r>
            <a:r>
              <a:rPr lang="de-CH" sz="2400" dirty="0" err="1" smtClean="0"/>
              <a:t>dissimilaritiy</a:t>
            </a:r>
            <a:r>
              <a:rPr lang="de-CH" sz="2400" dirty="0" smtClean="0"/>
              <a:t> </a:t>
            </a:r>
          </a:p>
          <a:p>
            <a:r>
              <a:rPr lang="de-CH" sz="2400" dirty="0" err="1" smtClean="0"/>
              <a:t>However</a:t>
            </a:r>
            <a:r>
              <a:rPr lang="de-CH" sz="2400" dirty="0" smtClean="0"/>
              <a:t> in </a:t>
            </a:r>
            <a:r>
              <a:rPr lang="de-CH" sz="2400" dirty="0" err="1" smtClean="0"/>
              <a:t>its</a:t>
            </a:r>
            <a:r>
              <a:rPr lang="de-CH" sz="2400" dirty="0" smtClean="0"/>
              <a:t> original form, ist </a:t>
            </a:r>
            <a:r>
              <a:rPr lang="de-CH" sz="2400" dirty="0" err="1" smtClean="0"/>
              <a:t>complexity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exponential</a:t>
            </a:r>
            <a:r>
              <a:rPr lang="de-CH" sz="2400" dirty="0" smtClean="0"/>
              <a:t> </a:t>
            </a:r>
          </a:p>
          <a:p>
            <a:r>
              <a:rPr lang="de-CH" sz="2400" dirty="0" err="1" smtClean="0"/>
              <a:t>Therefore</a:t>
            </a:r>
            <a:r>
              <a:rPr lang="de-CH" sz="2400" dirty="0" smtClean="0"/>
              <a:t>, </a:t>
            </a:r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approximate</a:t>
            </a:r>
            <a:r>
              <a:rPr lang="de-CH" sz="2400" dirty="0" smtClean="0"/>
              <a:t> </a:t>
            </a:r>
            <a:r>
              <a:rPr lang="de-CH" sz="2400" dirty="0" err="1" smtClean="0"/>
              <a:t>procedures</a:t>
            </a:r>
            <a:r>
              <a:rPr lang="de-CH" sz="2400" dirty="0" smtClean="0"/>
              <a:t> </a:t>
            </a:r>
            <a:r>
              <a:rPr lang="de-CH" sz="2400" dirty="0" err="1" smtClean="0"/>
              <a:t>have</a:t>
            </a:r>
            <a:r>
              <a:rPr lang="de-CH" sz="2400" dirty="0" smtClean="0"/>
              <a:t> </a:t>
            </a:r>
            <a:r>
              <a:rPr lang="de-CH" sz="2400" dirty="0" err="1" smtClean="0"/>
              <a:t>been</a:t>
            </a:r>
            <a:r>
              <a:rPr lang="de-CH" sz="2400" dirty="0" smtClean="0"/>
              <a:t> </a:t>
            </a:r>
            <a:r>
              <a:rPr lang="de-CH" sz="2400" dirty="0" err="1" smtClean="0"/>
              <a:t>proposed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ist </a:t>
            </a:r>
            <a:r>
              <a:rPr lang="de-CH" sz="2400" dirty="0" err="1" smtClean="0"/>
              <a:t>computation</a:t>
            </a:r>
            <a:r>
              <a:rPr lang="de-CH" sz="2400" dirty="0" smtClean="0"/>
              <a:t>; </a:t>
            </a:r>
            <a:r>
              <a:rPr lang="de-CH" sz="2400" dirty="0" err="1" smtClean="0"/>
              <a:t>for</a:t>
            </a:r>
            <a:r>
              <a:rPr lang="de-CH" sz="2400" dirty="0" smtClean="0"/>
              <a:t> a </a:t>
            </a:r>
            <a:r>
              <a:rPr lang="de-CH" sz="2400" dirty="0" err="1" smtClean="0"/>
              <a:t>recent</a:t>
            </a:r>
            <a:r>
              <a:rPr lang="de-CH" sz="2400" dirty="0" smtClean="0"/>
              <a:t> </a:t>
            </a:r>
            <a:r>
              <a:rPr lang="de-CH" sz="2400" dirty="0" err="1" smtClean="0"/>
              <a:t>review</a:t>
            </a:r>
            <a:r>
              <a:rPr lang="de-CH" sz="2400" dirty="0" smtClean="0"/>
              <a:t> </a:t>
            </a:r>
            <a:r>
              <a:rPr lang="de-CH" sz="2400" dirty="0" err="1" smtClean="0"/>
              <a:t>see</a:t>
            </a:r>
            <a:r>
              <a:rPr lang="de-CH" sz="2000" dirty="0" smtClean="0"/>
              <a:t> </a:t>
            </a:r>
          </a:p>
          <a:p>
            <a:pPr lvl="1">
              <a:buNone/>
            </a:pPr>
            <a:r>
              <a:rPr lang="de-CH" sz="2000" dirty="0" smtClean="0"/>
              <a:t>X. Gao, B. Xiao, D. Tao, X. Li: A </a:t>
            </a:r>
            <a:r>
              <a:rPr lang="de-CH" sz="2000" dirty="0" err="1" smtClean="0"/>
              <a:t>survey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graph</a:t>
            </a:r>
            <a:r>
              <a:rPr lang="de-CH" sz="2000" dirty="0" smtClean="0"/>
              <a:t> </a:t>
            </a:r>
            <a:r>
              <a:rPr lang="de-CH" sz="2000" dirty="0" err="1" smtClean="0"/>
              <a:t>edit</a:t>
            </a:r>
            <a:r>
              <a:rPr lang="de-CH" sz="2000" dirty="0" smtClean="0"/>
              <a:t> </a:t>
            </a:r>
            <a:r>
              <a:rPr lang="de-CH" sz="2000" dirty="0" err="1" smtClean="0"/>
              <a:t>distance</a:t>
            </a:r>
            <a:r>
              <a:rPr lang="de-CH" sz="2000" dirty="0" smtClean="0"/>
              <a:t>, Pattern Analysis &amp; </a:t>
            </a:r>
            <a:r>
              <a:rPr lang="de-CH" sz="2000" dirty="0" err="1" smtClean="0"/>
              <a:t>Applications</a:t>
            </a:r>
            <a:r>
              <a:rPr lang="de-CH" sz="2000" dirty="0" smtClean="0"/>
              <a:t> 13, 113-119, 2010</a:t>
            </a:r>
          </a:p>
          <a:p>
            <a:r>
              <a:rPr lang="de-CH" sz="2400" dirty="0" smtClean="0"/>
              <a:t>In </a:t>
            </a:r>
            <a:r>
              <a:rPr lang="de-CH" sz="2400" dirty="0" err="1" smtClean="0"/>
              <a:t>this</a:t>
            </a:r>
            <a:r>
              <a:rPr lang="de-CH" sz="2400" dirty="0" smtClean="0"/>
              <a:t> </a:t>
            </a:r>
            <a:r>
              <a:rPr lang="de-CH" sz="2400" dirty="0" err="1" smtClean="0"/>
              <a:t>presentation</a:t>
            </a:r>
            <a:r>
              <a:rPr lang="de-CH" sz="2400" dirty="0" smtClean="0"/>
              <a:t> </a:t>
            </a:r>
            <a:r>
              <a:rPr lang="de-CH" sz="2400" dirty="0" err="1" smtClean="0"/>
              <a:t>we</a:t>
            </a:r>
            <a:r>
              <a:rPr lang="de-CH" sz="2400" dirty="0" smtClean="0"/>
              <a:t> </a:t>
            </a:r>
            <a:r>
              <a:rPr lang="de-CH" sz="2400" dirty="0" err="1" smtClean="0"/>
              <a:t>describe</a:t>
            </a:r>
            <a:r>
              <a:rPr lang="de-CH" sz="2400" dirty="0" smtClean="0"/>
              <a:t> </a:t>
            </a:r>
            <a:r>
              <a:rPr lang="de-CH" sz="2400" dirty="0" err="1" smtClean="0"/>
              <a:t>work</a:t>
            </a:r>
            <a:r>
              <a:rPr lang="de-CH" sz="2400" dirty="0" smtClean="0"/>
              <a:t> </a:t>
            </a:r>
            <a:r>
              <a:rPr lang="de-CH" sz="2400" dirty="0" err="1" smtClean="0"/>
              <a:t>towards</a:t>
            </a:r>
            <a:r>
              <a:rPr lang="de-CH" sz="2400" dirty="0" smtClean="0"/>
              <a:t> a </a:t>
            </a:r>
            <a:r>
              <a:rPr lang="de-CH" sz="2400" dirty="0" err="1" smtClean="0"/>
              <a:t>new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approximate</a:t>
            </a:r>
            <a:r>
              <a:rPr lang="de-CH" sz="2400" dirty="0" smtClean="0"/>
              <a:t> </a:t>
            </a:r>
            <a:r>
              <a:rPr lang="de-CH" sz="2400" dirty="0" err="1" smtClean="0"/>
              <a:t>procedure</a:t>
            </a:r>
            <a:r>
              <a:rPr lang="de-CH" sz="2400" dirty="0" smtClean="0"/>
              <a:t>, </a:t>
            </a:r>
            <a:r>
              <a:rPr lang="de-CH" sz="2400" dirty="0" err="1" smtClean="0"/>
              <a:t>based</a:t>
            </a:r>
            <a:r>
              <a:rPr lang="de-CH" sz="2400" dirty="0" smtClean="0"/>
              <a:t> on </a:t>
            </a:r>
            <a:r>
              <a:rPr lang="de-CH" sz="2400" dirty="0" err="1" smtClean="0"/>
              <a:t>Hausdorf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, </a:t>
            </a:r>
            <a:r>
              <a:rPr lang="de-CH" sz="2400" dirty="0" err="1" smtClean="0"/>
              <a:t>that</a:t>
            </a:r>
            <a:r>
              <a:rPr lang="de-CH" sz="2400" dirty="0" smtClean="0"/>
              <a:t> </a:t>
            </a:r>
            <a:r>
              <a:rPr lang="de-CH" sz="2400" dirty="0" err="1" smtClean="0"/>
              <a:t>runs</a:t>
            </a:r>
            <a:r>
              <a:rPr lang="de-CH" sz="2400" dirty="0" smtClean="0"/>
              <a:t> in </a:t>
            </a:r>
            <a:r>
              <a:rPr lang="de-CH" sz="2400" i="1" dirty="0" err="1" smtClean="0">
                <a:solidFill>
                  <a:srgbClr val="FF0000"/>
                </a:solidFill>
              </a:rPr>
              <a:t>quadratic</a:t>
            </a:r>
            <a:r>
              <a:rPr lang="de-CH" sz="2400" i="1" dirty="0" smtClean="0">
                <a:solidFill>
                  <a:srgbClr val="FF0000"/>
                </a:solidFill>
              </a:rPr>
              <a:t> </a:t>
            </a:r>
            <a:r>
              <a:rPr lang="de-CH" sz="2400" dirty="0" smtClean="0"/>
              <a:t>time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Experimental Setup</a:t>
            </a:r>
            <a:br>
              <a:rPr lang="de-CH" sz="2400" b="1" dirty="0" smtClean="0"/>
            </a:b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32848" cy="4525963"/>
          </a:xfrm>
        </p:spPr>
        <p:txBody>
          <a:bodyPr>
            <a:normAutofit/>
          </a:bodyPr>
          <a:lstStyle/>
          <a:p>
            <a:r>
              <a:rPr lang="de-CH" sz="2400" dirty="0" smtClean="0"/>
              <a:t>Data: Parzival </a:t>
            </a:r>
            <a:r>
              <a:rPr lang="de-CH" sz="2400" dirty="0" err="1" smtClean="0"/>
              <a:t>dataset</a:t>
            </a:r>
            <a:endParaRPr lang="de-CH" sz="2400" dirty="0" smtClean="0"/>
          </a:p>
          <a:p>
            <a:pPr marL="742950" lvl="2" indent="-342900">
              <a:buNone/>
            </a:pPr>
            <a:r>
              <a:rPr lang="de-CH" sz="1800" dirty="0" smtClean="0">
                <a:hlinkClick r:id="rId2"/>
              </a:rPr>
              <a:t>http://www.iam.unibe.ch/fki/databases/iam-historical-document-database</a:t>
            </a:r>
            <a:endParaRPr lang="de-CH" sz="1800" dirty="0" smtClean="0"/>
          </a:p>
          <a:p>
            <a:r>
              <a:rPr lang="de-CH" sz="2400" dirty="0" smtClean="0"/>
              <a:t>13th </a:t>
            </a:r>
            <a:r>
              <a:rPr lang="de-CH" sz="2400" dirty="0" err="1" smtClean="0"/>
              <a:t>century</a:t>
            </a:r>
            <a:r>
              <a:rPr lang="de-CH" sz="2400" dirty="0" smtClean="0"/>
              <a:t> </a:t>
            </a:r>
            <a:r>
              <a:rPr lang="de-CH" sz="2400" dirty="0" err="1" smtClean="0"/>
              <a:t>manuscript</a:t>
            </a:r>
            <a:r>
              <a:rPr lang="de-CH" sz="2400" dirty="0" smtClean="0"/>
              <a:t> </a:t>
            </a:r>
            <a:r>
              <a:rPr lang="de-CH" sz="2400" dirty="0" err="1" smtClean="0"/>
              <a:t>written</a:t>
            </a:r>
            <a:r>
              <a:rPr lang="de-CH" sz="2400" dirty="0" smtClean="0"/>
              <a:t> in Old German</a:t>
            </a:r>
          </a:p>
          <a:p>
            <a:r>
              <a:rPr lang="de-CH" sz="2400" dirty="0" err="1" smtClean="0"/>
              <a:t>Segmented</a:t>
            </a:r>
            <a:r>
              <a:rPr lang="de-CH" sz="2400" dirty="0" smtClean="0"/>
              <a:t> </a:t>
            </a:r>
            <a:r>
              <a:rPr lang="de-CH" sz="2400" dirty="0" err="1" smtClean="0"/>
              <a:t>into</a:t>
            </a:r>
            <a:r>
              <a:rPr lang="de-CH" sz="2400" dirty="0" smtClean="0"/>
              <a:t> individual </a:t>
            </a:r>
            <a:r>
              <a:rPr lang="de-CH" sz="2400" dirty="0" err="1" smtClean="0"/>
              <a:t>words</a:t>
            </a:r>
            <a:endParaRPr lang="de-CH" sz="2400" dirty="0" smtClean="0"/>
          </a:p>
          <a:p>
            <a:r>
              <a:rPr lang="de-CH" sz="2400" dirty="0" smtClean="0"/>
              <a:t>11,743 </a:t>
            </a:r>
            <a:r>
              <a:rPr lang="de-CH" sz="2400" dirty="0" err="1" smtClean="0"/>
              <a:t>word</a:t>
            </a:r>
            <a:r>
              <a:rPr lang="de-CH" sz="2400" dirty="0" smtClean="0"/>
              <a:t> </a:t>
            </a:r>
            <a:r>
              <a:rPr lang="de-CH" sz="2400" dirty="0" err="1" smtClean="0"/>
              <a:t>instances</a:t>
            </a:r>
            <a:r>
              <a:rPr lang="de-CH" sz="2400" dirty="0" smtClean="0"/>
              <a:t> (</a:t>
            </a:r>
            <a:r>
              <a:rPr lang="de-CH" sz="2400" dirty="0" err="1" smtClean="0"/>
              <a:t>images</a:t>
            </a:r>
            <a:r>
              <a:rPr lang="de-CH" sz="2400" dirty="0" smtClean="0"/>
              <a:t>)</a:t>
            </a:r>
          </a:p>
          <a:p>
            <a:r>
              <a:rPr lang="de-CH" sz="2400" dirty="0" smtClean="0"/>
              <a:t>3,177 </a:t>
            </a:r>
            <a:r>
              <a:rPr lang="de-CH" sz="2400" dirty="0" err="1" smtClean="0"/>
              <a:t>word</a:t>
            </a:r>
            <a:r>
              <a:rPr lang="de-CH" sz="2400" dirty="0" smtClean="0"/>
              <a:t> </a:t>
            </a:r>
            <a:r>
              <a:rPr lang="de-CH" sz="2400" dirty="0" err="1" smtClean="0"/>
              <a:t>classes</a:t>
            </a:r>
            <a:endParaRPr lang="de-CH" sz="2400" dirty="0" smtClean="0"/>
          </a:p>
          <a:p>
            <a:r>
              <a:rPr lang="de-CH" sz="2400" dirty="0" smtClean="0"/>
              <a:t>79 </a:t>
            </a:r>
            <a:r>
              <a:rPr lang="de-CH" sz="2400" dirty="0" err="1" smtClean="0"/>
              <a:t>character</a:t>
            </a:r>
            <a:r>
              <a:rPr lang="de-CH" sz="2400" dirty="0" smtClean="0"/>
              <a:t> </a:t>
            </a:r>
            <a:r>
              <a:rPr lang="de-CH" sz="2400" dirty="0" err="1" smtClean="0"/>
              <a:t>prototypes</a:t>
            </a:r>
            <a:endParaRPr lang="de-CH" sz="2400" dirty="0" smtClean="0"/>
          </a:p>
          <a:p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measures</a:t>
            </a:r>
            <a:r>
              <a:rPr lang="de-CH" sz="2400" dirty="0" smtClean="0"/>
              <a:t> h, h‘, </a:t>
            </a:r>
            <a:r>
              <a:rPr lang="de-CH" sz="2400" dirty="0" err="1" smtClean="0"/>
              <a:t>and</a:t>
            </a:r>
            <a:r>
              <a:rPr lang="de-CH" sz="2400" dirty="0" smtClean="0"/>
              <a:t> h“ </a:t>
            </a:r>
            <a:r>
              <a:rPr lang="de-CH" sz="2400" dirty="0" err="1" smtClean="0"/>
              <a:t>were</a:t>
            </a:r>
            <a:r>
              <a:rPr lang="de-CH" sz="2400" dirty="0" smtClean="0"/>
              <a:t> </a:t>
            </a:r>
            <a:r>
              <a:rPr lang="de-CH" sz="2400" dirty="0" err="1" smtClean="0"/>
              <a:t>normalized</a:t>
            </a:r>
            <a:endParaRPr lang="de-CH" sz="2400" dirty="0" smtClean="0"/>
          </a:p>
          <a:p>
            <a:r>
              <a:rPr lang="de-CH" sz="2400" dirty="0" smtClean="0"/>
              <a:t>Division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database</a:t>
            </a:r>
            <a:r>
              <a:rPr lang="de-CH" sz="2400" dirty="0" smtClean="0"/>
              <a:t> </a:t>
            </a:r>
            <a:r>
              <a:rPr lang="de-CH" sz="2400" dirty="0" err="1" smtClean="0"/>
              <a:t>into</a:t>
            </a:r>
            <a:r>
              <a:rPr lang="de-CH" sz="2400" dirty="0" smtClean="0"/>
              <a:t> </a:t>
            </a:r>
            <a:r>
              <a:rPr lang="de-CH" sz="2400" dirty="0" err="1" smtClean="0"/>
              <a:t>training</a:t>
            </a:r>
            <a:r>
              <a:rPr lang="de-CH" sz="2400" dirty="0" smtClean="0"/>
              <a:t>, </a:t>
            </a:r>
            <a:r>
              <a:rPr lang="de-CH" sz="2400" dirty="0" err="1" smtClean="0"/>
              <a:t>validation</a:t>
            </a:r>
            <a:r>
              <a:rPr lang="de-CH" sz="2400" dirty="0" smtClean="0"/>
              <a:t>,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test</a:t>
            </a:r>
            <a:r>
              <a:rPr lang="de-CH" sz="2400" dirty="0" smtClean="0"/>
              <a:t> </a:t>
            </a:r>
            <a:r>
              <a:rPr lang="de-CH" sz="2400" dirty="0" err="1" smtClean="0"/>
              <a:t>sets</a:t>
            </a:r>
            <a:endParaRPr lang="de-CH" sz="2400" dirty="0" smtClean="0"/>
          </a:p>
          <a:p>
            <a:endParaRPr lang="de-CH" sz="2400" dirty="0" smtClean="0"/>
          </a:p>
          <a:p>
            <a:pPr lvl="1">
              <a:buNone/>
            </a:pPr>
            <a:endParaRPr lang="de-CH" sz="1800" dirty="0" smtClean="0"/>
          </a:p>
          <a:p>
            <a:pPr lvl="1">
              <a:buNone/>
            </a:pPr>
            <a:endParaRPr lang="de-C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Experimental </a:t>
            </a:r>
            <a:r>
              <a:rPr lang="de-CH" sz="2400" b="1" dirty="0" err="1" smtClean="0"/>
              <a:t>Results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/>
          </a:bodyPr>
          <a:lstStyle/>
          <a:p>
            <a:r>
              <a:rPr lang="de-CH" sz="2400" dirty="0" smtClean="0"/>
              <a:t>Word </a:t>
            </a:r>
            <a:r>
              <a:rPr lang="de-CH" sz="2400" dirty="0" err="1" smtClean="0"/>
              <a:t>recognition</a:t>
            </a:r>
            <a:r>
              <a:rPr lang="de-CH" sz="2400" dirty="0" smtClean="0"/>
              <a:t> rate on </a:t>
            </a:r>
            <a:r>
              <a:rPr lang="de-CH" sz="2400" dirty="0" err="1" smtClean="0"/>
              <a:t>test</a:t>
            </a:r>
            <a:r>
              <a:rPr lang="de-CH" sz="2400" dirty="0" smtClean="0"/>
              <a:t> </a:t>
            </a:r>
            <a:r>
              <a:rPr lang="de-CH" sz="2400" dirty="0" err="1" smtClean="0"/>
              <a:t>set</a:t>
            </a:r>
            <a:endParaRPr lang="de-CH" sz="2400" dirty="0" smtClean="0"/>
          </a:p>
          <a:p>
            <a:pPr lvl="1"/>
            <a:r>
              <a:rPr lang="de-CH" sz="2400" dirty="0" smtClean="0"/>
              <a:t>h, h‘, h“ </a:t>
            </a:r>
            <a:r>
              <a:rPr lang="de-CH" sz="2400" dirty="0" err="1" smtClean="0"/>
              <a:t>as</a:t>
            </a:r>
            <a:r>
              <a:rPr lang="de-CH" sz="2400" dirty="0" smtClean="0"/>
              <a:t> </a:t>
            </a:r>
            <a:r>
              <a:rPr lang="de-CH" sz="2400" dirty="0" err="1" smtClean="0"/>
              <a:t>introduced</a:t>
            </a:r>
            <a:r>
              <a:rPr lang="de-CH" sz="2400" dirty="0" smtClean="0"/>
              <a:t> </a:t>
            </a:r>
            <a:r>
              <a:rPr lang="de-CH" sz="2400" dirty="0" err="1" smtClean="0"/>
              <a:t>before</a:t>
            </a:r>
            <a:r>
              <a:rPr lang="de-CH" sz="2400" dirty="0" smtClean="0"/>
              <a:t>; s </a:t>
            </a:r>
            <a:r>
              <a:rPr lang="de-CH" sz="2400" dirty="0" err="1" smtClean="0"/>
              <a:t>based</a:t>
            </a:r>
            <a:r>
              <a:rPr lang="de-CH" sz="2400" dirty="0" smtClean="0"/>
              <a:t> on </a:t>
            </a:r>
            <a:r>
              <a:rPr lang="de-CH" sz="2400" dirty="0" err="1" smtClean="0"/>
              <a:t>assignment</a:t>
            </a:r>
            <a:r>
              <a:rPr lang="de-CH" sz="2400" dirty="0" smtClean="0"/>
              <a:t> </a:t>
            </a:r>
            <a:r>
              <a:rPr lang="de-CH" sz="2400" dirty="0" err="1" smtClean="0"/>
              <a:t>proc</a:t>
            </a:r>
            <a:r>
              <a:rPr lang="de-CH" sz="2400" dirty="0" smtClean="0"/>
              <a:t>.</a:t>
            </a:r>
          </a:p>
          <a:p>
            <a:pPr lvl="1"/>
            <a:endParaRPr lang="de-CH" sz="2400" dirty="0" smtClean="0"/>
          </a:p>
          <a:p>
            <a:pPr lvl="1"/>
            <a:endParaRPr lang="de-CH" sz="2400" dirty="0" smtClean="0"/>
          </a:p>
          <a:p>
            <a:r>
              <a:rPr lang="de-CH" sz="2400" dirty="0" err="1" smtClean="0"/>
              <a:t>Computational</a:t>
            </a:r>
            <a:r>
              <a:rPr lang="de-CH" sz="2400" dirty="0" smtClean="0"/>
              <a:t> </a:t>
            </a:r>
            <a:r>
              <a:rPr lang="de-CH" sz="2400" dirty="0" err="1" smtClean="0"/>
              <a:t>speed</a:t>
            </a:r>
            <a:r>
              <a:rPr lang="de-CH" sz="2400" dirty="0" smtClean="0"/>
              <a:t> (Java </a:t>
            </a:r>
            <a:r>
              <a:rPr lang="de-CH" sz="2400" dirty="0" err="1" smtClean="0"/>
              <a:t>implementation</a:t>
            </a:r>
            <a:r>
              <a:rPr lang="de-CH" sz="2400" dirty="0" smtClean="0"/>
              <a:t>)</a:t>
            </a:r>
          </a:p>
          <a:p>
            <a:pPr lvl="1"/>
            <a:r>
              <a:rPr lang="de-CH" sz="2400" dirty="0" smtClean="0"/>
              <a:t>Median </a:t>
            </a:r>
            <a:r>
              <a:rPr lang="de-CH" sz="2400" dirty="0" err="1" smtClean="0"/>
              <a:t>graph</a:t>
            </a:r>
            <a:r>
              <a:rPr lang="de-CH" sz="2400" dirty="0" smtClean="0"/>
              <a:t> </a:t>
            </a:r>
            <a:r>
              <a:rPr lang="de-CH" sz="2400" dirty="0" err="1" smtClean="0"/>
              <a:t>size</a:t>
            </a:r>
            <a:r>
              <a:rPr lang="de-CH" sz="2400" dirty="0" smtClean="0"/>
              <a:t>: 30 </a:t>
            </a:r>
            <a:r>
              <a:rPr lang="de-CH" sz="2400" dirty="0" err="1" smtClean="0"/>
              <a:t>nodes</a:t>
            </a:r>
            <a:endParaRPr lang="de-CH" sz="2400" dirty="0" smtClean="0"/>
          </a:p>
          <a:p>
            <a:pPr lvl="1"/>
            <a:r>
              <a:rPr lang="de-CH" sz="2400" dirty="0" smtClean="0"/>
              <a:t>Median #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graph</a:t>
            </a:r>
            <a:r>
              <a:rPr lang="de-CH" sz="2400" dirty="0" smtClean="0"/>
              <a:t> </a:t>
            </a:r>
            <a:r>
              <a:rPr lang="de-CH" sz="2400" dirty="0" err="1" smtClean="0"/>
              <a:t>matchings</a:t>
            </a:r>
            <a:r>
              <a:rPr lang="de-CH" sz="2400" dirty="0" smtClean="0"/>
              <a:t> per </a:t>
            </a:r>
            <a:r>
              <a:rPr lang="de-CH" sz="2400" dirty="0" err="1" smtClean="0"/>
              <a:t>word</a:t>
            </a:r>
            <a:r>
              <a:rPr lang="de-CH" sz="2400" dirty="0" smtClean="0"/>
              <a:t>: 6162</a:t>
            </a:r>
          </a:p>
          <a:p>
            <a:pPr lvl="1"/>
            <a:r>
              <a:rPr lang="de-CH" sz="2400" dirty="0" smtClean="0"/>
              <a:t>Run time in </a:t>
            </a:r>
            <a:r>
              <a:rPr lang="de-CH" sz="2400" dirty="0" err="1" smtClean="0"/>
              <a:t>seconds</a:t>
            </a:r>
            <a:endParaRPr lang="de-CH" sz="24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331640" y="234888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h‘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h“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49.78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83.95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93.66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94.00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331640" y="5068665"/>
          <a:ext cx="6840760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368152"/>
                <a:gridCol w="1368152"/>
                <a:gridCol w="1584175"/>
                <a:gridCol w="11521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graph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size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# </a:t>
                      </a:r>
                      <a:r>
                        <a:rPr lang="de-CH" dirty="0" err="1" smtClean="0"/>
                        <a:t>matchings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runtime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of</a:t>
                      </a:r>
                      <a:r>
                        <a:rPr lang="de-CH" dirty="0" smtClean="0"/>
                        <a:t> 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runtime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of</a:t>
                      </a:r>
                      <a:r>
                        <a:rPr lang="de-CH" dirty="0" smtClean="0"/>
                        <a:t> h“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speedup</a:t>
                      </a:r>
                      <a:endParaRPr lang="de-CH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6,162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33.24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2.57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12.9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de-CH" sz="2400" b="1" dirty="0" err="1" smtClean="0"/>
              <a:t>Conclusions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96544"/>
          </a:xfrm>
        </p:spPr>
        <p:txBody>
          <a:bodyPr>
            <a:normAutofit/>
          </a:bodyPr>
          <a:lstStyle/>
          <a:p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a powerful </a:t>
            </a:r>
            <a:r>
              <a:rPr lang="de-CH" sz="2400" dirty="0" err="1" smtClean="0"/>
              <a:t>concept</a:t>
            </a:r>
            <a:r>
              <a:rPr lang="de-CH" sz="2400" dirty="0" smtClean="0"/>
              <a:t> but </a:t>
            </a:r>
            <a:r>
              <a:rPr lang="de-CH" sz="2400" dirty="0" err="1" smtClean="0"/>
              <a:t>is</a:t>
            </a:r>
            <a:r>
              <a:rPr lang="de-CH" sz="2400" dirty="0" smtClean="0"/>
              <a:t>, in </a:t>
            </a:r>
            <a:r>
              <a:rPr lang="de-CH" sz="2400" dirty="0" err="1" smtClean="0"/>
              <a:t>its</a:t>
            </a:r>
            <a:r>
              <a:rPr lang="de-CH" sz="2400" dirty="0" smtClean="0"/>
              <a:t> original form, </a:t>
            </a:r>
            <a:r>
              <a:rPr lang="de-CH" sz="2400" dirty="0" err="1" smtClean="0"/>
              <a:t>too</a:t>
            </a:r>
            <a:r>
              <a:rPr lang="de-CH" sz="2400" dirty="0" smtClean="0"/>
              <a:t> </a:t>
            </a:r>
            <a:r>
              <a:rPr lang="de-CH" sz="2400" dirty="0" err="1" smtClean="0"/>
              <a:t>slow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most</a:t>
            </a:r>
            <a:r>
              <a:rPr lang="de-CH" sz="2400" dirty="0" smtClean="0"/>
              <a:t> </a:t>
            </a:r>
            <a:r>
              <a:rPr lang="de-CH" sz="2400" dirty="0" err="1" smtClean="0"/>
              <a:t>applications</a:t>
            </a:r>
            <a:r>
              <a:rPr lang="de-CH" sz="2400" dirty="0" smtClean="0"/>
              <a:t> </a:t>
            </a:r>
          </a:p>
          <a:p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faster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approximations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have</a:t>
            </a:r>
            <a:r>
              <a:rPr lang="de-CH" sz="2400" dirty="0" smtClean="0"/>
              <a:t> </a:t>
            </a:r>
            <a:r>
              <a:rPr lang="de-CH" sz="2400" dirty="0" err="1" smtClean="0"/>
              <a:t>been</a:t>
            </a:r>
            <a:r>
              <a:rPr lang="de-CH" sz="2400" dirty="0" smtClean="0"/>
              <a:t> </a:t>
            </a:r>
            <a:r>
              <a:rPr lang="de-CH" sz="2400" dirty="0" err="1" smtClean="0"/>
              <a:t>proposed</a:t>
            </a:r>
            <a:r>
              <a:rPr lang="de-CH" sz="2400" dirty="0" smtClean="0"/>
              <a:t> </a:t>
            </a:r>
          </a:p>
          <a:p>
            <a:r>
              <a:rPr lang="de-CH" sz="2400" dirty="0" smtClean="0"/>
              <a:t>In </a:t>
            </a:r>
            <a:r>
              <a:rPr lang="de-CH" sz="2400" dirty="0" err="1" smtClean="0"/>
              <a:t>this</a:t>
            </a:r>
            <a:r>
              <a:rPr lang="de-CH" sz="2400" dirty="0" smtClean="0"/>
              <a:t> talk, a </a:t>
            </a:r>
            <a:r>
              <a:rPr lang="de-CH" sz="2400" dirty="0" err="1" smtClean="0"/>
              <a:t>new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approximate</a:t>
            </a:r>
            <a:r>
              <a:rPr lang="de-CH" sz="2400" dirty="0" smtClean="0"/>
              <a:t> </a:t>
            </a:r>
            <a:r>
              <a:rPr lang="de-CH" sz="2400" dirty="0" err="1" smtClean="0"/>
              <a:t>version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quadratic</a:t>
            </a:r>
            <a:r>
              <a:rPr lang="de-CH" sz="2400" dirty="0" smtClean="0"/>
              <a:t> </a:t>
            </a:r>
            <a:r>
              <a:rPr lang="de-CH" sz="2400" dirty="0" err="1" smtClean="0"/>
              <a:t>complexity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proposed</a:t>
            </a:r>
            <a:r>
              <a:rPr lang="de-CH" sz="2400" dirty="0" smtClean="0"/>
              <a:t>, </a:t>
            </a:r>
            <a:r>
              <a:rPr lang="de-CH" sz="2400" dirty="0" err="1" smtClean="0"/>
              <a:t>based</a:t>
            </a:r>
            <a:r>
              <a:rPr lang="de-CH" sz="2400" dirty="0" smtClean="0"/>
              <a:t> on </a:t>
            </a:r>
            <a:r>
              <a:rPr lang="de-CH" sz="2400" dirty="0" err="1" smtClean="0"/>
              <a:t>Hausdorff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endParaRPr lang="de-CH" sz="2400" dirty="0" smtClean="0"/>
          </a:p>
          <a:p>
            <a:r>
              <a:rPr lang="de-CH" sz="2400" dirty="0" err="1" smtClean="0"/>
              <a:t>It</a:t>
            </a:r>
            <a:r>
              <a:rPr lang="de-CH" sz="2400" dirty="0" smtClean="0"/>
              <a:t> was </a:t>
            </a:r>
            <a:r>
              <a:rPr lang="de-CH" sz="2400" dirty="0" err="1" smtClean="0"/>
              <a:t>practically</a:t>
            </a:r>
            <a:r>
              <a:rPr lang="de-CH" sz="2400" dirty="0" smtClean="0"/>
              <a:t> </a:t>
            </a:r>
            <a:r>
              <a:rPr lang="de-CH" sz="2400" dirty="0" err="1" smtClean="0"/>
              <a:t>evaluated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context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a </a:t>
            </a:r>
            <a:r>
              <a:rPr lang="de-CH" sz="2400" dirty="0" err="1" smtClean="0"/>
              <a:t>handwriting</a:t>
            </a:r>
            <a:r>
              <a:rPr lang="de-CH" sz="2400" dirty="0" smtClean="0"/>
              <a:t> </a:t>
            </a:r>
            <a:r>
              <a:rPr lang="de-CH" sz="2400" dirty="0" err="1" smtClean="0"/>
              <a:t>recognition</a:t>
            </a:r>
            <a:r>
              <a:rPr lang="de-CH" sz="2400" dirty="0" smtClean="0"/>
              <a:t> </a:t>
            </a:r>
            <a:r>
              <a:rPr lang="de-CH" sz="2400" dirty="0" err="1" smtClean="0"/>
              <a:t>task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has</a:t>
            </a:r>
            <a:r>
              <a:rPr lang="de-CH" sz="2400" dirty="0" smtClean="0"/>
              <a:t> </a:t>
            </a:r>
            <a:r>
              <a:rPr lang="de-CH" sz="2400" dirty="0" err="1" smtClean="0"/>
              <a:t>shown</a:t>
            </a:r>
            <a:r>
              <a:rPr lang="de-CH" sz="2400" dirty="0" smtClean="0"/>
              <a:t> </a:t>
            </a:r>
            <a:r>
              <a:rPr lang="de-CH" sz="2400" dirty="0" err="1" smtClean="0"/>
              <a:t>good</a:t>
            </a:r>
            <a:r>
              <a:rPr lang="de-CH" sz="2400" dirty="0" smtClean="0"/>
              <a:t> </a:t>
            </a:r>
            <a:r>
              <a:rPr lang="de-CH" sz="2400" dirty="0" err="1" smtClean="0"/>
              <a:t>results</a:t>
            </a:r>
            <a:r>
              <a:rPr lang="de-CH" sz="2400" dirty="0" smtClean="0"/>
              <a:t> </a:t>
            </a:r>
          </a:p>
          <a:p>
            <a:r>
              <a:rPr lang="de-CH" sz="2400" dirty="0" err="1" smtClean="0"/>
              <a:t>Nevertheless</a:t>
            </a:r>
            <a:r>
              <a:rPr lang="de-CH" sz="2400" dirty="0" smtClean="0"/>
              <a:t>, </a:t>
            </a:r>
            <a:r>
              <a:rPr lang="de-CH" sz="2400" dirty="0" err="1" smtClean="0"/>
              <a:t>more</a:t>
            </a:r>
            <a:r>
              <a:rPr lang="de-CH" sz="2400" dirty="0" smtClean="0"/>
              <a:t> </a:t>
            </a:r>
            <a:r>
              <a:rPr lang="de-CH" sz="2400" dirty="0" err="1" smtClean="0"/>
              <a:t>experiments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needed</a:t>
            </a:r>
            <a:r>
              <a:rPr lang="de-CH" sz="2400" dirty="0" smtClean="0"/>
              <a:t>,  </a:t>
            </a:r>
            <a:r>
              <a:rPr lang="de-CH" sz="2400" dirty="0" err="1" smtClean="0"/>
              <a:t>especially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other</a:t>
            </a:r>
            <a:r>
              <a:rPr lang="de-CH" sz="2400" dirty="0" smtClean="0"/>
              <a:t> </a:t>
            </a:r>
            <a:r>
              <a:rPr lang="de-CH" sz="2400" dirty="0" err="1" smtClean="0"/>
              <a:t>graph</a:t>
            </a:r>
            <a:r>
              <a:rPr lang="de-CH" sz="2400" dirty="0" smtClean="0"/>
              <a:t> </a:t>
            </a:r>
            <a:r>
              <a:rPr lang="de-CH" sz="2400" dirty="0" err="1" smtClean="0"/>
              <a:t>datasets</a:t>
            </a:r>
            <a:r>
              <a:rPr lang="de-CH" sz="2400" dirty="0" smtClean="0"/>
              <a:t> (</a:t>
            </a:r>
            <a:r>
              <a:rPr lang="de-CH" sz="2400" dirty="0" err="1" smtClean="0"/>
              <a:t>other</a:t>
            </a:r>
            <a:r>
              <a:rPr lang="de-CH" sz="2400" dirty="0" smtClean="0"/>
              <a:t> </a:t>
            </a:r>
            <a:r>
              <a:rPr lang="de-CH" sz="2400" dirty="0" err="1" smtClean="0"/>
              <a:t>attributes</a:t>
            </a:r>
            <a:r>
              <a:rPr lang="de-CH" sz="2400" dirty="0" smtClean="0"/>
              <a:t>), </a:t>
            </a:r>
            <a:r>
              <a:rPr lang="de-CH" sz="2400" dirty="0" err="1" smtClean="0"/>
              <a:t>and</a:t>
            </a:r>
            <a:r>
              <a:rPr lang="de-CH" sz="2400" dirty="0" smtClean="0"/>
              <a:t> larger </a:t>
            </a:r>
            <a:r>
              <a:rPr lang="de-CH" sz="2400" dirty="0" err="1" smtClean="0"/>
              <a:t>graphs</a:t>
            </a:r>
            <a:r>
              <a:rPr lang="de-CH" sz="2400" dirty="0" smtClean="0"/>
              <a:t>; </a:t>
            </a:r>
            <a:r>
              <a:rPr lang="de-CH" sz="2400" dirty="0" err="1" smtClean="0"/>
              <a:t>it</a:t>
            </a:r>
            <a:r>
              <a:rPr lang="de-CH" sz="2400" dirty="0" smtClean="0"/>
              <a:t> </a:t>
            </a:r>
            <a:r>
              <a:rPr lang="de-CH" sz="2400" dirty="0" err="1" smtClean="0"/>
              <a:t>would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interesting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compare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 </a:t>
            </a:r>
            <a:r>
              <a:rPr lang="de-CH" sz="2400" dirty="0" err="1" smtClean="0"/>
              <a:t>new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distances</a:t>
            </a:r>
            <a:r>
              <a:rPr lang="de-CH" sz="2400" dirty="0" smtClean="0"/>
              <a:t> „</a:t>
            </a:r>
            <a:r>
              <a:rPr lang="de-CH" sz="2400" dirty="0" err="1" smtClean="0"/>
              <a:t>more</a:t>
            </a:r>
            <a:r>
              <a:rPr lang="de-CH" sz="2400" dirty="0" smtClean="0"/>
              <a:t> </a:t>
            </a:r>
            <a:r>
              <a:rPr lang="de-CH" sz="2400" dirty="0" err="1" smtClean="0"/>
              <a:t>directly</a:t>
            </a:r>
            <a:r>
              <a:rPr lang="de-CH" sz="2400" dirty="0" smtClean="0"/>
              <a:t>“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distances</a:t>
            </a:r>
            <a:r>
              <a:rPr lang="de-CH" sz="2400" dirty="0" smtClean="0"/>
              <a:t> </a:t>
            </a:r>
            <a:r>
              <a:rPr lang="de-CH" sz="2400" dirty="0" err="1" smtClean="0"/>
              <a:t>obtained</a:t>
            </a:r>
            <a:r>
              <a:rPr lang="de-CH" sz="2400" dirty="0" smtClean="0"/>
              <a:t> </a:t>
            </a:r>
            <a:r>
              <a:rPr lang="de-CH" sz="2400" dirty="0" err="1" smtClean="0"/>
              <a:t>from</a:t>
            </a:r>
            <a:r>
              <a:rPr lang="de-CH" sz="2400" dirty="0" smtClean="0"/>
              <a:t> </a:t>
            </a:r>
            <a:r>
              <a:rPr lang="de-CH" sz="2400" dirty="0" err="1" smtClean="0"/>
              <a:t>other</a:t>
            </a:r>
            <a:r>
              <a:rPr lang="de-CH" sz="2400" dirty="0" smtClean="0"/>
              <a:t> </a:t>
            </a:r>
            <a:r>
              <a:rPr lang="de-CH" sz="2400" dirty="0" err="1" smtClean="0"/>
              <a:t>apaproximate</a:t>
            </a:r>
            <a:r>
              <a:rPr lang="de-CH" sz="2400" dirty="0" smtClean="0"/>
              <a:t> </a:t>
            </a:r>
            <a:r>
              <a:rPr lang="de-CH" sz="2400" dirty="0" err="1" smtClean="0"/>
              <a:t>methods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Acknowledments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304256"/>
          </a:xfrm>
        </p:spPr>
        <p:txBody>
          <a:bodyPr>
            <a:normAutofit/>
          </a:bodyPr>
          <a:lstStyle/>
          <a:p>
            <a:r>
              <a:rPr lang="de-CH" sz="2400" dirty="0" smtClean="0"/>
              <a:t>HISDOC </a:t>
            </a:r>
            <a:r>
              <a:rPr lang="de-CH" sz="2400" dirty="0" err="1" smtClean="0"/>
              <a:t>consortium</a:t>
            </a:r>
            <a:r>
              <a:rPr lang="de-CH" sz="2400" dirty="0" smtClean="0"/>
              <a:t>: R. Ingold, J. Savoy, M. </a:t>
            </a:r>
            <a:r>
              <a:rPr lang="de-CH" sz="2400" dirty="0" err="1" smtClean="0"/>
              <a:t>Bächler</a:t>
            </a:r>
            <a:r>
              <a:rPr lang="de-CH" sz="2400" dirty="0" smtClean="0"/>
              <a:t>, N. Naji (</a:t>
            </a:r>
            <a:r>
              <a:rPr lang="de-CH" sz="2400" dirty="0" err="1" smtClean="0"/>
              <a:t>collaborators</a:t>
            </a:r>
            <a:r>
              <a:rPr lang="de-CH" sz="2400" dirty="0" smtClean="0"/>
              <a:t> in </a:t>
            </a:r>
            <a:r>
              <a:rPr lang="de-CH" sz="2400" dirty="0" err="1" smtClean="0"/>
              <a:t>historical</a:t>
            </a:r>
            <a:r>
              <a:rPr lang="de-CH" sz="2400" dirty="0" smtClean="0"/>
              <a:t> </a:t>
            </a:r>
            <a:r>
              <a:rPr lang="de-CH" sz="2400" dirty="0" err="1" smtClean="0"/>
              <a:t>handwriting</a:t>
            </a:r>
            <a:r>
              <a:rPr lang="de-CH" sz="2400" dirty="0" smtClean="0"/>
              <a:t> </a:t>
            </a:r>
            <a:r>
              <a:rPr lang="de-CH" sz="2400" dirty="0" err="1" smtClean="0"/>
              <a:t>recognition</a:t>
            </a:r>
            <a:r>
              <a:rPr lang="de-CH" sz="2400" dirty="0" smtClean="0"/>
              <a:t> </a:t>
            </a:r>
            <a:r>
              <a:rPr lang="de-CH" sz="2400" dirty="0" err="1" smtClean="0"/>
              <a:t>project</a:t>
            </a:r>
            <a:r>
              <a:rPr lang="de-CH" sz="2400" dirty="0" smtClean="0"/>
              <a:t>)</a:t>
            </a:r>
          </a:p>
          <a:p>
            <a:r>
              <a:rPr lang="de-CH" sz="2400" dirty="0" smtClean="0"/>
              <a:t>SNF (</a:t>
            </a:r>
            <a:r>
              <a:rPr lang="de-CH" sz="2400" dirty="0" err="1" smtClean="0"/>
              <a:t>financial</a:t>
            </a:r>
            <a:r>
              <a:rPr lang="de-CH" sz="2400" dirty="0" smtClean="0"/>
              <a:t> </a:t>
            </a:r>
            <a:r>
              <a:rPr lang="de-CH" sz="2400" dirty="0" err="1" smtClean="0"/>
              <a:t>support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HISDOC)</a:t>
            </a:r>
          </a:p>
          <a:p>
            <a:r>
              <a:rPr lang="de-CH" sz="2400" dirty="0" smtClean="0"/>
              <a:t>SNF (</a:t>
            </a:r>
            <a:r>
              <a:rPr lang="de-CH" sz="2400" dirty="0" err="1" smtClean="0"/>
              <a:t>postdoc</a:t>
            </a:r>
            <a:r>
              <a:rPr lang="de-CH" sz="2400" dirty="0" smtClean="0"/>
              <a:t> </a:t>
            </a:r>
            <a:r>
              <a:rPr lang="de-CH" sz="2400" dirty="0" err="1" smtClean="0"/>
              <a:t>stipend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AF)</a:t>
            </a:r>
          </a:p>
          <a:p>
            <a:endParaRPr lang="de-CH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3240360" cy="320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852936"/>
            <a:ext cx="27336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de-CH" sz="2400" b="1" dirty="0" smtClean="0"/>
              <a:t>Graph Edit </a:t>
            </a:r>
            <a:r>
              <a:rPr lang="de-CH" sz="2400" b="1" dirty="0" err="1" smtClean="0"/>
              <a:t>Distance</a:t>
            </a:r>
            <a:r>
              <a:rPr lang="de-CH" sz="2400" b="1" dirty="0" smtClean="0"/>
              <a:t> </a:t>
            </a:r>
            <a:r>
              <a:rPr lang="de-CH" sz="2400" dirty="0" smtClean="0"/>
              <a:t/>
            </a:r>
            <a:br>
              <a:rPr lang="de-CH" sz="2400" dirty="0" smtClean="0"/>
            </a:br>
            <a:r>
              <a:rPr lang="de-CH" sz="2400" dirty="0" smtClean="0"/>
              <a:t/>
            </a:r>
            <a:br>
              <a:rPr lang="de-CH" sz="2400" dirty="0" smtClean="0"/>
            </a:b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CH" sz="2400" dirty="0" err="1" smtClean="0"/>
              <a:t>Measures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(</a:t>
            </a:r>
            <a:r>
              <a:rPr lang="de-CH" sz="2400" dirty="0" err="1" smtClean="0"/>
              <a:t>dissimilarity</a:t>
            </a:r>
            <a:r>
              <a:rPr lang="de-CH" sz="2400" dirty="0" smtClean="0"/>
              <a:t>)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given</a:t>
            </a:r>
            <a:r>
              <a:rPr lang="de-CH" sz="2400" dirty="0" smtClean="0"/>
              <a:t> </a:t>
            </a:r>
            <a:r>
              <a:rPr lang="de-CH" sz="2400" dirty="0" err="1" smtClean="0"/>
              <a:t>graphs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1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2</a:t>
            </a:r>
          </a:p>
          <a:p>
            <a:r>
              <a:rPr lang="de-CH" sz="2400" dirty="0" smtClean="0"/>
              <a:t>Is </a:t>
            </a:r>
            <a:r>
              <a:rPr lang="de-CH" sz="2400" dirty="0" err="1" smtClean="0"/>
              <a:t>based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idea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editing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1</a:t>
            </a:r>
            <a:r>
              <a:rPr lang="de-CH" sz="2400" dirty="0" smtClean="0"/>
              <a:t> </a:t>
            </a:r>
            <a:r>
              <a:rPr lang="de-CH" sz="2400" dirty="0" err="1" smtClean="0"/>
              <a:t>into</a:t>
            </a:r>
            <a:r>
              <a:rPr lang="de-CH" sz="2400" dirty="0" smtClean="0"/>
              <a:t> g</a:t>
            </a:r>
            <a:r>
              <a:rPr lang="de-CH" sz="2400" baseline="-25000" dirty="0" smtClean="0"/>
              <a:t>2 </a:t>
            </a:r>
            <a:r>
              <a:rPr lang="de-CH" sz="2400" dirty="0" smtClean="0"/>
              <a:t> </a:t>
            </a:r>
          </a:p>
          <a:p>
            <a:r>
              <a:rPr lang="de-CH" sz="2400" dirty="0" smtClean="0"/>
              <a:t>Common </a:t>
            </a:r>
            <a:r>
              <a:rPr lang="de-CH" sz="2400" dirty="0" err="1" smtClean="0"/>
              <a:t>edit</a:t>
            </a:r>
            <a:r>
              <a:rPr lang="de-CH" sz="2400" dirty="0" smtClean="0"/>
              <a:t> </a:t>
            </a:r>
            <a:r>
              <a:rPr lang="de-CH" sz="2400" dirty="0" err="1" smtClean="0"/>
              <a:t>operations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deletion</a:t>
            </a:r>
            <a:r>
              <a:rPr lang="de-CH" sz="2400" dirty="0" smtClean="0"/>
              <a:t>, </a:t>
            </a:r>
            <a:r>
              <a:rPr lang="de-CH" sz="2400" dirty="0" err="1" smtClean="0"/>
              <a:t>insertion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substitution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nodes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edges</a:t>
            </a:r>
            <a:endParaRPr lang="de-CH" sz="2400" dirty="0" smtClean="0"/>
          </a:p>
          <a:p>
            <a:r>
              <a:rPr lang="de-CH" sz="2400" dirty="0" smtClean="0"/>
              <a:t>Can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used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a </a:t>
            </a:r>
            <a:r>
              <a:rPr lang="de-CH" sz="2400" dirty="0" err="1" smtClean="0"/>
              <a:t>cost</a:t>
            </a:r>
            <a:r>
              <a:rPr lang="de-CH" sz="2400" dirty="0" smtClean="0"/>
              <a:t> </a:t>
            </a:r>
            <a:r>
              <a:rPr lang="de-CH" sz="2400" dirty="0" err="1" smtClean="0"/>
              <a:t>function</a:t>
            </a:r>
            <a:endParaRPr lang="de-CH" sz="2400" dirty="0" smtClean="0"/>
          </a:p>
          <a:p>
            <a:endParaRPr lang="de-CH" sz="2000" baseline="-25000" dirty="0" smtClean="0"/>
          </a:p>
          <a:p>
            <a:endParaRPr lang="de-CH" sz="2000" baseline="-25000" dirty="0" smtClean="0"/>
          </a:p>
          <a:p>
            <a:endParaRPr lang="de-CH" sz="2000" dirty="0" smtClean="0"/>
          </a:p>
          <a:p>
            <a:endParaRPr lang="de-CH" sz="2000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8064896" cy="131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de-CH" sz="2400" b="1" dirty="0" err="1" smtClean="0"/>
              <a:t>Computational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Procedure</a:t>
            </a:r>
            <a:r>
              <a:rPr lang="de-CH" sz="2400" b="1" dirty="0" smtClean="0"/>
              <a:t/>
            </a:r>
            <a:br>
              <a:rPr lang="de-CH" sz="2400" b="1" dirty="0" smtClean="0"/>
            </a:br>
            <a:r>
              <a:rPr lang="de-CH" sz="2400" b="1" dirty="0" smtClean="0"/>
              <a:t/>
            </a:r>
            <a:br>
              <a:rPr lang="de-CH" sz="2400" b="1" dirty="0" smtClean="0"/>
            </a:br>
            <a:r>
              <a:rPr lang="de-CH" sz="2400" dirty="0" smtClean="0"/>
              <a:t/>
            </a:r>
            <a:br>
              <a:rPr lang="de-CH" sz="2400" dirty="0" smtClean="0"/>
            </a:br>
            <a:endParaRPr lang="de-CH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620688"/>
            <a:ext cx="38884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6912768" cy="376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323528" y="5661248"/>
            <a:ext cx="8507288" cy="964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defRPr/>
            </a:pP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Bunke, H., Allermann, G.: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Inexact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structural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pattern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recognition</a:t>
            </a:r>
            <a:r>
              <a:rPr kumimoji="0" lang="de-CH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PRL 1, 245 – 253, 1983</a:t>
            </a: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Approximating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the</a:t>
            </a:r>
            <a:r>
              <a:rPr lang="de-CH" sz="2400" b="1" dirty="0" smtClean="0"/>
              <a:t> GED </a:t>
            </a:r>
            <a:r>
              <a:rPr lang="de-CH" sz="2400" b="1" dirty="0" err="1" smtClean="0"/>
              <a:t>by</a:t>
            </a:r>
            <a:r>
              <a:rPr lang="de-CH" sz="2400" b="1" dirty="0" smtClean="0"/>
              <a:t> an </a:t>
            </a:r>
            <a:r>
              <a:rPr lang="de-CH" sz="2400" b="1" dirty="0" err="1" smtClean="0"/>
              <a:t>Assigment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Procedure</a:t>
            </a:r>
            <a:r>
              <a:rPr lang="de-CH" sz="2400" b="1" dirty="0" smtClean="0"/>
              <a:t> </a:t>
            </a:r>
            <a:endParaRPr lang="de-CH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340768"/>
            <a:ext cx="209641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2"/>
          <p:cNvSpPr txBox="1">
            <a:spLocks/>
          </p:cNvSpPr>
          <p:nvPr/>
        </p:nvSpPr>
        <p:spPr>
          <a:xfrm>
            <a:off x="636712" y="3068960"/>
            <a:ext cx="8507288" cy="3556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X={x</a:t>
            </a:r>
            <a:r>
              <a:rPr kumimoji="0" lang="de-CH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e-CH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Y={y</a:t>
            </a:r>
            <a:r>
              <a:rPr kumimoji="0" lang="de-CH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e-CH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together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de-CH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ij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find a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one-to-one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mapping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minimizes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de-CH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if(i)</a:t>
            </a:r>
            <a:endParaRPr kumimoji="0" lang="de-CH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was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originally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studied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context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assignment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workers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typically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O(n</a:t>
            </a:r>
            <a:r>
              <a:rPr kumimoji="0" lang="de-CH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complexity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Hungarian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Munkres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Volgenant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Jonker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,…)</a:t>
            </a: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-571500"/>
            <a:ext cx="8229600" cy="1143000"/>
          </a:xfrm>
        </p:spPr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de-CH" sz="2400" dirty="0" smtClean="0"/>
              <a:t>The </a:t>
            </a:r>
            <a:r>
              <a:rPr lang="de-CH" sz="2400" dirty="0" err="1" smtClean="0"/>
              <a:t>assignment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r>
              <a:rPr lang="de-CH" sz="2400" dirty="0" smtClean="0"/>
              <a:t> </a:t>
            </a:r>
            <a:r>
              <a:rPr lang="de-CH" sz="2400" dirty="0" err="1" smtClean="0"/>
              <a:t>has</a:t>
            </a:r>
            <a:r>
              <a:rPr lang="de-CH" sz="2400" dirty="0" smtClean="0"/>
              <a:t> </a:t>
            </a:r>
            <a:r>
              <a:rPr lang="de-CH" sz="2400" dirty="0" err="1" smtClean="0"/>
              <a:t>nothing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do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endParaRPr lang="de-CH" sz="2400" dirty="0" smtClean="0"/>
          </a:p>
          <a:p>
            <a:r>
              <a:rPr lang="de-CH" sz="2400" dirty="0" err="1" smtClean="0"/>
              <a:t>However</a:t>
            </a:r>
            <a:r>
              <a:rPr lang="de-CH" sz="2400" dirty="0" smtClean="0"/>
              <a:t>, </a:t>
            </a:r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can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reformulated</a:t>
            </a:r>
            <a:r>
              <a:rPr lang="de-CH" sz="2400" dirty="0" smtClean="0"/>
              <a:t> (</a:t>
            </a:r>
            <a:r>
              <a:rPr lang="de-CH" sz="2400" dirty="0" err="1" smtClean="0"/>
              <a:t>simplified</a:t>
            </a:r>
            <a:r>
              <a:rPr lang="de-CH" sz="2400" dirty="0" smtClean="0"/>
              <a:t>), such </a:t>
            </a:r>
            <a:r>
              <a:rPr lang="de-CH" sz="2400" dirty="0" err="1" smtClean="0"/>
              <a:t>that</a:t>
            </a:r>
            <a:r>
              <a:rPr lang="de-CH" sz="2400" dirty="0" smtClean="0"/>
              <a:t> </a:t>
            </a:r>
            <a:r>
              <a:rPr lang="de-CH" sz="2400" dirty="0" err="1" smtClean="0"/>
              <a:t>it</a:t>
            </a:r>
            <a:r>
              <a:rPr lang="de-CH" sz="2400" dirty="0" smtClean="0"/>
              <a:t> </a:t>
            </a:r>
            <a:r>
              <a:rPr lang="de-CH" sz="2400" dirty="0" err="1" smtClean="0"/>
              <a:t>can</a:t>
            </a:r>
            <a:r>
              <a:rPr lang="de-CH" sz="2400" dirty="0" smtClean="0"/>
              <a:t> </a:t>
            </a:r>
            <a:r>
              <a:rPr lang="de-CH" sz="2400" dirty="0" err="1" smtClean="0"/>
              <a:t>be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approximately</a:t>
            </a:r>
            <a:r>
              <a:rPr lang="de-CH" sz="2400" dirty="0" smtClean="0"/>
              <a:t> </a:t>
            </a:r>
            <a:r>
              <a:rPr lang="de-CH" sz="2400" dirty="0" err="1" smtClean="0"/>
              <a:t>solved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an </a:t>
            </a:r>
            <a:r>
              <a:rPr lang="de-CH" sz="2400" dirty="0" err="1" smtClean="0"/>
              <a:t>assignment</a:t>
            </a:r>
            <a:r>
              <a:rPr lang="de-CH" sz="2400" dirty="0" smtClean="0"/>
              <a:t> </a:t>
            </a:r>
            <a:r>
              <a:rPr lang="de-CH" sz="2400" dirty="0" err="1" smtClean="0"/>
              <a:t>procedure</a:t>
            </a:r>
            <a:endParaRPr lang="de-CH" sz="2400" dirty="0" smtClean="0"/>
          </a:p>
          <a:p>
            <a:r>
              <a:rPr lang="de-CH" sz="2400" dirty="0" smtClean="0"/>
              <a:t>Different </a:t>
            </a:r>
            <a:r>
              <a:rPr lang="de-CH" sz="2400" dirty="0" err="1" smtClean="0"/>
              <a:t>reformulations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possible</a:t>
            </a:r>
            <a:r>
              <a:rPr lang="de-CH" sz="2400" dirty="0" smtClean="0"/>
              <a:t> (</a:t>
            </a:r>
            <a:r>
              <a:rPr lang="de-CH" sz="2400" dirty="0" err="1" smtClean="0"/>
              <a:t>only</a:t>
            </a:r>
            <a:r>
              <a:rPr lang="de-CH" sz="2400" dirty="0" smtClean="0"/>
              <a:t> </a:t>
            </a:r>
            <a:r>
              <a:rPr lang="de-CH" sz="2400" dirty="0" err="1" smtClean="0"/>
              <a:t>nodes</a:t>
            </a:r>
            <a:r>
              <a:rPr lang="de-CH" sz="2400" dirty="0" smtClean="0"/>
              <a:t>, </a:t>
            </a:r>
            <a:r>
              <a:rPr lang="de-CH" sz="2400" dirty="0" err="1" smtClean="0"/>
              <a:t>nodes</a:t>
            </a:r>
            <a:r>
              <a:rPr lang="de-CH" sz="2400" dirty="0" smtClean="0"/>
              <a:t> plus </a:t>
            </a:r>
            <a:r>
              <a:rPr lang="de-CH" sz="2400" dirty="0" err="1" smtClean="0"/>
              <a:t>edges</a:t>
            </a:r>
            <a:r>
              <a:rPr lang="de-CH" sz="2400" dirty="0" smtClean="0"/>
              <a:t>)</a:t>
            </a:r>
          </a:p>
          <a:p>
            <a:r>
              <a:rPr lang="de-CH" sz="2400" dirty="0" smtClean="0"/>
              <a:t>The </a:t>
            </a:r>
            <a:r>
              <a:rPr lang="de-CH" sz="2400" dirty="0" err="1" smtClean="0"/>
              <a:t>procedures</a:t>
            </a:r>
            <a:r>
              <a:rPr lang="de-CH" sz="2400" dirty="0" smtClean="0"/>
              <a:t> </a:t>
            </a:r>
            <a:r>
              <a:rPr lang="de-CH" sz="2400" dirty="0" err="1" smtClean="0"/>
              <a:t>that</a:t>
            </a:r>
            <a:r>
              <a:rPr lang="de-CH" sz="2400" dirty="0" smtClean="0"/>
              <a:t> </a:t>
            </a:r>
            <a:r>
              <a:rPr lang="de-CH" sz="2400" dirty="0" err="1" smtClean="0"/>
              <a:t>solve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assignment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optimal</a:t>
            </a:r>
          </a:p>
          <a:p>
            <a:r>
              <a:rPr lang="de-CH" sz="2400" dirty="0" err="1" smtClean="0"/>
              <a:t>They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only</a:t>
            </a:r>
            <a:r>
              <a:rPr lang="de-CH" sz="2400" dirty="0" smtClean="0"/>
              <a:t> suboptimal </a:t>
            </a:r>
            <a:r>
              <a:rPr lang="de-CH" sz="2400" dirty="0" err="1" smtClean="0"/>
              <a:t>w.r.t</a:t>
            </a:r>
            <a:r>
              <a:rPr lang="de-CH" sz="2400" dirty="0" smtClean="0"/>
              <a:t>. </a:t>
            </a:r>
            <a:r>
              <a:rPr lang="de-CH" sz="2400" dirty="0" err="1" smtClean="0"/>
              <a:t>ged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r>
              <a:rPr lang="de-CH" sz="2400" dirty="0" smtClean="0"/>
              <a:t>, but </a:t>
            </a:r>
            <a:r>
              <a:rPr lang="de-CH" sz="2400" dirty="0" err="1" smtClean="0"/>
              <a:t>they</a:t>
            </a:r>
            <a:r>
              <a:rPr lang="de-CH" sz="2400" dirty="0" smtClean="0"/>
              <a:t> </a:t>
            </a:r>
            <a:r>
              <a:rPr lang="de-CH" sz="2400" dirty="0" err="1" smtClean="0"/>
              <a:t>run</a:t>
            </a:r>
            <a:r>
              <a:rPr lang="de-CH" sz="2400" dirty="0" smtClean="0"/>
              <a:t> in </a:t>
            </a:r>
            <a:r>
              <a:rPr lang="de-CH" sz="2400" dirty="0" err="1" smtClean="0"/>
              <a:t>cubic</a:t>
            </a:r>
            <a:r>
              <a:rPr lang="de-CH" sz="2400" dirty="0" smtClean="0"/>
              <a:t> time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give</a:t>
            </a:r>
            <a:r>
              <a:rPr lang="de-CH" sz="2400" dirty="0" smtClean="0"/>
              <a:t> </a:t>
            </a:r>
            <a:r>
              <a:rPr lang="de-CH" sz="2400" dirty="0" err="1" smtClean="0"/>
              <a:t>good</a:t>
            </a:r>
            <a:r>
              <a:rPr lang="de-CH" sz="2400" dirty="0" smtClean="0"/>
              <a:t> </a:t>
            </a:r>
            <a:r>
              <a:rPr lang="de-CH" sz="2400" dirty="0" err="1" smtClean="0"/>
              <a:t>approximations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true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endParaRPr lang="de-CH" sz="2400" dirty="0" smtClean="0"/>
          </a:p>
          <a:p>
            <a:endParaRPr lang="de-CH" sz="2400" dirty="0" smtClean="0"/>
          </a:p>
          <a:p>
            <a:pPr lvl="0">
              <a:buNone/>
            </a:pPr>
            <a:r>
              <a:rPr lang="de-CH" sz="1900" dirty="0" smtClean="0"/>
              <a:t>K. Riesen </a:t>
            </a:r>
            <a:r>
              <a:rPr lang="de-CH" sz="1900" dirty="0" err="1" smtClean="0"/>
              <a:t>and</a:t>
            </a:r>
            <a:r>
              <a:rPr lang="de-CH" sz="1900" dirty="0" smtClean="0"/>
              <a:t> H. Bunke. </a:t>
            </a:r>
            <a:r>
              <a:rPr lang="de-CH" sz="1900" dirty="0" err="1" smtClean="0"/>
              <a:t>Approximate</a:t>
            </a:r>
            <a:r>
              <a:rPr lang="de-CH" sz="1900" dirty="0" smtClean="0"/>
              <a:t> </a:t>
            </a:r>
            <a:r>
              <a:rPr lang="de-CH" sz="1900" dirty="0" err="1" smtClean="0"/>
              <a:t>graph</a:t>
            </a:r>
            <a:r>
              <a:rPr lang="de-CH" sz="1900" dirty="0" smtClean="0"/>
              <a:t> </a:t>
            </a:r>
            <a:r>
              <a:rPr lang="de-CH" sz="1900" dirty="0" err="1" smtClean="0"/>
              <a:t>edit</a:t>
            </a:r>
            <a:r>
              <a:rPr lang="de-CH" sz="1900" dirty="0" smtClean="0"/>
              <a:t> </a:t>
            </a:r>
            <a:r>
              <a:rPr lang="de-CH" sz="1900" dirty="0" err="1" smtClean="0"/>
              <a:t>distance</a:t>
            </a:r>
            <a:r>
              <a:rPr lang="de-CH" sz="1900" dirty="0" smtClean="0"/>
              <a:t> </a:t>
            </a:r>
            <a:r>
              <a:rPr lang="de-CH" sz="1900" dirty="0" err="1" smtClean="0"/>
              <a:t>computation</a:t>
            </a:r>
            <a:r>
              <a:rPr lang="de-CH" sz="1900" dirty="0" smtClean="0"/>
              <a:t> </a:t>
            </a:r>
            <a:r>
              <a:rPr lang="de-CH" sz="1900" dirty="0" err="1" smtClean="0"/>
              <a:t>by</a:t>
            </a:r>
            <a:r>
              <a:rPr lang="de-CH" sz="1900" dirty="0" smtClean="0"/>
              <a:t> </a:t>
            </a:r>
            <a:r>
              <a:rPr lang="de-CH" sz="1900" dirty="0" err="1" smtClean="0"/>
              <a:t>means</a:t>
            </a:r>
            <a:endParaRPr lang="de-CH" sz="1900" dirty="0" smtClean="0"/>
          </a:p>
          <a:p>
            <a:pPr lvl="0">
              <a:buNone/>
            </a:pPr>
            <a:r>
              <a:rPr lang="de-CH" sz="1900" dirty="0" err="1" smtClean="0"/>
              <a:t>of</a:t>
            </a:r>
            <a:r>
              <a:rPr lang="de-CH" sz="1900" dirty="0" smtClean="0"/>
              <a:t> </a:t>
            </a:r>
            <a:r>
              <a:rPr lang="de-CH" sz="1900" dirty="0" err="1" smtClean="0"/>
              <a:t>bipartite</a:t>
            </a:r>
            <a:r>
              <a:rPr lang="de-CH" sz="1900" dirty="0" smtClean="0"/>
              <a:t> </a:t>
            </a:r>
            <a:r>
              <a:rPr lang="de-CH" sz="1900" dirty="0" err="1" smtClean="0"/>
              <a:t>graph</a:t>
            </a:r>
            <a:r>
              <a:rPr lang="de-CH" sz="1900" dirty="0" smtClean="0"/>
              <a:t> </a:t>
            </a:r>
            <a:r>
              <a:rPr lang="de-CH" sz="1900" dirty="0" err="1" smtClean="0"/>
              <a:t>matching</a:t>
            </a:r>
            <a:r>
              <a:rPr lang="de-CH" sz="1900" dirty="0" smtClean="0"/>
              <a:t>. </a:t>
            </a:r>
            <a:r>
              <a:rPr lang="de-CH" sz="1900" i="1" dirty="0" smtClean="0"/>
              <a:t>Image </a:t>
            </a:r>
            <a:r>
              <a:rPr lang="de-CH" sz="1900" i="1" dirty="0" err="1" smtClean="0"/>
              <a:t>and</a:t>
            </a:r>
            <a:r>
              <a:rPr lang="de-CH" sz="1900" i="1" dirty="0" smtClean="0"/>
              <a:t> Vision Computing</a:t>
            </a:r>
            <a:r>
              <a:rPr lang="de-CH" sz="1900" dirty="0" smtClean="0"/>
              <a:t>, 27(7):950–959, 2009</a:t>
            </a:r>
          </a:p>
          <a:p>
            <a:endParaRPr lang="de-CH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56864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Hausdorff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Distance</a:t>
            </a:r>
            <a:r>
              <a:rPr lang="de-CH" sz="2400" b="1" dirty="0" smtClean="0"/>
              <a:t> (1)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smtClean="0"/>
              <a:t>A well-</a:t>
            </a:r>
            <a:r>
              <a:rPr lang="de-CH" sz="2400" dirty="0" err="1" smtClean="0"/>
              <a:t>known</a:t>
            </a:r>
            <a:r>
              <a:rPr lang="de-CH" sz="2400" dirty="0" smtClean="0"/>
              <a:t>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measure</a:t>
            </a:r>
            <a:r>
              <a:rPr lang="de-CH" sz="2400" dirty="0" smtClean="0"/>
              <a:t> </a:t>
            </a:r>
            <a:r>
              <a:rPr lang="de-CH" sz="2400" dirty="0" err="1" smtClean="0"/>
              <a:t>between</a:t>
            </a:r>
            <a:r>
              <a:rPr lang="de-CH" sz="2400" dirty="0" smtClean="0"/>
              <a:t> </a:t>
            </a:r>
            <a:r>
              <a:rPr lang="de-CH" sz="2400" dirty="0" err="1" smtClean="0"/>
              <a:t>sets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points</a:t>
            </a:r>
            <a:r>
              <a:rPr lang="de-CH" sz="2400" dirty="0" smtClean="0"/>
              <a:t> in a </a:t>
            </a:r>
            <a:r>
              <a:rPr lang="de-CH" sz="2400" dirty="0" err="1" smtClean="0"/>
              <a:t>metric</a:t>
            </a:r>
            <a:r>
              <a:rPr lang="de-CH" sz="2400" dirty="0" smtClean="0"/>
              <a:t> </a:t>
            </a:r>
            <a:r>
              <a:rPr lang="de-CH" sz="2400" dirty="0" err="1" smtClean="0"/>
              <a:t>space</a:t>
            </a:r>
            <a:endParaRPr lang="de-CH" sz="2400" dirty="0" smtClean="0"/>
          </a:p>
          <a:p>
            <a:r>
              <a:rPr lang="de-CH" sz="2400" dirty="0" err="1" smtClean="0"/>
              <a:t>Often</a:t>
            </a:r>
            <a:r>
              <a:rPr lang="de-CH" sz="2400" dirty="0" smtClean="0"/>
              <a:t> </a:t>
            </a:r>
            <a:r>
              <a:rPr lang="de-CH" sz="2400" dirty="0" err="1" smtClean="0"/>
              <a:t>used</a:t>
            </a:r>
            <a:r>
              <a:rPr lang="de-CH" sz="2400" dirty="0" smtClean="0"/>
              <a:t> in </a:t>
            </a:r>
            <a:r>
              <a:rPr lang="de-CH" sz="2400" dirty="0" err="1" smtClean="0"/>
              <a:t>image</a:t>
            </a:r>
            <a:r>
              <a:rPr lang="de-CH" sz="2400" dirty="0" smtClean="0"/>
              <a:t> </a:t>
            </a:r>
            <a:r>
              <a:rPr lang="de-CH" sz="2400" dirty="0" err="1" smtClean="0"/>
              <a:t>processing</a:t>
            </a:r>
            <a:r>
              <a:rPr lang="de-CH" sz="2400" dirty="0" smtClean="0"/>
              <a:t> </a:t>
            </a:r>
            <a:r>
              <a:rPr lang="de-CH" sz="2400" dirty="0" err="1" smtClean="0"/>
              <a:t>as</a:t>
            </a:r>
            <a:r>
              <a:rPr lang="de-CH" sz="2400" dirty="0" smtClean="0"/>
              <a:t> a 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between</a:t>
            </a:r>
            <a:r>
              <a:rPr lang="de-CH" sz="2400" dirty="0" smtClean="0"/>
              <a:t> </a:t>
            </a:r>
            <a:r>
              <a:rPr lang="de-CH" sz="2400" dirty="0" err="1" smtClean="0"/>
              <a:t>sets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points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2-D plane, </a:t>
            </a:r>
            <a:r>
              <a:rPr lang="de-CH" sz="2400" dirty="0" err="1" smtClean="0"/>
              <a:t>or</a:t>
            </a:r>
            <a:r>
              <a:rPr lang="de-CH" sz="2400" dirty="0" smtClean="0"/>
              <a:t> in 3-D </a:t>
            </a:r>
            <a:r>
              <a:rPr lang="de-CH" sz="2400" dirty="0" err="1" smtClean="0"/>
              <a:t>space</a:t>
            </a:r>
            <a:r>
              <a:rPr lang="de-CH" sz="2400" dirty="0" smtClean="0"/>
              <a:t>; </a:t>
            </a:r>
            <a:r>
              <a:rPr lang="de-CH" sz="2400" dirty="0" err="1" smtClean="0"/>
              <a:t>see</a:t>
            </a:r>
            <a:r>
              <a:rPr lang="de-CH" sz="2400" dirty="0" smtClean="0"/>
              <a:t>,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example</a:t>
            </a:r>
            <a:r>
              <a:rPr lang="de-CH" sz="2400" dirty="0" smtClean="0"/>
              <a:t>, </a:t>
            </a:r>
          </a:p>
          <a:p>
            <a:endParaRPr lang="de-CH" sz="2400" dirty="0" smtClean="0"/>
          </a:p>
          <a:p>
            <a:pPr lvl="1">
              <a:buNone/>
            </a:pPr>
            <a:r>
              <a:rPr lang="de-CH" sz="2000" dirty="0" smtClean="0"/>
              <a:t>	</a:t>
            </a:r>
            <a:r>
              <a:rPr lang="de-CH" sz="2000" dirty="0" err="1" smtClean="0"/>
              <a:t>Huttenlocher</a:t>
            </a:r>
            <a:r>
              <a:rPr lang="de-CH" sz="2000" dirty="0" smtClean="0"/>
              <a:t>, D.P., </a:t>
            </a:r>
            <a:r>
              <a:rPr lang="de-CH" sz="2000" dirty="0" err="1" smtClean="0"/>
              <a:t>Klanderman</a:t>
            </a:r>
            <a:r>
              <a:rPr lang="de-CH" sz="2000" dirty="0" smtClean="0"/>
              <a:t>, G.A., </a:t>
            </a:r>
            <a:r>
              <a:rPr lang="de-CH" sz="2000" dirty="0" err="1" smtClean="0"/>
              <a:t>Rucklidge</a:t>
            </a:r>
            <a:r>
              <a:rPr lang="de-CH" sz="2000" dirty="0" smtClean="0"/>
              <a:t>, W.J.: </a:t>
            </a:r>
            <a:r>
              <a:rPr lang="de-CH" sz="2000" dirty="0" err="1" smtClean="0"/>
              <a:t>Comparing</a:t>
            </a:r>
            <a:r>
              <a:rPr lang="de-CH" sz="2000" dirty="0" smtClean="0"/>
              <a:t> </a:t>
            </a:r>
            <a:r>
              <a:rPr lang="en-US" sz="2000" dirty="0" smtClean="0"/>
              <a:t>images using the </a:t>
            </a:r>
            <a:r>
              <a:rPr lang="en-US" sz="2000" dirty="0" err="1" smtClean="0"/>
              <a:t>Hausdorff</a:t>
            </a:r>
            <a:r>
              <a:rPr lang="en-US" sz="2000" dirty="0" smtClean="0"/>
              <a:t> distance, PAMI 15, 850–863</a:t>
            </a:r>
            <a:r>
              <a:rPr lang="en-US" sz="2000" smtClean="0"/>
              <a:t>, 1993</a:t>
            </a:r>
            <a:endParaRPr lang="de-CH" sz="2000" dirty="0" smtClean="0"/>
          </a:p>
          <a:p>
            <a:endParaRPr lang="de-CH" sz="2400" dirty="0" smtClean="0"/>
          </a:p>
          <a:p>
            <a:endParaRPr lang="de-CH" sz="2400" dirty="0" smtClean="0"/>
          </a:p>
          <a:p>
            <a:endParaRPr lang="de-CH" sz="2400" dirty="0" smtClean="0"/>
          </a:p>
          <a:p>
            <a:endParaRPr lang="de-CH" sz="24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132856"/>
            <a:ext cx="3581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611560" y="764704"/>
            <a:ext cx="799288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Given sets A and B, and a distance metric d(</a:t>
            </a:r>
            <a:r>
              <a:rPr lang="en-US" sz="2400" dirty="0" err="1" smtClean="0"/>
              <a:t>a,b</a:t>
            </a:r>
            <a:r>
              <a:rPr lang="en-US" sz="2400" dirty="0" smtClean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H(A,B)=max(</a:t>
            </a:r>
            <a:r>
              <a:rPr lang="en-US" sz="2400" dirty="0" err="1" smtClean="0"/>
              <a:t>max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∊A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),</a:t>
            </a:r>
            <a:r>
              <a:rPr lang="en-US" sz="2400" dirty="0" err="1" smtClean="0"/>
              <a:t>max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>
                <a:ea typeface="Cambria Math"/>
              </a:rPr>
              <a:t>A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))</a:t>
            </a:r>
            <a:endParaRPr lang="en-US" sz="24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755576" y="56612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Computational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complexity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O(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nm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|A|=n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|B|=m</a:t>
            </a: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 smtClean="0"/>
              <a:t>Hausdorff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Distance</a:t>
            </a:r>
            <a:r>
              <a:rPr lang="de-CH" sz="2400" b="1" dirty="0" smtClean="0"/>
              <a:t> (2)</a:t>
            </a: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de-CH" sz="2400" dirty="0" err="1" smtClean="0"/>
              <a:t>Because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max-operator</a:t>
            </a:r>
            <a:r>
              <a:rPr lang="de-CH" sz="2400" dirty="0" smtClean="0"/>
              <a:t>, H-</a:t>
            </a:r>
            <a:r>
              <a:rPr lang="de-CH" sz="2400" dirty="0" err="1" smtClean="0"/>
              <a:t>distance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sensitive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outliers</a:t>
            </a:r>
            <a:r>
              <a:rPr lang="de-CH" sz="2400" dirty="0" smtClean="0"/>
              <a:t> 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data</a:t>
            </a:r>
            <a:endParaRPr lang="de-CH" sz="2400" dirty="0" smtClean="0"/>
          </a:p>
          <a:p>
            <a:r>
              <a:rPr lang="de-CH" sz="2400" dirty="0" err="1" smtClean="0"/>
              <a:t>There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dirty="0" err="1" smtClean="0"/>
              <a:t>various</a:t>
            </a:r>
            <a:r>
              <a:rPr lang="de-CH" sz="2400" dirty="0" smtClean="0"/>
              <a:t> </a:t>
            </a:r>
            <a:r>
              <a:rPr lang="de-CH" sz="2400" dirty="0" err="1" smtClean="0"/>
              <a:t>possibilities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overcome</a:t>
            </a:r>
            <a:r>
              <a:rPr lang="de-CH" sz="2400" dirty="0" smtClean="0"/>
              <a:t> </a:t>
            </a:r>
            <a:r>
              <a:rPr lang="de-CH" sz="2400" dirty="0" err="1" smtClean="0"/>
              <a:t>this</a:t>
            </a:r>
            <a:r>
              <a:rPr lang="de-CH" sz="2400" dirty="0" smtClean="0"/>
              <a:t> </a:t>
            </a:r>
            <a:r>
              <a:rPr lang="de-CH" sz="2400" dirty="0" err="1" smtClean="0"/>
              <a:t>problem</a:t>
            </a:r>
            <a:r>
              <a:rPr lang="de-CH" sz="2400" dirty="0" smtClean="0"/>
              <a:t>: </a:t>
            </a:r>
            <a:r>
              <a:rPr lang="de-CH" sz="2400" dirty="0" err="1" smtClean="0"/>
              <a:t>delete</a:t>
            </a:r>
            <a:r>
              <a:rPr lang="de-CH" sz="2400" dirty="0" smtClean="0"/>
              <a:t> top-n, </a:t>
            </a:r>
            <a:r>
              <a:rPr lang="de-CH" sz="2400" dirty="0" err="1" smtClean="0"/>
              <a:t>average</a:t>
            </a:r>
            <a:r>
              <a:rPr lang="de-CH" sz="2400" dirty="0" smtClean="0"/>
              <a:t>, median,…</a:t>
            </a:r>
          </a:p>
          <a:p>
            <a:r>
              <a:rPr lang="de-CH" sz="2400" dirty="0" smtClean="0"/>
              <a:t>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following</a:t>
            </a:r>
            <a:r>
              <a:rPr lang="de-CH" sz="2400" dirty="0" smtClean="0"/>
              <a:t>: </a:t>
            </a:r>
            <a:r>
              <a:rPr lang="de-CH" sz="2400" dirty="0" err="1" smtClean="0"/>
              <a:t>replace</a:t>
            </a:r>
            <a:r>
              <a:rPr lang="de-CH" sz="2400" dirty="0" smtClean="0"/>
              <a:t> </a:t>
            </a:r>
            <a:r>
              <a:rPr lang="de-CH" sz="2400" dirty="0" err="1" smtClean="0"/>
              <a:t>max-operator</a:t>
            </a:r>
            <a:r>
              <a:rPr lang="de-CH" sz="2400" dirty="0" smtClean="0"/>
              <a:t> </a:t>
            </a:r>
            <a:r>
              <a:rPr lang="de-CH" sz="2400" dirty="0" err="1" smtClean="0"/>
              <a:t>by</a:t>
            </a:r>
            <a:r>
              <a:rPr lang="de-CH" sz="2400" dirty="0" smtClean="0"/>
              <a:t> </a:t>
            </a:r>
            <a:r>
              <a:rPr lang="de-CH" sz="2400" dirty="0" err="1" smtClean="0"/>
              <a:t>summation</a:t>
            </a:r>
            <a:r>
              <a:rPr lang="de-CH" sz="2400" dirty="0" smtClean="0"/>
              <a:t> (</a:t>
            </a:r>
            <a:r>
              <a:rPr lang="de-CH" sz="2400" dirty="0" err="1" smtClean="0"/>
              <a:t>equivalent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averaging</a:t>
            </a:r>
            <a:r>
              <a:rPr lang="de-CH" sz="2400" dirty="0" smtClean="0"/>
              <a:t>)</a:t>
            </a:r>
          </a:p>
          <a:p>
            <a:r>
              <a:rPr lang="en-US" sz="2400" dirty="0" smtClean="0"/>
              <a:t>H’(A,B) = </a:t>
            </a:r>
            <a:r>
              <a:rPr lang="el-GR" dirty="0" smtClean="0"/>
              <a:t>Σ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∊A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 + </a:t>
            </a:r>
            <a:r>
              <a:rPr lang="el-GR" dirty="0" smtClean="0"/>
              <a:t>Σ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B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/>
              <a:t>min</a:t>
            </a:r>
            <a:r>
              <a:rPr lang="en-US" sz="2800" baseline="-25000" dirty="0" err="1" smtClean="0"/>
              <a:t>a</a:t>
            </a:r>
            <a:r>
              <a:rPr lang="en-US" sz="2800" baseline="-25000" dirty="0" err="1" smtClean="0">
                <a:latin typeface="Cambria Math"/>
                <a:ea typeface="Cambria Math"/>
              </a:rPr>
              <a:t>∊</a:t>
            </a:r>
            <a:r>
              <a:rPr lang="en-US" sz="2800" baseline="-25000" dirty="0" err="1" smtClean="0">
                <a:ea typeface="Cambria Math"/>
              </a:rPr>
              <a:t>A</a:t>
            </a:r>
            <a:r>
              <a:rPr lang="en-US" sz="2400" baseline="-25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d(</a:t>
            </a:r>
            <a:r>
              <a:rPr lang="en-US" sz="2400" dirty="0" err="1" smtClean="0"/>
              <a:t>a,b</a:t>
            </a:r>
            <a:r>
              <a:rPr lang="en-US" sz="2400" dirty="0" smtClean="0"/>
              <a:t>)</a:t>
            </a:r>
          </a:p>
          <a:p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1385</Words>
  <Application>Microsoft Office PowerPoint</Application>
  <PresentationFormat>Bildschirmpräsentation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Larissa-Design</vt:lpstr>
      <vt:lpstr>Towards a Quadratic Time Approximation  of Graph Edit Distance</vt:lpstr>
      <vt:lpstr>Introduction</vt:lpstr>
      <vt:lpstr>Graph Edit Distance   </vt:lpstr>
      <vt:lpstr>Computational Procedure   </vt:lpstr>
      <vt:lpstr>Approximating the GED by an Assigment Procedure </vt:lpstr>
      <vt:lpstr>Folie 6</vt:lpstr>
      <vt:lpstr>Hausdorff Distance (1)</vt:lpstr>
      <vt:lpstr>Folie 8</vt:lpstr>
      <vt:lpstr>Hausdorff Distance (2)</vt:lpstr>
      <vt:lpstr>Hausdorff Distance (2)</vt:lpstr>
      <vt:lpstr>Approximating Graph Edit Distance with H-Distance</vt:lpstr>
      <vt:lpstr>Additional Enhancement</vt:lpstr>
      <vt:lpstr>Application, Experimental Evaluation and Results: Recognition of Handwritten Historical Text</vt:lpstr>
      <vt:lpstr>Conventional Approach </vt:lpstr>
      <vt:lpstr>Conventional Features </vt:lpstr>
      <vt:lpstr>Folie 16</vt:lpstr>
      <vt:lpstr>Graph Extraction </vt:lpstr>
      <vt:lpstr>General Idea of Graph Based Approach</vt:lpstr>
      <vt:lpstr>Experiments: Motivation and Aim</vt:lpstr>
      <vt:lpstr>Experimental Setup </vt:lpstr>
      <vt:lpstr>Experimental Results</vt:lpstr>
      <vt:lpstr>Conclusions</vt:lpstr>
      <vt:lpstr>Acknowledments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Quadratic Time Approximation of Graph Edit Distance</dc:title>
  <dc:creator>bunke</dc:creator>
  <cp:lastModifiedBy>bunke</cp:lastModifiedBy>
  <cp:revision>61</cp:revision>
  <dcterms:created xsi:type="dcterms:W3CDTF">2013-01-19T19:05:20Z</dcterms:created>
  <dcterms:modified xsi:type="dcterms:W3CDTF">2013-02-18T16:03:14Z</dcterms:modified>
</cp:coreProperties>
</file>