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4"/>
  </p:notesMasterIdLst>
  <p:sldIdLst>
    <p:sldId id="502" r:id="rId2"/>
    <p:sldId id="469" r:id="rId3"/>
    <p:sldId id="507" r:id="rId4"/>
    <p:sldId id="523" r:id="rId5"/>
    <p:sldId id="529" r:id="rId6"/>
    <p:sldId id="528" r:id="rId7"/>
    <p:sldId id="471" r:id="rId8"/>
    <p:sldId id="537" r:id="rId9"/>
    <p:sldId id="629" r:id="rId10"/>
    <p:sldId id="478" r:id="rId11"/>
    <p:sldId id="369" r:id="rId12"/>
    <p:sldId id="616" r:id="rId13"/>
    <p:sldId id="547" r:id="rId14"/>
    <p:sldId id="370" r:id="rId15"/>
    <p:sldId id="544" r:id="rId16"/>
    <p:sldId id="610" r:id="rId17"/>
    <p:sldId id="373" r:id="rId18"/>
    <p:sldId id="546" r:id="rId19"/>
    <p:sldId id="545" r:id="rId20"/>
    <p:sldId id="628" r:id="rId21"/>
    <p:sldId id="630" r:id="rId22"/>
    <p:sldId id="615" r:id="rId23"/>
    <p:sldId id="620" r:id="rId24"/>
    <p:sldId id="631" r:id="rId25"/>
    <p:sldId id="622" r:id="rId26"/>
    <p:sldId id="623" r:id="rId27"/>
    <p:sldId id="624" r:id="rId28"/>
    <p:sldId id="625" r:id="rId29"/>
    <p:sldId id="632" r:id="rId30"/>
    <p:sldId id="626" r:id="rId31"/>
    <p:sldId id="585" r:id="rId32"/>
    <p:sldId id="633" r:id="rId33"/>
  </p:sldIdLst>
  <p:sldSz cx="9144000" cy="6858000" type="screen4x3"/>
  <p:notesSz cx="6858000" cy="9144000"/>
  <p:embeddedFontLst>
    <p:embeddedFont>
      <p:font typeface="Verdana" pitchFamily="34" charset="0"/>
      <p:regular r:id="rId35"/>
      <p:bold r:id="rId36"/>
      <p:italic r:id="rId37"/>
      <p:boldItalic r:id="rId38"/>
    </p:embeddedFont>
    <p:embeddedFont>
      <p:font typeface="Century" pitchFamily="18" charset="0"/>
      <p:regular r:id="rId39"/>
    </p:embeddedFont>
  </p:embeddedFontLst>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80D6"/>
    <a:srgbClr val="00FF00"/>
    <a:srgbClr val="FF6600"/>
    <a:srgbClr val="FF7C80"/>
    <a:srgbClr val="FF9696"/>
    <a:srgbClr val="FF8585"/>
    <a:srgbClr val="9393FF"/>
    <a:srgbClr val="FF9393"/>
    <a:srgbClr val="93FF9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Style moyen 3 - Accentuation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786" autoAdjust="0"/>
    <p:restoredTop sz="94886" autoAdjust="0"/>
  </p:normalViewPr>
  <p:slideViewPr>
    <p:cSldViewPr>
      <p:cViewPr>
        <p:scale>
          <a:sx n="100" d="100"/>
          <a:sy n="100" d="100"/>
        </p:scale>
        <p:origin x="-984"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dirty="0"/>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672766D-DDDE-4669-A227-46528995A60E}" type="slidenum">
              <a:rPr lang="fr-FR"/>
              <a:pPr>
                <a:defRPr/>
              </a:pPr>
              <a:t>‹Nº›</a:t>
            </a:fld>
            <a:endParaRPr lang="fr-FR" dirty="0"/>
          </a:p>
        </p:txBody>
      </p:sp>
    </p:spTree>
    <p:extLst>
      <p:ext uri="{BB962C8B-B14F-4D97-AF65-F5344CB8AC3E}">
        <p14:creationId xmlns:p14="http://schemas.microsoft.com/office/powerpoint/2010/main" xmlns="" val="3620777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22</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23</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29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4</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31</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5</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6</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7</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8</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9</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79DE54-3247-4F86-82FD-4BE5A61B3E70}" type="slidenum">
              <a:rPr lang="fr-FR" smtClean="0"/>
              <a:pPr/>
              <a:t>10</a:t>
            </a:fld>
            <a:endParaRPr lang="fr-FR" dirty="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7F3AB6F-3180-4FBE-9946-53BD846B120C}" type="slidenum">
              <a:rPr lang="fr-FR"/>
              <a:pPr>
                <a:defRPr/>
              </a:pPr>
              <a:t>‹Nº›</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404343B4-B525-42E1-9407-1D304F942440}" type="slidenum">
              <a:rPr lang="fr-FR"/>
              <a:pPr>
                <a:defRPr/>
              </a:pPr>
              <a:t>‹Nº›</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26D02D57-5D01-4F67-B7E0-A39084B16BD7}" type="slidenum">
              <a:rPr lang="fr-FR"/>
              <a:pPr>
                <a:defRPr/>
              </a:pPr>
              <a:t>‹Nº›</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AD6F342-697F-46F1-AA97-D22E562BDFF8}" type="slidenum">
              <a:rPr lang="fr-FR"/>
              <a:pPr>
                <a:defRPr/>
              </a:pPr>
              <a:t>‹Nº›</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dirty="0"/>
          </a:p>
        </p:txBody>
      </p:sp>
      <p:sp>
        <p:nvSpPr>
          <p:cNvPr id="5"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6" name="Rectangle 6"/>
          <p:cNvSpPr>
            <a:spLocks noGrp="1" noChangeArrowheads="1"/>
          </p:cNvSpPr>
          <p:nvPr>
            <p:ph type="sldNum" sz="quarter" idx="12"/>
          </p:nvPr>
        </p:nvSpPr>
        <p:spPr>
          <a:ln/>
        </p:spPr>
        <p:txBody>
          <a:bodyPr/>
          <a:lstStyle>
            <a:lvl1pPr>
              <a:defRPr/>
            </a:lvl1pPr>
          </a:lstStyle>
          <a:p>
            <a:pPr>
              <a:defRPr/>
            </a:pPr>
            <a:fld id="{948C9D46-51EE-4193-A019-C472376F2C5A}" type="slidenum">
              <a:rPr lang="fr-FR"/>
              <a:pPr>
                <a:defRPr/>
              </a:pPr>
              <a:t>‹Nº›</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DCBB7582-4CCD-4938-8A25-84A022D1A3D0}" type="slidenum">
              <a:rPr lang="fr-FR"/>
              <a:pPr>
                <a:defRPr/>
              </a:pPr>
              <a:t>‹Nº›</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dirty="0"/>
          </a:p>
        </p:txBody>
      </p:sp>
      <p:sp>
        <p:nvSpPr>
          <p:cNvPr id="8"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9" name="Rectangle 6"/>
          <p:cNvSpPr>
            <a:spLocks noGrp="1" noChangeArrowheads="1"/>
          </p:cNvSpPr>
          <p:nvPr>
            <p:ph type="sldNum" sz="quarter" idx="12"/>
          </p:nvPr>
        </p:nvSpPr>
        <p:spPr>
          <a:ln/>
        </p:spPr>
        <p:txBody>
          <a:bodyPr/>
          <a:lstStyle>
            <a:lvl1pPr>
              <a:defRPr/>
            </a:lvl1pPr>
          </a:lstStyle>
          <a:p>
            <a:pPr>
              <a:defRPr/>
            </a:pPr>
            <a:fld id="{FC44ADE5-009F-4D31-A939-9D0268E23ABA}" type="slidenum">
              <a:rPr lang="fr-FR"/>
              <a:pPr>
                <a:defRPr/>
              </a:pPr>
              <a:t>‹Nº›</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dirty="0"/>
          </a:p>
        </p:txBody>
      </p:sp>
      <p:sp>
        <p:nvSpPr>
          <p:cNvPr id="4"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5" name="Rectangle 6"/>
          <p:cNvSpPr>
            <a:spLocks noGrp="1" noChangeArrowheads="1"/>
          </p:cNvSpPr>
          <p:nvPr>
            <p:ph type="sldNum" sz="quarter" idx="12"/>
          </p:nvPr>
        </p:nvSpPr>
        <p:spPr>
          <a:ln/>
        </p:spPr>
        <p:txBody>
          <a:bodyPr/>
          <a:lstStyle>
            <a:lvl1pPr>
              <a:defRPr/>
            </a:lvl1pPr>
          </a:lstStyle>
          <a:p>
            <a:pPr>
              <a:defRPr/>
            </a:pPr>
            <a:fld id="{AFA8F003-B64F-4566-99B7-AA3752AB89B0}" type="slidenum">
              <a:rPr lang="fr-FR"/>
              <a:pPr>
                <a:defRPr/>
              </a:pPr>
              <a:t>‹Nº›</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dirty="0"/>
          </a:p>
        </p:txBody>
      </p:sp>
      <p:sp>
        <p:nvSpPr>
          <p:cNvPr id="3"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4" name="Rectangle 6"/>
          <p:cNvSpPr>
            <a:spLocks noGrp="1" noChangeArrowheads="1"/>
          </p:cNvSpPr>
          <p:nvPr>
            <p:ph type="sldNum" sz="quarter" idx="12"/>
          </p:nvPr>
        </p:nvSpPr>
        <p:spPr>
          <a:ln/>
        </p:spPr>
        <p:txBody>
          <a:bodyPr/>
          <a:lstStyle>
            <a:lvl1pPr>
              <a:defRPr/>
            </a:lvl1pPr>
          </a:lstStyle>
          <a:p>
            <a:pPr>
              <a:defRPr/>
            </a:pPr>
            <a:fld id="{6E7716A1-B958-419A-8617-BD9B2C02E224}" type="slidenum">
              <a:rPr lang="fr-FR"/>
              <a:pPr>
                <a:defRPr/>
              </a:pPr>
              <a:t>‹Nº›</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F0753F64-B8C8-4FE1-88E8-3296848E71B0}" type="slidenum">
              <a:rPr lang="fr-FR"/>
              <a:pPr>
                <a:defRPr/>
              </a:pPr>
              <a:t>‹Nº›</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dirty="0"/>
          </a:p>
        </p:txBody>
      </p:sp>
      <p:sp>
        <p:nvSpPr>
          <p:cNvPr id="6" name="Rectangle 5"/>
          <p:cNvSpPr>
            <a:spLocks noGrp="1" noChangeArrowheads="1"/>
          </p:cNvSpPr>
          <p:nvPr>
            <p:ph type="ftr" sz="quarter" idx="11"/>
          </p:nvPr>
        </p:nvSpPr>
        <p:spPr>
          <a:ln/>
        </p:spPr>
        <p:txBody>
          <a:bodyPr/>
          <a:lstStyle>
            <a:lvl1pPr>
              <a:defRPr/>
            </a:lvl1pPr>
          </a:lstStyle>
          <a:p>
            <a:pPr>
              <a:defRPr/>
            </a:pPr>
            <a:endParaRPr lang="fr-FR" dirty="0"/>
          </a:p>
        </p:txBody>
      </p:sp>
      <p:sp>
        <p:nvSpPr>
          <p:cNvPr id="7" name="Rectangle 6"/>
          <p:cNvSpPr>
            <a:spLocks noGrp="1" noChangeArrowheads="1"/>
          </p:cNvSpPr>
          <p:nvPr>
            <p:ph type="sldNum" sz="quarter" idx="12"/>
          </p:nvPr>
        </p:nvSpPr>
        <p:spPr>
          <a:ln/>
        </p:spPr>
        <p:txBody>
          <a:bodyPr/>
          <a:lstStyle>
            <a:lvl1pPr>
              <a:defRPr/>
            </a:lvl1pPr>
          </a:lstStyle>
          <a:p>
            <a:pPr>
              <a:defRPr/>
            </a:pPr>
            <a:fld id="{701F26C0-FBF5-4C26-867E-1028B92FB21B}" type="slidenum">
              <a:rPr lang="fr-FR"/>
              <a:pPr>
                <a:defRPr/>
              </a:pPr>
              <a:t>‹Nº›</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fr-FR"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6317B2C-E0B3-48E1-8EEF-DA2204A14824}" type="slidenum">
              <a:rPr lang="fr-FR"/>
              <a:pPr>
                <a:defRPr/>
              </a:pPr>
              <a:t>‹Nº›</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15.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jpg"/>
          <p:cNvPicPr>
            <a:picLocks noChangeAspect="1"/>
          </p:cNvPicPr>
          <p:nvPr/>
        </p:nvPicPr>
        <p:blipFill>
          <a:blip r:embed="rId2" cstate="print"/>
          <a:stretch>
            <a:fillRect/>
          </a:stretch>
        </p:blipFill>
        <p:spPr>
          <a:xfrm flipH="1">
            <a:off x="0" y="0"/>
            <a:ext cx="9144000" cy="1377696"/>
          </a:xfrm>
          <a:prstGeom prst="rect">
            <a:avLst/>
          </a:prstGeom>
        </p:spPr>
      </p:pic>
      <p:pic>
        <p:nvPicPr>
          <p:cNvPr id="20" name="Picture 19" descr="background.jpg"/>
          <p:cNvPicPr>
            <a:picLocks noChangeAspect="1"/>
          </p:cNvPicPr>
          <p:nvPr/>
        </p:nvPicPr>
        <p:blipFill>
          <a:blip r:embed="rId2" cstate="print"/>
          <a:stretch>
            <a:fillRect/>
          </a:stretch>
        </p:blipFill>
        <p:spPr>
          <a:xfrm>
            <a:off x="0" y="5480304"/>
            <a:ext cx="9144000" cy="1377696"/>
          </a:xfrm>
          <a:prstGeom prst="rect">
            <a:avLst/>
          </a:prstGeom>
        </p:spPr>
      </p:pic>
      <p:sp>
        <p:nvSpPr>
          <p:cNvPr id="26" name="TextBox 25"/>
          <p:cNvSpPr txBox="1"/>
          <p:nvPr/>
        </p:nvSpPr>
        <p:spPr>
          <a:xfrm>
            <a:off x="251520" y="1941512"/>
            <a:ext cx="8505947" cy="861774"/>
          </a:xfrm>
          <a:prstGeom prst="rect">
            <a:avLst/>
          </a:prstGeom>
          <a:noFill/>
        </p:spPr>
        <p:txBody>
          <a:bodyPr wrap="square" lIns="0" tIns="0" rIns="0" bIns="0" rtlCol="0" anchor="ctr" anchorCtr="1">
            <a:spAutoFit/>
          </a:bodyPr>
          <a:lstStyle/>
          <a:p>
            <a:pPr algn="ctr" fontAlgn="auto">
              <a:spcBef>
                <a:spcPts val="0"/>
              </a:spcBef>
              <a:spcAft>
                <a:spcPts val="0"/>
              </a:spcAft>
              <a:defRPr/>
            </a:pPr>
            <a:r>
              <a:rPr lang="en-US" sz="2800" b="1" dirty="0" smtClean="0">
                <a:latin typeface="+mn-lt"/>
              </a:rPr>
              <a:t>Improving </a:t>
            </a:r>
            <a:r>
              <a:rPr lang="en-US" sz="2800" b="1" dirty="0">
                <a:latin typeface="+mn-lt"/>
              </a:rPr>
              <a:t>Fuzzy Multilevel Graph Embedding </a:t>
            </a:r>
            <a:endParaRPr lang="en-US" sz="2800" b="1" dirty="0" smtClean="0">
              <a:latin typeface="+mn-lt"/>
            </a:endParaRPr>
          </a:p>
          <a:p>
            <a:pPr algn="ctr" fontAlgn="auto">
              <a:spcBef>
                <a:spcPts val="0"/>
              </a:spcBef>
              <a:spcAft>
                <a:spcPts val="0"/>
              </a:spcAft>
              <a:defRPr/>
            </a:pPr>
            <a:r>
              <a:rPr lang="en-US" sz="2800" b="1" dirty="0" smtClean="0">
                <a:latin typeface="+mn-lt"/>
              </a:rPr>
              <a:t>through </a:t>
            </a:r>
            <a:r>
              <a:rPr lang="en-US" sz="2800" b="1" dirty="0">
                <a:latin typeface="+mn-lt"/>
              </a:rPr>
              <a:t>Feature Selection Technique</a:t>
            </a:r>
            <a:endParaRPr lang="fr-FR" sz="2800" b="1" dirty="0" smtClean="0">
              <a:latin typeface="+mn-lt"/>
            </a:endParaRPr>
          </a:p>
        </p:txBody>
      </p:sp>
      <p:sp>
        <p:nvSpPr>
          <p:cNvPr id="27" name="Rectangle 2"/>
          <p:cNvSpPr>
            <a:spLocks noChangeArrowheads="1"/>
          </p:cNvSpPr>
          <p:nvPr/>
        </p:nvSpPr>
        <p:spPr bwMode="auto">
          <a:xfrm>
            <a:off x="701570" y="2978950"/>
            <a:ext cx="7545719" cy="646331"/>
          </a:xfrm>
          <a:prstGeom prst="rect">
            <a:avLst/>
          </a:prstGeom>
          <a:noFill/>
          <a:ln w="9525">
            <a:noFill/>
            <a:miter lim="800000"/>
            <a:headEnd/>
            <a:tailEnd/>
          </a:ln>
        </p:spPr>
        <p:txBody>
          <a:bodyPr wrap="none" anchor="ctr">
            <a:spAutoFit/>
          </a:bodyPr>
          <a:lstStyle/>
          <a:p>
            <a:pPr algn="ctr"/>
            <a:r>
              <a:rPr lang="en-US" b="1" dirty="0" smtClean="0">
                <a:latin typeface="+mn-lt"/>
              </a:rPr>
              <a:t>Muhammad </a:t>
            </a:r>
            <a:r>
              <a:rPr lang="en-US" b="1" dirty="0">
                <a:latin typeface="+mn-lt"/>
              </a:rPr>
              <a:t>Muzzamil Luqman, Jean-Yves Ramel and </a:t>
            </a:r>
            <a:r>
              <a:rPr lang="en-US" b="1" u="sng" dirty="0">
                <a:latin typeface="+mn-lt"/>
              </a:rPr>
              <a:t>Josep </a:t>
            </a:r>
            <a:r>
              <a:rPr lang="en-US" b="1" u="sng" dirty="0" smtClean="0">
                <a:latin typeface="+mn-lt"/>
              </a:rPr>
              <a:t>Lladós</a:t>
            </a:r>
            <a:endParaRPr lang="en-US" b="1" u="sng" dirty="0">
              <a:latin typeface="+mn-lt"/>
            </a:endParaRPr>
          </a:p>
          <a:p>
            <a:pPr algn="ctr"/>
            <a:r>
              <a:rPr lang="fr-FR" dirty="0" err="1" smtClean="0">
                <a:latin typeface="+mn-lt"/>
              </a:rPr>
              <a:t>mluqman</a:t>
            </a:r>
            <a:r>
              <a:rPr lang="fr-FR" dirty="0" smtClean="0">
                <a:latin typeface="+mn-lt"/>
              </a:rPr>
              <a:t>@{univ-tours.fr, cvc.uab.es}</a:t>
            </a:r>
          </a:p>
        </p:txBody>
      </p:sp>
      <p:pic>
        <p:nvPicPr>
          <p:cNvPr id="31" name="Content Placeholder 30" descr="UFR Tours.png"/>
          <p:cNvPicPr>
            <a:picLocks noGrp="1" noChangeAspect="1"/>
          </p:cNvPicPr>
          <p:nvPr>
            <p:ph idx="1"/>
          </p:nvPr>
        </p:nvPicPr>
        <p:blipFill>
          <a:blip r:embed="rId3" cstate="print"/>
          <a:stretch>
            <a:fillRect/>
          </a:stretch>
        </p:blipFill>
        <p:spPr>
          <a:xfrm>
            <a:off x="5914957" y="143735"/>
            <a:ext cx="1260779" cy="900000"/>
          </a:xfrm>
        </p:spPr>
      </p:pic>
      <p:pic>
        <p:nvPicPr>
          <p:cNvPr id="33" name="Picture 32" descr="UAB.png"/>
          <p:cNvPicPr>
            <a:picLocks noChangeAspect="1"/>
          </p:cNvPicPr>
          <p:nvPr/>
        </p:nvPicPr>
        <p:blipFill>
          <a:blip r:embed="rId4" cstate="print"/>
          <a:stretch>
            <a:fillRect/>
          </a:stretch>
        </p:blipFill>
        <p:spPr>
          <a:xfrm>
            <a:off x="7402584" y="215735"/>
            <a:ext cx="1579906" cy="828000"/>
          </a:xfrm>
          <a:prstGeom prst="rect">
            <a:avLst/>
          </a:prstGeom>
        </p:spPr>
      </p:pic>
      <p:pic>
        <p:nvPicPr>
          <p:cNvPr id="36" name="Picture 35" descr="CVC_CAT_CMYK.png"/>
          <p:cNvPicPr>
            <a:picLocks noChangeAspect="1"/>
          </p:cNvPicPr>
          <p:nvPr/>
        </p:nvPicPr>
        <p:blipFill>
          <a:blip r:embed="rId5" cstate="print"/>
          <a:stretch>
            <a:fillRect/>
          </a:stretch>
        </p:blipFill>
        <p:spPr>
          <a:xfrm>
            <a:off x="7369567" y="5814265"/>
            <a:ext cx="1567918" cy="900000"/>
          </a:xfrm>
          <a:prstGeom prst="rect">
            <a:avLst/>
          </a:prstGeom>
        </p:spPr>
      </p:pic>
      <p:pic>
        <p:nvPicPr>
          <p:cNvPr id="38" name="Picture 37" descr="LI-EA2101.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92180" y="5859270"/>
            <a:ext cx="750000" cy="900000"/>
          </a:xfrm>
          <a:prstGeom prst="rect">
            <a:avLst/>
          </a:prstGeom>
        </p:spPr>
      </p:pic>
      <p:sp>
        <p:nvSpPr>
          <p:cNvPr id="15" name="Rectangle 2"/>
          <p:cNvSpPr>
            <a:spLocks noChangeArrowheads="1"/>
          </p:cNvSpPr>
          <p:nvPr/>
        </p:nvSpPr>
        <p:spPr bwMode="auto">
          <a:xfrm>
            <a:off x="210934" y="5039888"/>
            <a:ext cx="4361066" cy="369332"/>
          </a:xfrm>
          <a:prstGeom prst="rect">
            <a:avLst/>
          </a:prstGeom>
          <a:noFill/>
          <a:ln w="9525">
            <a:noFill/>
            <a:miter lim="800000"/>
            <a:headEnd/>
            <a:tailEnd/>
          </a:ln>
        </p:spPr>
        <p:txBody>
          <a:bodyPr wrap="none" anchor="ctr">
            <a:spAutoFit/>
          </a:bodyPr>
          <a:lstStyle/>
          <a:p>
            <a:pPr algn="r"/>
            <a:r>
              <a:rPr lang="en-US" dirty="0" smtClean="0"/>
              <a:t>Graph-TA workshop, 19th February 2013</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10</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FMGE</a:t>
              </a:r>
              <a:endParaRPr lang="en-US" b="1" dirty="0">
                <a:latin typeface="+mn-lt"/>
              </a:endParaRPr>
            </a:p>
          </p:txBody>
        </p:sp>
      </p:grpSp>
      <p:pic>
        <p:nvPicPr>
          <p:cNvPr id="10" name="Picture 2"/>
          <p:cNvPicPr>
            <a:picLocks noChangeAspect="1" noChangeArrowheads="1"/>
          </p:cNvPicPr>
          <p:nvPr/>
        </p:nvPicPr>
        <p:blipFill>
          <a:blip r:embed="rId3" cstate="print"/>
          <a:srcRect/>
          <a:stretch>
            <a:fillRect/>
          </a:stretch>
        </p:blipFill>
        <p:spPr bwMode="auto">
          <a:xfrm>
            <a:off x="2546775" y="3587260"/>
            <a:ext cx="4052888" cy="831850"/>
          </a:xfrm>
          <a:prstGeom prst="rect">
            <a:avLst/>
          </a:prstGeom>
          <a:noFill/>
          <a:ln w="9525">
            <a:noFill/>
            <a:miter lim="800000"/>
            <a:headEnd/>
            <a:tailEnd/>
          </a:ln>
        </p:spPr>
      </p:pic>
      <p:sp>
        <p:nvSpPr>
          <p:cNvPr id="12" name="Rectangle 13"/>
          <p:cNvSpPr>
            <a:spLocks noChangeArrowheads="1"/>
          </p:cNvSpPr>
          <p:nvPr/>
        </p:nvSpPr>
        <p:spPr bwMode="auto">
          <a:xfrm>
            <a:off x="746051" y="2346939"/>
            <a:ext cx="7949582" cy="1015663"/>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latin typeface="+mn-lt"/>
              </a:rPr>
              <a:t>Fuzzy Multilevel Graph Embedding (FMGE) [Luqman et al., 2012]</a:t>
            </a:r>
          </a:p>
          <a:p>
            <a:pPr marL="91440" indent="-342900" algn="just">
              <a:lnSpc>
                <a:spcPct val="150000"/>
              </a:lnSpc>
              <a:buFont typeface="Wingdings" pitchFamily="2" charset="2"/>
              <a:buChar char="§"/>
            </a:pPr>
            <a:r>
              <a:rPr lang="en-US" sz="2000" dirty="0" smtClean="0">
                <a:latin typeface="+mn-lt"/>
              </a:rPr>
              <a:t>Graph probing based explicit graph embedding method</a:t>
            </a:r>
          </a:p>
        </p:txBody>
      </p:sp>
      <p:sp>
        <p:nvSpPr>
          <p:cNvPr id="13" name="Rectangle 13"/>
          <p:cNvSpPr>
            <a:spLocks noChangeArrowheads="1"/>
          </p:cNvSpPr>
          <p:nvPr/>
        </p:nvSpPr>
        <p:spPr bwMode="auto">
          <a:xfrm>
            <a:off x="1437953" y="6406588"/>
            <a:ext cx="6374407" cy="307777"/>
          </a:xfrm>
          <a:prstGeom prst="rect">
            <a:avLst/>
          </a:prstGeom>
          <a:noFill/>
          <a:ln w="9525">
            <a:noFill/>
            <a:miter lim="800000"/>
            <a:headEnd/>
            <a:tailEnd/>
          </a:ln>
        </p:spPr>
        <p:txBody>
          <a:bodyPr wrap="square">
            <a:spAutoFit/>
          </a:bodyPr>
          <a:lstStyle/>
          <a:p>
            <a:pPr algn="just"/>
            <a:r>
              <a:rPr lang="en-US" sz="1400" dirty="0" smtClean="0">
                <a:latin typeface="+mn-lt"/>
              </a:rPr>
              <a:t>[Luqman et al., Fuzzy multilevel graph embedding, Pattern Recognition, 2012.]</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11</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FMGE</a:t>
              </a:r>
              <a:endParaRPr lang="en-US" b="1" dirty="0">
                <a:latin typeface="+mn-lt"/>
              </a:endParaRPr>
            </a:p>
          </p:txBody>
        </p:sp>
      </p:grpSp>
      <p:sp>
        <p:nvSpPr>
          <p:cNvPr id="11" name="Rectangle 13"/>
          <p:cNvSpPr>
            <a:spLocks noChangeArrowheads="1"/>
          </p:cNvSpPr>
          <p:nvPr/>
        </p:nvSpPr>
        <p:spPr bwMode="auto">
          <a:xfrm>
            <a:off x="571472" y="4594484"/>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b="1" dirty="0" smtClean="0">
                <a:latin typeface="+mn-lt"/>
              </a:rPr>
              <a:t>Input    : </a:t>
            </a:r>
            <a:r>
              <a:rPr lang="en-US" sz="2000" dirty="0" smtClean="0">
                <a:latin typeface="+mn-lt"/>
              </a:rPr>
              <a:t>Collection of attributed graphs</a:t>
            </a:r>
          </a:p>
          <a:p>
            <a:pPr marL="548640" lvl="1" indent="-457200">
              <a:lnSpc>
                <a:spcPct val="150000"/>
              </a:lnSpc>
              <a:buFont typeface="Wingdings" pitchFamily="2" charset="2"/>
              <a:buChar char="§"/>
            </a:pPr>
            <a:r>
              <a:rPr lang="en-US" sz="2000" b="1" dirty="0" smtClean="0">
                <a:latin typeface="+mn-lt"/>
              </a:rPr>
              <a:t>Output : </a:t>
            </a:r>
            <a:r>
              <a:rPr lang="en-US" sz="2000" dirty="0" smtClean="0">
                <a:latin typeface="+mn-lt"/>
              </a:rPr>
              <a:t>Equal-size numeric feature vector for each input graph</a:t>
            </a:r>
          </a:p>
        </p:txBody>
      </p:sp>
      <p:pic>
        <p:nvPicPr>
          <p:cNvPr id="161793" name="Picture 1" descr="D:\SVN-PHDMML2008\PHDMML2008\WorkInProgress[...]\PhD_DISSERTATION\__These\Figures\FGE_bw.PNG"/>
          <p:cNvPicPr>
            <a:picLocks noChangeAspect="1" noChangeArrowheads="1"/>
          </p:cNvPicPr>
          <p:nvPr/>
        </p:nvPicPr>
        <p:blipFill>
          <a:blip r:embed="rId3" cstate="print"/>
          <a:srcRect/>
          <a:stretch>
            <a:fillRect/>
          </a:stretch>
        </p:blipFill>
        <p:spPr bwMode="auto">
          <a:xfrm>
            <a:off x="360000" y="1937072"/>
            <a:ext cx="8424000" cy="1806963"/>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12</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Extracting details from graph</a:t>
              </a:r>
              <a:endParaRPr lang="en-US" b="1" dirty="0">
                <a:latin typeface="+mn-lt"/>
              </a:endParaRPr>
            </a:p>
          </p:txBody>
        </p:sp>
      </p:grpSp>
      <p:sp>
        <p:nvSpPr>
          <p:cNvPr id="16" name="Rectangle 13"/>
          <p:cNvSpPr>
            <a:spLocks noChangeArrowheads="1"/>
          </p:cNvSpPr>
          <p:nvPr/>
        </p:nvSpPr>
        <p:spPr bwMode="auto">
          <a:xfrm>
            <a:off x="251520" y="1223755"/>
            <a:ext cx="8325925" cy="496996"/>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latin typeface="+mn-lt"/>
              </a:rPr>
              <a:t>Multilevel analysis of graph</a:t>
            </a:r>
          </a:p>
        </p:txBody>
      </p:sp>
      <p:sp>
        <p:nvSpPr>
          <p:cNvPr id="14" name="Rectangle 13"/>
          <p:cNvSpPr>
            <a:spLocks noChangeArrowheads="1"/>
          </p:cNvSpPr>
          <p:nvPr/>
        </p:nvSpPr>
        <p:spPr bwMode="auto">
          <a:xfrm>
            <a:off x="5247075" y="1944125"/>
            <a:ext cx="2115235" cy="584775"/>
          </a:xfrm>
          <a:prstGeom prst="rect">
            <a:avLst/>
          </a:prstGeom>
          <a:noFill/>
          <a:ln w="9525">
            <a:noFill/>
            <a:miter lim="800000"/>
            <a:headEnd/>
            <a:tailEnd/>
          </a:ln>
        </p:spPr>
        <p:txBody>
          <a:bodyPr wrap="square">
            <a:spAutoFit/>
          </a:bodyPr>
          <a:lstStyle/>
          <a:p>
            <a:pPr fontAlgn="t">
              <a:buFont typeface="Wingdings" pitchFamily="2" charset="2"/>
              <a:buChar char="ü"/>
            </a:pPr>
            <a:r>
              <a:rPr lang="en-US" sz="1600" dirty="0" smtClean="0">
                <a:latin typeface="+mn-lt"/>
              </a:rPr>
              <a:t> Graph order</a:t>
            </a:r>
            <a:endParaRPr lang="fr-FR" sz="1600" dirty="0" smtClean="0">
              <a:latin typeface="+mn-lt"/>
            </a:endParaRPr>
          </a:p>
          <a:p>
            <a:pPr fontAlgn="t">
              <a:buFont typeface="Wingdings" pitchFamily="2" charset="2"/>
              <a:buChar char="ü"/>
            </a:pPr>
            <a:r>
              <a:rPr lang="en-US" sz="1600" dirty="0" smtClean="0">
                <a:latin typeface="+mn-lt"/>
              </a:rPr>
              <a:t> Graph size</a:t>
            </a:r>
            <a:endParaRPr lang="en-US" sz="1600" dirty="0">
              <a:latin typeface="+mn-lt"/>
            </a:endParaRPr>
          </a:p>
        </p:txBody>
      </p:sp>
      <p:sp>
        <p:nvSpPr>
          <p:cNvPr id="15" name="Rectangle 14"/>
          <p:cNvSpPr>
            <a:spLocks noChangeArrowheads="1"/>
          </p:cNvSpPr>
          <p:nvPr/>
        </p:nvSpPr>
        <p:spPr bwMode="auto">
          <a:xfrm>
            <a:off x="5202070" y="2888940"/>
            <a:ext cx="3690410" cy="584775"/>
          </a:xfrm>
          <a:prstGeom prst="rect">
            <a:avLst/>
          </a:prstGeom>
          <a:noFill/>
          <a:ln w="9525">
            <a:noFill/>
            <a:miter lim="800000"/>
            <a:headEnd/>
            <a:tailEnd/>
          </a:ln>
        </p:spPr>
        <p:txBody>
          <a:bodyPr wrap="square">
            <a:spAutoFit/>
          </a:bodyPr>
          <a:lstStyle/>
          <a:p>
            <a:pPr fontAlgn="t">
              <a:buFont typeface="Wingdings" pitchFamily="2" charset="2"/>
              <a:buChar char="ü"/>
            </a:pPr>
            <a:r>
              <a:rPr lang="en-US" sz="1600" dirty="0" smtClean="0">
                <a:latin typeface="+mn-lt"/>
              </a:rPr>
              <a:t> Node degree</a:t>
            </a:r>
            <a:endParaRPr lang="fr-FR" sz="1600" dirty="0" smtClean="0">
              <a:latin typeface="+mn-lt"/>
            </a:endParaRPr>
          </a:p>
          <a:p>
            <a:pPr fontAlgn="t">
              <a:buFont typeface="Wingdings" pitchFamily="2" charset="2"/>
              <a:buChar char="ü"/>
            </a:pPr>
            <a:r>
              <a:rPr lang="en-US" sz="1600" dirty="0" smtClean="0">
                <a:latin typeface="+mn-lt"/>
              </a:rPr>
              <a:t> Homogeneity of subgraphs in graph</a:t>
            </a:r>
          </a:p>
        </p:txBody>
      </p:sp>
      <p:sp>
        <p:nvSpPr>
          <p:cNvPr id="17" name="Rectangle 16"/>
          <p:cNvSpPr>
            <a:spLocks noChangeArrowheads="1"/>
          </p:cNvSpPr>
          <p:nvPr/>
        </p:nvSpPr>
        <p:spPr bwMode="auto">
          <a:xfrm>
            <a:off x="5208795" y="4068996"/>
            <a:ext cx="2115235" cy="584775"/>
          </a:xfrm>
          <a:prstGeom prst="rect">
            <a:avLst/>
          </a:prstGeom>
          <a:noFill/>
          <a:ln w="9525">
            <a:noFill/>
            <a:miter lim="800000"/>
            <a:headEnd/>
            <a:tailEnd/>
          </a:ln>
        </p:spPr>
        <p:txBody>
          <a:bodyPr wrap="square">
            <a:spAutoFit/>
          </a:bodyPr>
          <a:lstStyle/>
          <a:p>
            <a:pPr fontAlgn="t">
              <a:buFont typeface="Wingdings" pitchFamily="2" charset="2"/>
              <a:buChar char="ü"/>
            </a:pPr>
            <a:r>
              <a:rPr lang="en-US" sz="1600" dirty="0" smtClean="0"/>
              <a:t> Node attributes</a:t>
            </a:r>
            <a:endParaRPr lang="fr-FR" sz="1600" dirty="0" smtClean="0"/>
          </a:p>
          <a:p>
            <a:pPr fontAlgn="t">
              <a:buFont typeface="Wingdings" pitchFamily="2" charset="2"/>
              <a:buChar char="ü"/>
            </a:pPr>
            <a:r>
              <a:rPr lang="en-US" sz="1600" dirty="0" smtClean="0"/>
              <a:t> Edge attributes</a:t>
            </a:r>
            <a:endParaRPr lang="en-US" sz="1600" dirty="0"/>
          </a:p>
        </p:txBody>
      </p:sp>
      <p:grpSp>
        <p:nvGrpSpPr>
          <p:cNvPr id="6" name="Groupe 5"/>
          <p:cNvGrpSpPr/>
          <p:nvPr/>
        </p:nvGrpSpPr>
        <p:grpSpPr>
          <a:xfrm>
            <a:off x="701570" y="1866019"/>
            <a:ext cx="4041195" cy="3003141"/>
            <a:chOff x="1688985" y="2684346"/>
            <a:chExt cx="4041195" cy="3003141"/>
          </a:xfrm>
        </p:grpSpPr>
        <p:sp>
          <p:nvSpPr>
            <p:cNvPr id="3" name="Triangle isocèle 2"/>
            <p:cNvSpPr/>
            <p:nvPr/>
          </p:nvSpPr>
          <p:spPr>
            <a:xfrm flipV="1">
              <a:off x="1688985" y="2684346"/>
              <a:ext cx="4041195" cy="300314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691680" y="2684346"/>
              <a:ext cx="4027853" cy="792000"/>
            </a:xfrm>
            <a:custGeom>
              <a:avLst/>
              <a:gdLst>
                <a:gd name="connsiteX0" fmla="*/ 0 w 2970330"/>
                <a:gd name="connsiteY0" fmla="*/ 0 h 792000"/>
                <a:gd name="connsiteX1" fmla="*/ 2970330 w 2970330"/>
                <a:gd name="connsiteY1" fmla="*/ 0 h 792000"/>
                <a:gd name="connsiteX2" fmla="*/ 2970330 w 2970330"/>
                <a:gd name="connsiteY2" fmla="*/ 792000 h 792000"/>
                <a:gd name="connsiteX3" fmla="*/ 0 w 2970330"/>
                <a:gd name="connsiteY3" fmla="*/ 792000 h 792000"/>
                <a:gd name="connsiteX4" fmla="*/ 0 w 2970330"/>
                <a:gd name="connsiteY4" fmla="*/ 0 h 792000"/>
                <a:gd name="connsiteX0" fmla="*/ 0 w 3495116"/>
                <a:gd name="connsiteY0" fmla="*/ 0 h 792000"/>
                <a:gd name="connsiteX1" fmla="*/ 3495116 w 3495116"/>
                <a:gd name="connsiteY1" fmla="*/ 0 h 792000"/>
                <a:gd name="connsiteX2" fmla="*/ 2970330 w 3495116"/>
                <a:gd name="connsiteY2" fmla="*/ 792000 h 792000"/>
                <a:gd name="connsiteX3" fmla="*/ 0 w 3495116"/>
                <a:gd name="connsiteY3" fmla="*/ 792000 h 792000"/>
                <a:gd name="connsiteX4" fmla="*/ 0 w 3495116"/>
                <a:gd name="connsiteY4" fmla="*/ 0 h 792000"/>
                <a:gd name="connsiteX0" fmla="*/ 0 w 4027853"/>
                <a:gd name="connsiteY0" fmla="*/ 0 h 792000"/>
                <a:gd name="connsiteX1" fmla="*/ 4027853 w 4027853"/>
                <a:gd name="connsiteY1" fmla="*/ 0 h 792000"/>
                <a:gd name="connsiteX2" fmla="*/ 3503067 w 4027853"/>
                <a:gd name="connsiteY2" fmla="*/ 792000 h 792000"/>
                <a:gd name="connsiteX3" fmla="*/ 532737 w 4027853"/>
                <a:gd name="connsiteY3" fmla="*/ 792000 h 792000"/>
                <a:gd name="connsiteX4" fmla="*/ 0 w 4027853"/>
                <a:gd name="connsiteY4" fmla="*/ 0 h 7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853" h="792000">
                  <a:moveTo>
                    <a:pt x="0" y="0"/>
                  </a:moveTo>
                  <a:lnTo>
                    <a:pt x="4027853" y="0"/>
                  </a:lnTo>
                  <a:lnTo>
                    <a:pt x="3503067" y="792000"/>
                  </a:lnTo>
                  <a:lnTo>
                    <a:pt x="532737" y="792000"/>
                  </a:lnTo>
                  <a:lnTo>
                    <a:pt x="0" y="0"/>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Graph Level Information</a:t>
              </a:r>
            </a:p>
            <a:p>
              <a:pPr algn="ctr"/>
              <a:r>
                <a:rPr lang="en-US" sz="1600" b="1" dirty="0" smtClean="0">
                  <a:solidFill>
                    <a:schemeClr val="tx1"/>
                  </a:solidFill>
                </a:rPr>
                <a:t>[macro details]</a:t>
              </a:r>
              <a:endParaRPr lang="en-US" sz="1600" b="1" dirty="0">
                <a:solidFill>
                  <a:schemeClr val="tx1"/>
                </a:solidFill>
              </a:endParaRPr>
            </a:p>
          </p:txBody>
        </p:sp>
        <p:sp>
          <p:nvSpPr>
            <p:cNvPr id="13" name="Rectangle 12"/>
            <p:cNvSpPr/>
            <p:nvPr/>
          </p:nvSpPr>
          <p:spPr>
            <a:xfrm>
              <a:off x="2747839" y="4252444"/>
              <a:ext cx="1918660" cy="1420152"/>
            </a:xfrm>
            <a:custGeom>
              <a:avLst/>
              <a:gdLst>
                <a:gd name="connsiteX0" fmla="*/ 0 w 2419592"/>
                <a:gd name="connsiteY0" fmla="*/ 0 h 792000"/>
                <a:gd name="connsiteX1" fmla="*/ 2419592 w 2419592"/>
                <a:gd name="connsiteY1" fmla="*/ 0 h 792000"/>
                <a:gd name="connsiteX2" fmla="*/ 2419592 w 2419592"/>
                <a:gd name="connsiteY2" fmla="*/ 792000 h 792000"/>
                <a:gd name="connsiteX3" fmla="*/ 0 w 2419592"/>
                <a:gd name="connsiteY3" fmla="*/ 792000 h 792000"/>
                <a:gd name="connsiteX4" fmla="*/ 0 w 2419592"/>
                <a:gd name="connsiteY4" fmla="*/ 0 h 792000"/>
                <a:gd name="connsiteX0" fmla="*/ 0 w 2419592"/>
                <a:gd name="connsiteY0" fmla="*/ 0 h 1404250"/>
                <a:gd name="connsiteX1" fmla="*/ 2419592 w 2419592"/>
                <a:gd name="connsiteY1" fmla="*/ 0 h 1404250"/>
                <a:gd name="connsiteX2" fmla="*/ 1290507 w 2419592"/>
                <a:gd name="connsiteY2" fmla="*/ 1404250 h 1404250"/>
                <a:gd name="connsiteX3" fmla="*/ 0 w 2419592"/>
                <a:gd name="connsiteY3" fmla="*/ 792000 h 1404250"/>
                <a:gd name="connsiteX4" fmla="*/ 0 w 2419592"/>
                <a:gd name="connsiteY4" fmla="*/ 0 h 1404250"/>
                <a:gd name="connsiteX0" fmla="*/ 0 w 2276469"/>
                <a:gd name="connsiteY0" fmla="*/ 0 h 1404250"/>
                <a:gd name="connsiteX1" fmla="*/ 2276469 w 2276469"/>
                <a:gd name="connsiteY1" fmla="*/ 0 h 1404250"/>
                <a:gd name="connsiteX2" fmla="*/ 1290507 w 2276469"/>
                <a:gd name="connsiteY2" fmla="*/ 1404250 h 1404250"/>
                <a:gd name="connsiteX3" fmla="*/ 0 w 2276469"/>
                <a:gd name="connsiteY3" fmla="*/ 792000 h 1404250"/>
                <a:gd name="connsiteX4" fmla="*/ 0 w 2276469"/>
                <a:gd name="connsiteY4" fmla="*/ 0 h 1404250"/>
                <a:gd name="connsiteX0" fmla="*/ 0 w 2276469"/>
                <a:gd name="connsiteY0" fmla="*/ 0 h 1404250"/>
                <a:gd name="connsiteX1" fmla="*/ 2276469 w 2276469"/>
                <a:gd name="connsiteY1" fmla="*/ 0 h 1404250"/>
                <a:gd name="connsiteX2" fmla="*/ 1290507 w 2276469"/>
                <a:gd name="connsiteY2" fmla="*/ 1404250 h 1404250"/>
                <a:gd name="connsiteX3" fmla="*/ 1280160 w 2276469"/>
                <a:gd name="connsiteY3" fmla="*/ 1404250 h 1404250"/>
                <a:gd name="connsiteX4" fmla="*/ 0 w 2276469"/>
                <a:gd name="connsiteY4" fmla="*/ 0 h 1404250"/>
                <a:gd name="connsiteX0" fmla="*/ 0 w 1934563"/>
                <a:gd name="connsiteY0" fmla="*/ 0 h 1404250"/>
                <a:gd name="connsiteX1" fmla="*/ 1934563 w 1934563"/>
                <a:gd name="connsiteY1" fmla="*/ 0 h 1404250"/>
                <a:gd name="connsiteX2" fmla="*/ 948601 w 1934563"/>
                <a:gd name="connsiteY2" fmla="*/ 1404250 h 1404250"/>
                <a:gd name="connsiteX3" fmla="*/ 938254 w 1934563"/>
                <a:gd name="connsiteY3" fmla="*/ 1404250 h 1404250"/>
                <a:gd name="connsiteX4" fmla="*/ 0 w 1934563"/>
                <a:gd name="connsiteY4" fmla="*/ 0 h 1404250"/>
                <a:gd name="connsiteX0" fmla="*/ 0 w 1942514"/>
                <a:gd name="connsiteY0" fmla="*/ 0 h 1420152"/>
                <a:gd name="connsiteX1" fmla="*/ 1942514 w 1942514"/>
                <a:gd name="connsiteY1" fmla="*/ 15902 h 1420152"/>
                <a:gd name="connsiteX2" fmla="*/ 956552 w 1942514"/>
                <a:gd name="connsiteY2" fmla="*/ 1420152 h 1420152"/>
                <a:gd name="connsiteX3" fmla="*/ 946205 w 1942514"/>
                <a:gd name="connsiteY3" fmla="*/ 1420152 h 1420152"/>
                <a:gd name="connsiteX4" fmla="*/ 0 w 1942514"/>
                <a:gd name="connsiteY4" fmla="*/ 0 h 1420152"/>
                <a:gd name="connsiteX0" fmla="*/ 0 w 1926611"/>
                <a:gd name="connsiteY0" fmla="*/ 0 h 1420152"/>
                <a:gd name="connsiteX1" fmla="*/ 1926611 w 1926611"/>
                <a:gd name="connsiteY1" fmla="*/ 23854 h 1420152"/>
                <a:gd name="connsiteX2" fmla="*/ 956552 w 1926611"/>
                <a:gd name="connsiteY2" fmla="*/ 1420152 h 1420152"/>
                <a:gd name="connsiteX3" fmla="*/ 946205 w 1926611"/>
                <a:gd name="connsiteY3" fmla="*/ 1420152 h 1420152"/>
                <a:gd name="connsiteX4" fmla="*/ 0 w 1926611"/>
                <a:gd name="connsiteY4" fmla="*/ 0 h 1420152"/>
                <a:gd name="connsiteX0" fmla="*/ 0 w 1918660"/>
                <a:gd name="connsiteY0" fmla="*/ 0 h 1420152"/>
                <a:gd name="connsiteX1" fmla="*/ 1918660 w 1918660"/>
                <a:gd name="connsiteY1" fmla="*/ 23854 h 1420152"/>
                <a:gd name="connsiteX2" fmla="*/ 956552 w 1918660"/>
                <a:gd name="connsiteY2" fmla="*/ 1420152 h 1420152"/>
                <a:gd name="connsiteX3" fmla="*/ 946205 w 1918660"/>
                <a:gd name="connsiteY3" fmla="*/ 1420152 h 1420152"/>
                <a:gd name="connsiteX4" fmla="*/ 0 w 1918660"/>
                <a:gd name="connsiteY4" fmla="*/ 0 h 142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660" h="1420152">
                  <a:moveTo>
                    <a:pt x="0" y="0"/>
                  </a:moveTo>
                  <a:lnTo>
                    <a:pt x="1918660" y="23854"/>
                  </a:lnTo>
                  <a:lnTo>
                    <a:pt x="956552" y="1420152"/>
                  </a:lnTo>
                  <a:lnTo>
                    <a:pt x="946205" y="1420152"/>
                  </a:lnTo>
                  <a:lnTo>
                    <a:pt x="0" y="0"/>
                  </a:lnTo>
                  <a:close/>
                </a:path>
              </a:pathLst>
            </a:cu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r>
                <a:rPr lang="en-US" sz="1200" dirty="0" smtClean="0">
                  <a:solidFill>
                    <a:schemeClr val="tx1"/>
                  </a:solidFill>
                </a:rPr>
                <a:t>Elementary Level Information</a:t>
              </a:r>
            </a:p>
            <a:p>
              <a:pPr algn="ctr"/>
              <a:r>
                <a:rPr lang="en-US" sz="1200" b="1" dirty="0" smtClean="0">
                  <a:solidFill>
                    <a:schemeClr val="tx1"/>
                  </a:solidFill>
                </a:rPr>
                <a:t>[micro details]</a:t>
              </a:r>
              <a:endParaRPr lang="en-US" sz="1200" b="1" dirty="0">
                <a:solidFill>
                  <a:schemeClr val="tx1"/>
                </a:solidFill>
              </a:endParaRPr>
            </a:p>
          </p:txBody>
        </p:sp>
        <p:sp>
          <p:nvSpPr>
            <p:cNvPr id="12" name="Rectangle 11"/>
            <p:cNvSpPr/>
            <p:nvPr/>
          </p:nvSpPr>
          <p:spPr>
            <a:xfrm>
              <a:off x="2239602" y="3492248"/>
              <a:ext cx="2932007" cy="792001"/>
            </a:xfrm>
            <a:custGeom>
              <a:avLst/>
              <a:gdLst>
                <a:gd name="connsiteX0" fmla="*/ 0 w 2280000"/>
                <a:gd name="connsiteY0" fmla="*/ 0 h 792000"/>
                <a:gd name="connsiteX1" fmla="*/ 2280000 w 2280000"/>
                <a:gd name="connsiteY1" fmla="*/ 0 h 792000"/>
                <a:gd name="connsiteX2" fmla="*/ 2280000 w 2280000"/>
                <a:gd name="connsiteY2" fmla="*/ 792000 h 792000"/>
                <a:gd name="connsiteX3" fmla="*/ 0 w 2280000"/>
                <a:gd name="connsiteY3" fmla="*/ 792000 h 792000"/>
                <a:gd name="connsiteX4" fmla="*/ 0 w 2280000"/>
                <a:gd name="connsiteY4" fmla="*/ 0 h 792000"/>
                <a:gd name="connsiteX0" fmla="*/ 0 w 2606004"/>
                <a:gd name="connsiteY0" fmla="*/ 0 h 792000"/>
                <a:gd name="connsiteX1" fmla="*/ 2606004 w 2606004"/>
                <a:gd name="connsiteY1" fmla="*/ 15902 h 792000"/>
                <a:gd name="connsiteX2" fmla="*/ 2280000 w 2606004"/>
                <a:gd name="connsiteY2" fmla="*/ 792000 h 792000"/>
                <a:gd name="connsiteX3" fmla="*/ 0 w 2606004"/>
                <a:gd name="connsiteY3" fmla="*/ 792000 h 792000"/>
                <a:gd name="connsiteX4" fmla="*/ 0 w 2606004"/>
                <a:gd name="connsiteY4" fmla="*/ 0 h 792000"/>
                <a:gd name="connsiteX0" fmla="*/ 0 w 2606004"/>
                <a:gd name="connsiteY0" fmla="*/ 0 h 792000"/>
                <a:gd name="connsiteX1" fmla="*/ 2606004 w 2606004"/>
                <a:gd name="connsiteY1" fmla="*/ 15902 h 792000"/>
                <a:gd name="connsiteX2" fmla="*/ 2113023 w 2606004"/>
                <a:gd name="connsiteY2" fmla="*/ 792000 h 792000"/>
                <a:gd name="connsiteX3" fmla="*/ 0 w 2606004"/>
                <a:gd name="connsiteY3" fmla="*/ 792000 h 792000"/>
                <a:gd name="connsiteX4" fmla="*/ 0 w 2606004"/>
                <a:gd name="connsiteY4" fmla="*/ 0 h 792000"/>
                <a:gd name="connsiteX0" fmla="*/ 0 w 2932007"/>
                <a:gd name="connsiteY0" fmla="*/ 0 h 776098"/>
                <a:gd name="connsiteX1" fmla="*/ 2932007 w 2932007"/>
                <a:gd name="connsiteY1" fmla="*/ 0 h 776098"/>
                <a:gd name="connsiteX2" fmla="*/ 2439026 w 2932007"/>
                <a:gd name="connsiteY2" fmla="*/ 776098 h 776098"/>
                <a:gd name="connsiteX3" fmla="*/ 326003 w 2932007"/>
                <a:gd name="connsiteY3" fmla="*/ 776098 h 776098"/>
                <a:gd name="connsiteX4" fmla="*/ 0 w 2932007"/>
                <a:gd name="connsiteY4" fmla="*/ 0 h 776098"/>
                <a:gd name="connsiteX0" fmla="*/ 0 w 2932007"/>
                <a:gd name="connsiteY0" fmla="*/ 0 h 776098"/>
                <a:gd name="connsiteX1" fmla="*/ 2932007 w 2932007"/>
                <a:gd name="connsiteY1" fmla="*/ 0 h 776098"/>
                <a:gd name="connsiteX2" fmla="*/ 2439026 w 2932007"/>
                <a:gd name="connsiteY2" fmla="*/ 776098 h 776098"/>
                <a:gd name="connsiteX3" fmla="*/ 508883 w 2932007"/>
                <a:gd name="connsiteY3" fmla="*/ 752244 h 776098"/>
                <a:gd name="connsiteX4" fmla="*/ 0 w 2932007"/>
                <a:gd name="connsiteY4" fmla="*/ 0 h 776098"/>
                <a:gd name="connsiteX0" fmla="*/ 0 w 2932007"/>
                <a:gd name="connsiteY0" fmla="*/ 0 h 792001"/>
                <a:gd name="connsiteX1" fmla="*/ 2932007 w 2932007"/>
                <a:gd name="connsiteY1" fmla="*/ 0 h 792001"/>
                <a:gd name="connsiteX2" fmla="*/ 2423123 w 2932007"/>
                <a:gd name="connsiteY2" fmla="*/ 792001 h 792001"/>
                <a:gd name="connsiteX3" fmla="*/ 508883 w 2932007"/>
                <a:gd name="connsiteY3" fmla="*/ 752244 h 792001"/>
                <a:gd name="connsiteX4" fmla="*/ 0 w 2932007"/>
                <a:gd name="connsiteY4" fmla="*/ 0 h 792001"/>
                <a:gd name="connsiteX0" fmla="*/ 0 w 2932007"/>
                <a:gd name="connsiteY0" fmla="*/ 0 h 792001"/>
                <a:gd name="connsiteX1" fmla="*/ 2932007 w 2932007"/>
                <a:gd name="connsiteY1" fmla="*/ 0 h 792001"/>
                <a:gd name="connsiteX2" fmla="*/ 2423123 w 2932007"/>
                <a:gd name="connsiteY2" fmla="*/ 792001 h 792001"/>
                <a:gd name="connsiteX3" fmla="*/ 516835 w 2932007"/>
                <a:gd name="connsiteY3" fmla="*/ 760196 h 792001"/>
                <a:gd name="connsiteX4" fmla="*/ 0 w 2932007"/>
                <a:gd name="connsiteY4" fmla="*/ 0 h 79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007" h="792001">
                  <a:moveTo>
                    <a:pt x="0" y="0"/>
                  </a:moveTo>
                  <a:lnTo>
                    <a:pt x="2932007" y="0"/>
                  </a:lnTo>
                  <a:lnTo>
                    <a:pt x="2423123" y="792001"/>
                  </a:lnTo>
                  <a:lnTo>
                    <a:pt x="516835" y="760196"/>
                  </a:lnTo>
                  <a:lnTo>
                    <a:pt x="0" y="0"/>
                  </a:lnTo>
                  <a:close/>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Structural Level Information</a:t>
              </a:r>
            </a:p>
            <a:p>
              <a:pPr algn="ctr"/>
              <a:r>
                <a:rPr lang="en-US" sz="1400" b="1" dirty="0" smtClean="0">
                  <a:solidFill>
                    <a:schemeClr val="tx1"/>
                  </a:solidFill>
                </a:rPr>
                <a:t>[intermediate details]</a:t>
              </a:r>
              <a:endParaRPr lang="en-US" sz="1400" b="1" dirty="0">
                <a:solidFill>
                  <a:schemeClr val="tx1"/>
                </a:solidFill>
              </a:endParaRPr>
            </a:p>
          </p:txBody>
        </p:sp>
      </p:grpSp>
      <p:sp>
        <p:nvSpPr>
          <p:cNvPr id="22" name="Rectangle 13"/>
          <p:cNvSpPr>
            <a:spLocks noChangeArrowheads="1"/>
          </p:cNvSpPr>
          <p:nvPr/>
        </p:nvSpPr>
        <p:spPr bwMode="auto">
          <a:xfrm>
            <a:off x="296525" y="5057017"/>
            <a:ext cx="8325925" cy="1477328"/>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t>Numeric feature vector embeds a graph, encoding:</a:t>
            </a:r>
          </a:p>
          <a:p>
            <a:pPr marL="1005840" lvl="2" indent="-342900" algn="just">
              <a:lnSpc>
                <a:spcPct val="150000"/>
              </a:lnSpc>
              <a:buFont typeface="Wingdings" pitchFamily="2" charset="2"/>
              <a:buChar char="ü"/>
            </a:pPr>
            <a:r>
              <a:rPr lang="en-US" sz="2000" dirty="0" smtClean="0"/>
              <a:t>Numeric information by </a:t>
            </a:r>
            <a:r>
              <a:rPr lang="en-US" sz="2000" u="sng" dirty="0" smtClean="0"/>
              <a:t>fuzzy</a:t>
            </a:r>
            <a:r>
              <a:rPr lang="en-US" sz="2000" dirty="0" smtClean="0"/>
              <a:t> histograms</a:t>
            </a:r>
          </a:p>
          <a:p>
            <a:pPr marL="1005840" lvl="2" indent="-342900" algn="just">
              <a:lnSpc>
                <a:spcPct val="150000"/>
              </a:lnSpc>
              <a:buFont typeface="Wingdings" pitchFamily="2" charset="2"/>
              <a:buChar char="ü"/>
            </a:pPr>
            <a:r>
              <a:rPr lang="en-US" sz="2000" dirty="0" smtClean="0"/>
              <a:t>Symbolic information by crisp histograms</a:t>
            </a:r>
            <a:endParaRPr lang="en-US" sz="2000" dirty="0" smtClean="0">
              <a:latin typeface="+mn-lt"/>
            </a:endParaRPr>
          </a:p>
        </p:txBody>
      </p:sp>
    </p:spTree>
    <p:extLst>
      <p:ext uri="{BB962C8B-B14F-4D97-AF65-F5344CB8AC3E}">
        <p14:creationId xmlns:p14="http://schemas.microsoft.com/office/powerpoint/2010/main" xmlns="" val="41095342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13</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Homogeneity of subgraphs in a graph</a:t>
              </a:r>
              <a:endParaRPr lang="en-US" sz="1600" b="1" dirty="0">
                <a:latin typeface="+mn-lt"/>
              </a:endParaRPr>
            </a:p>
          </p:txBody>
        </p:sp>
      </p:grpSp>
      <p:sp>
        <p:nvSpPr>
          <p:cNvPr id="33" name="Rectangle 13"/>
          <p:cNvSpPr>
            <a:spLocks noChangeArrowheads="1"/>
          </p:cNvSpPr>
          <p:nvPr/>
        </p:nvSpPr>
        <p:spPr bwMode="auto">
          <a:xfrm>
            <a:off x="611560" y="1612698"/>
            <a:ext cx="8072494" cy="958660"/>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latin typeface="+mn-lt"/>
              </a:rPr>
              <a:t>Node-resemblance for an edge</a:t>
            </a:r>
          </a:p>
          <a:p>
            <a:pPr marL="548640" lvl="1" indent="-457200">
              <a:lnSpc>
                <a:spcPct val="150000"/>
              </a:lnSpc>
              <a:buFont typeface="Wingdings" pitchFamily="2" charset="2"/>
              <a:buChar char="§"/>
            </a:pPr>
            <a:r>
              <a:rPr lang="en-US" sz="2000" dirty="0" smtClean="0">
                <a:latin typeface="+mn-lt"/>
              </a:rPr>
              <a:t>Edge-resemblance for a node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14</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Homogeneity of subgraphs in a graph</a:t>
              </a:r>
              <a:endParaRPr lang="en-US" sz="1600" b="1" dirty="0">
                <a:latin typeface="+mn-lt"/>
              </a:endParaRPr>
            </a:p>
          </p:txBody>
        </p:sp>
      </p:grpSp>
      <p:cxnSp>
        <p:nvCxnSpPr>
          <p:cNvPr id="20" name="Straight Connector 19"/>
          <p:cNvCxnSpPr/>
          <p:nvPr/>
        </p:nvCxnSpPr>
        <p:spPr>
          <a:xfrm>
            <a:off x="1355223" y="4146230"/>
            <a:ext cx="12144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926595" y="3860478"/>
            <a:ext cx="500066" cy="57150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998033" y="3794143"/>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1</a:t>
            </a:r>
          </a:p>
          <a:p>
            <a:r>
              <a:rPr lang="en-US" dirty="0" smtClean="0">
                <a:latin typeface="+mn-lt"/>
              </a:rPr>
              <a:t>b</a:t>
            </a:r>
            <a:r>
              <a:rPr lang="en-US" baseline="-25000" dirty="0" smtClean="0">
                <a:latin typeface="+mn-lt"/>
              </a:rPr>
              <a:t>1</a:t>
            </a:r>
          </a:p>
        </p:txBody>
      </p:sp>
      <p:sp>
        <p:nvSpPr>
          <p:cNvPr id="26" name="Oval 25"/>
          <p:cNvSpPr/>
          <p:nvPr/>
        </p:nvSpPr>
        <p:spPr>
          <a:xfrm>
            <a:off x="2569669" y="3854723"/>
            <a:ext cx="500066" cy="571504"/>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627863" y="3789040"/>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2</a:t>
            </a:r>
          </a:p>
          <a:p>
            <a:r>
              <a:rPr lang="en-US" dirty="0" smtClean="0">
                <a:latin typeface="+mn-lt"/>
              </a:rPr>
              <a:t>b</a:t>
            </a:r>
            <a:r>
              <a:rPr lang="en-US" baseline="-25000" dirty="0" smtClean="0">
                <a:latin typeface="+mn-lt"/>
              </a:rPr>
              <a:t>2</a:t>
            </a:r>
            <a:endParaRPr lang="en-US" baseline="-25000" dirty="0">
              <a:latin typeface="+mn-lt"/>
            </a:endParaRPr>
          </a:p>
        </p:txBody>
      </p:sp>
      <p:sp>
        <p:nvSpPr>
          <p:cNvPr id="29" name="TextBox 28"/>
          <p:cNvSpPr txBox="1"/>
          <p:nvPr/>
        </p:nvSpPr>
        <p:spPr>
          <a:xfrm>
            <a:off x="1886051" y="3807328"/>
            <a:ext cx="312906" cy="646331"/>
          </a:xfrm>
          <a:prstGeom prst="rect">
            <a:avLst/>
          </a:prstGeom>
          <a:noFill/>
        </p:spPr>
        <p:txBody>
          <a:bodyPr wrap="none" rtlCol="0">
            <a:spAutoFit/>
          </a:bodyPr>
          <a:lstStyle/>
          <a:p>
            <a:r>
              <a:rPr lang="en-US" dirty="0" smtClean="0">
                <a:solidFill>
                  <a:srgbClr val="FF0000"/>
                </a:solidFill>
                <a:latin typeface="+mn-lt"/>
              </a:rPr>
              <a:t>a</a:t>
            </a:r>
            <a:endParaRPr lang="en-US" baseline="-25000" dirty="0" smtClean="0">
              <a:solidFill>
                <a:srgbClr val="FF0000"/>
              </a:solidFill>
              <a:latin typeface="+mn-lt"/>
            </a:endParaRPr>
          </a:p>
          <a:p>
            <a:r>
              <a:rPr lang="en-US" dirty="0" smtClean="0">
                <a:solidFill>
                  <a:srgbClr val="FF0000"/>
                </a:solidFill>
                <a:latin typeface="+mn-lt"/>
              </a:rPr>
              <a:t>b</a:t>
            </a:r>
            <a:endParaRPr lang="en-US" baseline="-25000" dirty="0">
              <a:solidFill>
                <a:srgbClr val="FF0000"/>
              </a:solidFill>
              <a:latin typeface="+mn-lt"/>
            </a:endParaRPr>
          </a:p>
        </p:txBody>
      </p:sp>
      <p:sp>
        <p:nvSpPr>
          <p:cNvPr id="33" name="Rectangle 13"/>
          <p:cNvSpPr>
            <a:spLocks noChangeArrowheads="1"/>
          </p:cNvSpPr>
          <p:nvPr/>
        </p:nvSpPr>
        <p:spPr bwMode="auto">
          <a:xfrm>
            <a:off x="611560" y="1603247"/>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solidFill>
                  <a:srgbClr val="0000FF"/>
                </a:solidFill>
                <a:latin typeface="+mn-lt"/>
              </a:rPr>
              <a:t>Node-resemblance for an edge</a:t>
            </a:r>
          </a:p>
          <a:p>
            <a:pPr marL="548640" lvl="1" indent="-457200">
              <a:lnSpc>
                <a:spcPct val="150000"/>
              </a:lnSpc>
              <a:buFont typeface="Wingdings" pitchFamily="2" charset="2"/>
              <a:buChar char="§"/>
            </a:pPr>
            <a:r>
              <a:rPr lang="en-US" sz="2000" dirty="0" smtClean="0">
                <a:solidFill>
                  <a:schemeClr val="bg1">
                    <a:lumMod val="50000"/>
                  </a:schemeClr>
                </a:solidFill>
                <a:latin typeface="+mn-lt"/>
              </a:rPr>
              <a:t>Edge-resemblance for a node</a:t>
            </a:r>
          </a:p>
        </p:txBody>
      </p:sp>
      <p:graphicFrame>
        <p:nvGraphicFramePr>
          <p:cNvPr id="40" name="Object 39"/>
          <p:cNvGraphicFramePr>
            <a:graphicFrameLocks noChangeAspect="1"/>
          </p:cNvGraphicFramePr>
          <p:nvPr/>
        </p:nvGraphicFramePr>
        <p:xfrm>
          <a:off x="4900613" y="4464050"/>
          <a:ext cx="4021137" cy="750888"/>
        </p:xfrm>
        <a:graphic>
          <a:graphicData uri="http://schemas.openxmlformats.org/presentationml/2006/ole">
            <p:oleObj spid="_x0000_s335043" name="Equation" r:id="rId4" imgW="2451100" imgH="457200" progId="Equation.3">
              <p:embed/>
            </p:oleObj>
          </a:graphicData>
        </a:graphic>
      </p:graphicFrame>
      <p:graphicFrame>
        <p:nvGraphicFramePr>
          <p:cNvPr id="41" name="Object 40"/>
          <p:cNvGraphicFramePr>
            <a:graphicFrameLocks noChangeAspect="1"/>
          </p:cNvGraphicFramePr>
          <p:nvPr/>
        </p:nvGraphicFramePr>
        <p:xfrm>
          <a:off x="4797025" y="3158970"/>
          <a:ext cx="4117975" cy="836612"/>
        </p:xfrm>
        <a:graphic>
          <a:graphicData uri="http://schemas.openxmlformats.org/presentationml/2006/ole">
            <p:oleObj spid="_x0000_s335044" name="Equation" r:id="rId5" imgW="2311400" imgH="469900" progId="Equation.3">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slide(fromTop)">
                                      <p:cBhvr>
                                        <p:cTn id="7" dur="500"/>
                                        <p:tgtEl>
                                          <p:spTgt spid="29">
                                            <p:txEl>
                                              <p:pRg st="0" end="0"/>
                                            </p:txEl>
                                          </p:spTgt>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Right)">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nodeType="clickEffect">
                                  <p:stCondLst>
                                    <p:cond delay="0"/>
                                  </p:stCondLst>
                                  <p:childTnLst>
                                    <p:set>
                                      <p:cBhvr>
                                        <p:cTn id="15" dur="1" fill="hold">
                                          <p:stCondLst>
                                            <p:cond delay="0"/>
                                          </p:stCondLst>
                                        </p:cTn>
                                        <p:tgtEl>
                                          <p:spTgt spid="29">
                                            <p:txEl>
                                              <p:pRg st="1" end="1"/>
                                            </p:txEl>
                                          </p:spTgt>
                                        </p:tgtEl>
                                        <p:attrNameLst>
                                          <p:attrName>style.visibility</p:attrName>
                                        </p:attrNameLst>
                                      </p:cBhvr>
                                      <p:to>
                                        <p:strVal val="visible"/>
                                      </p:to>
                                    </p:set>
                                    <p:animEffect transition="in" filter="slide(fromBottom)">
                                      <p:cBhvr>
                                        <p:cTn id="16" dur="500"/>
                                        <p:tgtEl>
                                          <p:spTgt spid="29">
                                            <p:txEl>
                                              <p:pRg st="1" end="1"/>
                                            </p:txEl>
                                          </p:spTgt>
                                        </p:tgtEl>
                                      </p:cBhvr>
                                    </p:animEffect>
                                  </p:childTnLst>
                                </p:cTn>
                              </p:par>
                            </p:childTnLst>
                          </p:cTn>
                        </p:par>
                        <p:par>
                          <p:cTn id="17" fill="hold">
                            <p:stCondLst>
                              <p:cond delay="500"/>
                            </p:stCondLst>
                            <p:childTnLst>
                              <p:par>
                                <p:cTn id="18" presetID="1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slide(fromRight)">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15</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Homogeneity of subgraphs in a graph</a:t>
              </a:r>
              <a:endParaRPr lang="en-US" sz="1600" b="1" dirty="0">
                <a:latin typeface="+mn-lt"/>
              </a:endParaRPr>
            </a:p>
          </p:txBody>
        </p:sp>
      </p:grpSp>
      <p:sp>
        <p:nvSpPr>
          <p:cNvPr id="33" name="Rectangle 13"/>
          <p:cNvSpPr>
            <a:spLocks noChangeArrowheads="1"/>
          </p:cNvSpPr>
          <p:nvPr/>
        </p:nvSpPr>
        <p:spPr bwMode="auto">
          <a:xfrm>
            <a:off x="611560" y="1603247"/>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solidFill>
                  <a:schemeClr val="bg1">
                    <a:lumMod val="50000"/>
                  </a:schemeClr>
                </a:solidFill>
                <a:latin typeface="+mn-lt"/>
              </a:rPr>
              <a:t>Node-resemblance for an edge</a:t>
            </a:r>
          </a:p>
          <a:p>
            <a:pPr marL="548640" lvl="1" indent="-457200">
              <a:lnSpc>
                <a:spcPct val="150000"/>
              </a:lnSpc>
              <a:buFont typeface="Wingdings" pitchFamily="2" charset="2"/>
              <a:buChar char="§"/>
            </a:pPr>
            <a:r>
              <a:rPr lang="en-US" sz="2000" dirty="0" smtClean="0">
                <a:solidFill>
                  <a:srgbClr val="0000FF"/>
                </a:solidFill>
                <a:latin typeface="+mn-lt"/>
              </a:rPr>
              <a:t>Edge-resemblance for a node</a:t>
            </a:r>
          </a:p>
        </p:txBody>
      </p:sp>
      <p:graphicFrame>
        <p:nvGraphicFramePr>
          <p:cNvPr id="41" name="Object 40"/>
          <p:cNvGraphicFramePr>
            <a:graphicFrameLocks noChangeAspect="1"/>
          </p:cNvGraphicFramePr>
          <p:nvPr/>
        </p:nvGraphicFramePr>
        <p:xfrm>
          <a:off x="4797025" y="3158970"/>
          <a:ext cx="4117975" cy="836612"/>
        </p:xfrm>
        <a:graphic>
          <a:graphicData uri="http://schemas.openxmlformats.org/presentationml/2006/ole">
            <p:oleObj spid="_x0000_s388487" name="Equation" r:id="rId4" imgW="2311400" imgH="469900" progId="Equation.3">
              <p:embed/>
            </p:oleObj>
          </a:graphicData>
        </a:graphic>
      </p:graphicFrame>
      <p:cxnSp>
        <p:nvCxnSpPr>
          <p:cNvPr id="21" name="Straight Connector 20"/>
          <p:cNvCxnSpPr/>
          <p:nvPr/>
        </p:nvCxnSpPr>
        <p:spPr>
          <a:xfrm>
            <a:off x="2142419" y="4268254"/>
            <a:ext cx="12144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0783" y="4268254"/>
            <a:ext cx="121444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1713791" y="3982502"/>
            <a:ext cx="500066" cy="571504"/>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986893" y="3938496"/>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1</a:t>
            </a:r>
          </a:p>
          <a:p>
            <a:r>
              <a:rPr lang="en-US" dirty="0" smtClean="0">
                <a:latin typeface="+mn-lt"/>
              </a:rPr>
              <a:t>b</a:t>
            </a:r>
            <a:r>
              <a:rPr lang="en-US" baseline="-25000" dirty="0" smtClean="0">
                <a:latin typeface="+mn-lt"/>
              </a:rPr>
              <a:t>1</a:t>
            </a:r>
          </a:p>
        </p:txBody>
      </p:sp>
      <p:sp>
        <p:nvSpPr>
          <p:cNvPr id="30" name="TextBox 29"/>
          <p:cNvSpPr txBox="1"/>
          <p:nvPr/>
        </p:nvSpPr>
        <p:spPr>
          <a:xfrm>
            <a:off x="2629967" y="3938496"/>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2</a:t>
            </a:r>
          </a:p>
          <a:p>
            <a:r>
              <a:rPr lang="en-US" dirty="0" smtClean="0">
                <a:latin typeface="+mn-lt"/>
              </a:rPr>
              <a:t>b</a:t>
            </a:r>
            <a:r>
              <a:rPr lang="en-US" baseline="-25000" dirty="0" smtClean="0">
                <a:latin typeface="+mn-lt"/>
              </a:rPr>
              <a:t>2</a:t>
            </a:r>
            <a:endParaRPr lang="en-US" baseline="-25000" dirty="0">
              <a:latin typeface="+mn-lt"/>
            </a:endParaRPr>
          </a:p>
        </p:txBody>
      </p:sp>
      <p:sp>
        <p:nvSpPr>
          <p:cNvPr id="31" name="TextBox 30"/>
          <p:cNvSpPr txBox="1"/>
          <p:nvPr/>
        </p:nvSpPr>
        <p:spPr>
          <a:xfrm>
            <a:off x="1820369" y="3929352"/>
            <a:ext cx="312906" cy="646331"/>
          </a:xfrm>
          <a:prstGeom prst="rect">
            <a:avLst/>
          </a:prstGeom>
          <a:noFill/>
        </p:spPr>
        <p:txBody>
          <a:bodyPr wrap="none" rtlCol="0">
            <a:spAutoFit/>
          </a:bodyPr>
          <a:lstStyle/>
          <a:p>
            <a:r>
              <a:rPr lang="en-US" dirty="0" smtClean="0">
                <a:solidFill>
                  <a:srgbClr val="FF0000"/>
                </a:solidFill>
                <a:latin typeface="+mn-lt"/>
              </a:rPr>
              <a:t>a</a:t>
            </a:r>
            <a:endParaRPr lang="en-US" baseline="-25000" dirty="0" smtClean="0">
              <a:solidFill>
                <a:srgbClr val="FF0000"/>
              </a:solidFill>
              <a:latin typeface="+mn-lt"/>
            </a:endParaRPr>
          </a:p>
          <a:p>
            <a:r>
              <a:rPr lang="en-US" dirty="0" smtClean="0">
                <a:solidFill>
                  <a:srgbClr val="FF0000"/>
                </a:solidFill>
                <a:latin typeface="+mn-lt"/>
              </a:rPr>
              <a:t>b</a:t>
            </a:r>
            <a:endParaRPr lang="en-US" baseline="-25000" dirty="0">
              <a:solidFill>
                <a:srgbClr val="FF0000"/>
              </a:solidFill>
              <a:latin typeface="+mn-lt"/>
            </a:endParaRPr>
          </a:p>
        </p:txBody>
      </p:sp>
      <p:cxnSp>
        <p:nvCxnSpPr>
          <p:cNvPr id="32" name="Straight Connector 31"/>
          <p:cNvCxnSpPr/>
          <p:nvPr/>
        </p:nvCxnSpPr>
        <p:spPr>
          <a:xfrm flipV="1">
            <a:off x="1977867" y="3033060"/>
            <a:ext cx="0" cy="93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1749940" y="3392955"/>
            <a:ext cx="397866" cy="646331"/>
          </a:xfrm>
          <a:prstGeom prst="rect">
            <a:avLst/>
          </a:prstGeom>
          <a:noFill/>
        </p:spPr>
        <p:txBody>
          <a:bodyPr wrap="none" rtlCol="0">
            <a:spAutoFit/>
          </a:bodyPr>
          <a:lstStyle/>
          <a:p>
            <a:r>
              <a:rPr lang="en-US" dirty="0" smtClean="0">
                <a:latin typeface="+mn-lt"/>
              </a:rPr>
              <a:t>a</a:t>
            </a:r>
            <a:r>
              <a:rPr lang="en-US" baseline="-25000" dirty="0" smtClean="0">
                <a:latin typeface="+mn-lt"/>
              </a:rPr>
              <a:t>3</a:t>
            </a:r>
          </a:p>
          <a:p>
            <a:r>
              <a:rPr lang="en-US" dirty="0" smtClean="0">
                <a:latin typeface="+mn-lt"/>
              </a:rPr>
              <a:t>b</a:t>
            </a:r>
            <a:r>
              <a:rPr lang="en-US" baseline="-25000" dirty="0" smtClean="0">
                <a:latin typeface="+mn-lt"/>
              </a:rPr>
              <a:t>3</a:t>
            </a:r>
            <a:endParaRPr lang="en-US" baseline="-25000" dirty="0">
              <a:latin typeface="+mn-lt"/>
            </a:endParaRPr>
          </a:p>
        </p:txBody>
      </p:sp>
      <p:graphicFrame>
        <p:nvGraphicFramePr>
          <p:cNvPr id="35" name="Object 34"/>
          <p:cNvGraphicFramePr>
            <a:graphicFrameLocks noChangeAspect="1"/>
          </p:cNvGraphicFramePr>
          <p:nvPr/>
        </p:nvGraphicFramePr>
        <p:xfrm>
          <a:off x="656925" y="5454225"/>
          <a:ext cx="3240000" cy="790848"/>
        </p:xfrm>
        <a:graphic>
          <a:graphicData uri="http://schemas.openxmlformats.org/presentationml/2006/ole">
            <p:oleObj spid="_x0000_s388488" name="Equation" r:id="rId5" imgW="1612900" imgH="393700" progId="Equation.3">
              <p:embed/>
            </p:oleObj>
          </a:graphicData>
        </a:graphic>
      </p:graphicFrame>
      <p:graphicFrame>
        <p:nvGraphicFramePr>
          <p:cNvPr id="388101" name="Object 5"/>
          <p:cNvGraphicFramePr>
            <a:graphicFrameLocks noChangeAspect="1"/>
          </p:cNvGraphicFramePr>
          <p:nvPr/>
        </p:nvGraphicFramePr>
        <p:xfrm>
          <a:off x="701570" y="5319210"/>
          <a:ext cx="3113088" cy="790575"/>
        </p:xfrm>
        <a:graphic>
          <a:graphicData uri="http://schemas.openxmlformats.org/presentationml/2006/ole">
            <p:oleObj spid="_x0000_s388489" name="Equation" r:id="rId6" imgW="1548728" imgH="393529" progId="Equation.3">
              <p:embed/>
            </p:oleObj>
          </a:graphicData>
        </a:graphic>
      </p:graphicFrame>
      <p:graphicFrame>
        <p:nvGraphicFramePr>
          <p:cNvPr id="388102" name="Object 6"/>
          <p:cNvGraphicFramePr>
            <a:graphicFrameLocks noChangeAspect="1"/>
          </p:cNvGraphicFramePr>
          <p:nvPr/>
        </p:nvGraphicFramePr>
        <p:xfrm>
          <a:off x="4900613" y="4464050"/>
          <a:ext cx="4021137" cy="750888"/>
        </p:xfrm>
        <a:graphic>
          <a:graphicData uri="http://schemas.openxmlformats.org/presentationml/2006/ole">
            <p:oleObj spid="_x0000_s388490" name="Equation" r:id="rId7" imgW="2451100" imgH="457200" progId="Equation.3">
              <p:embed/>
            </p:oleObj>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Effect transition="in" filter="slide(fromTop)">
                                      <p:cBhvr>
                                        <p:cTn id="7" dur="500"/>
                                        <p:tgtEl>
                                          <p:spTgt spid="31">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heckerboard(across)">
                                      <p:cBhvr>
                                        <p:cTn id="11" dur="500"/>
                                        <p:tgtEl>
                                          <p:spTgt spid="35"/>
                                        </p:tgtEl>
                                      </p:cBhvr>
                                    </p:animEffect>
                                  </p:childTnLst>
                                </p:cTn>
                              </p:par>
                            </p:childTnLst>
                          </p:cTn>
                        </p:par>
                        <p:par>
                          <p:cTn id="12" fill="hold">
                            <p:stCondLst>
                              <p:cond delay="1000"/>
                            </p:stCondLst>
                            <p:childTnLst>
                              <p:par>
                                <p:cTn id="13" presetID="12" presetClass="entr" presetSubtype="2"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slide(fromRight)">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xit" presetSubtype="10" fill="hold" nodeType="clickEffect">
                                  <p:stCondLst>
                                    <p:cond delay="0"/>
                                  </p:stCondLst>
                                  <p:childTnLst>
                                    <p:animEffect transition="out" filter="checkerboard(across)">
                                      <p:cBhvr>
                                        <p:cTn id="19" dur="500"/>
                                        <p:tgtEl>
                                          <p:spTgt spid="35"/>
                                        </p:tgtEl>
                                      </p:cBhvr>
                                    </p:animEffect>
                                    <p:set>
                                      <p:cBhvr>
                                        <p:cTn id="20" dur="1" fill="hold">
                                          <p:stCondLst>
                                            <p:cond delay="499"/>
                                          </p:stCondLst>
                                        </p:cTn>
                                        <p:tgtEl>
                                          <p:spTgt spid="35"/>
                                        </p:tgtEl>
                                        <p:attrNameLst>
                                          <p:attrName>style.visibility</p:attrName>
                                        </p:attrNameLst>
                                      </p:cBhvr>
                                      <p:to>
                                        <p:strVal val="hidden"/>
                                      </p:to>
                                    </p:set>
                                  </p:childTnLst>
                                </p:cTn>
                              </p:par>
                            </p:childTnLst>
                          </p:cTn>
                        </p:par>
                        <p:par>
                          <p:cTn id="21" fill="hold">
                            <p:stCondLst>
                              <p:cond delay="500"/>
                            </p:stCondLst>
                            <p:childTnLst>
                              <p:par>
                                <p:cTn id="22" presetID="12" presetClass="entr" presetSubtype="4" fill="hold" nodeType="afterEffect">
                                  <p:stCondLst>
                                    <p:cond delay="0"/>
                                  </p:stCondLst>
                                  <p:childTnLst>
                                    <p:set>
                                      <p:cBhvr>
                                        <p:cTn id="23" dur="1" fill="hold">
                                          <p:stCondLst>
                                            <p:cond delay="0"/>
                                          </p:stCondLst>
                                        </p:cTn>
                                        <p:tgtEl>
                                          <p:spTgt spid="31">
                                            <p:txEl>
                                              <p:pRg st="1" end="1"/>
                                            </p:txEl>
                                          </p:spTgt>
                                        </p:tgtEl>
                                        <p:attrNameLst>
                                          <p:attrName>style.visibility</p:attrName>
                                        </p:attrNameLst>
                                      </p:cBhvr>
                                      <p:to>
                                        <p:strVal val="visible"/>
                                      </p:to>
                                    </p:set>
                                    <p:animEffect transition="in" filter="slide(fromBottom)">
                                      <p:cBhvr>
                                        <p:cTn id="24" dur="500"/>
                                        <p:tgtEl>
                                          <p:spTgt spid="31">
                                            <p:txEl>
                                              <p:pRg st="1" end="1"/>
                                            </p:txEl>
                                          </p:spTgt>
                                        </p:tgtEl>
                                      </p:cBhvr>
                                    </p:animEffect>
                                  </p:childTnLst>
                                </p:cTn>
                              </p:par>
                            </p:childTnLst>
                          </p:cTn>
                        </p:par>
                        <p:par>
                          <p:cTn id="25" fill="hold">
                            <p:stCondLst>
                              <p:cond delay="1000"/>
                            </p:stCondLst>
                            <p:childTnLst>
                              <p:par>
                                <p:cTn id="26" presetID="5" presetClass="entr" presetSubtype="10" fill="hold" nodeType="afterEffect">
                                  <p:stCondLst>
                                    <p:cond delay="0"/>
                                  </p:stCondLst>
                                  <p:childTnLst>
                                    <p:set>
                                      <p:cBhvr>
                                        <p:cTn id="27" dur="1" fill="hold">
                                          <p:stCondLst>
                                            <p:cond delay="0"/>
                                          </p:stCondLst>
                                        </p:cTn>
                                        <p:tgtEl>
                                          <p:spTgt spid="388101"/>
                                        </p:tgtEl>
                                        <p:attrNameLst>
                                          <p:attrName>style.visibility</p:attrName>
                                        </p:attrNameLst>
                                      </p:cBhvr>
                                      <p:to>
                                        <p:strVal val="visible"/>
                                      </p:to>
                                    </p:set>
                                    <p:animEffect transition="in" filter="checkerboard(across)">
                                      <p:cBhvr>
                                        <p:cTn id="28" dur="500"/>
                                        <p:tgtEl>
                                          <p:spTgt spid="388101"/>
                                        </p:tgtEl>
                                      </p:cBhvr>
                                    </p:animEffect>
                                  </p:childTnLst>
                                </p:cTn>
                              </p:par>
                            </p:childTnLst>
                          </p:cTn>
                        </p:par>
                        <p:par>
                          <p:cTn id="29" fill="hold">
                            <p:stCondLst>
                              <p:cond delay="1500"/>
                            </p:stCondLst>
                            <p:childTnLst>
                              <p:par>
                                <p:cTn id="30" presetID="12" presetClass="entr" presetSubtype="2" fill="hold" nodeType="afterEffect">
                                  <p:stCondLst>
                                    <p:cond delay="0"/>
                                  </p:stCondLst>
                                  <p:childTnLst>
                                    <p:set>
                                      <p:cBhvr>
                                        <p:cTn id="31" dur="1" fill="hold">
                                          <p:stCondLst>
                                            <p:cond delay="0"/>
                                          </p:stCondLst>
                                        </p:cTn>
                                        <p:tgtEl>
                                          <p:spTgt spid="388102"/>
                                        </p:tgtEl>
                                        <p:attrNameLst>
                                          <p:attrName>style.visibility</p:attrName>
                                        </p:attrNameLst>
                                      </p:cBhvr>
                                      <p:to>
                                        <p:strVal val="visible"/>
                                      </p:to>
                                    </p:set>
                                    <p:animEffect transition="in" filter="slide(fromRight)">
                                      <p:cBhvr>
                                        <p:cTn id="32" dur="500"/>
                                        <p:tgtEl>
                                          <p:spTgt spid="388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16</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Encoding extracted information</a:t>
              </a:r>
              <a:endParaRPr lang="en-US" sz="1600" b="1" dirty="0">
                <a:latin typeface="+mn-lt"/>
              </a:endParaRPr>
            </a:p>
          </p:txBody>
        </p:sp>
      </p:grpSp>
      <p:sp>
        <p:nvSpPr>
          <p:cNvPr id="33" name="Rectangle 13"/>
          <p:cNvSpPr>
            <a:spLocks noChangeArrowheads="1"/>
          </p:cNvSpPr>
          <p:nvPr/>
        </p:nvSpPr>
        <p:spPr bwMode="auto">
          <a:xfrm>
            <a:off x="611560" y="1584197"/>
            <a:ext cx="8072494" cy="1015663"/>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latin typeface="+mn-lt"/>
              </a:rPr>
              <a:t>Unsupervised learning phase</a:t>
            </a:r>
          </a:p>
          <a:p>
            <a:pPr marL="548640" lvl="1" indent="-457200">
              <a:lnSpc>
                <a:spcPct val="150000"/>
              </a:lnSpc>
              <a:buFont typeface="Wingdings" pitchFamily="2" charset="2"/>
              <a:buChar char="§"/>
            </a:pPr>
            <a:r>
              <a:rPr lang="en-US" sz="2000" dirty="0" smtClean="0">
                <a:latin typeface="+mn-lt"/>
              </a:rPr>
              <a:t>Graph embedding phase</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17</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Unsupervised learning phase of FMGE</a:t>
              </a:r>
              <a:endParaRPr lang="en-US" sz="1600" b="1" dirty="0">
                <a:latin typeface="+mn-lt"/>
              </a:endParaRPr>
            </a:p>
          </p:txBody>
        </p:sp>
      </p:grpSp>
      <p:pic>
        <p:nvPicPr>
          <p:cNvPr id="328705" name="Picture 1" descr="D:\SVN-PHDMML2008\PHDMML2008\WorkInProgress[...]\PhD_DISSERTATION\__These\Figures\FGElearning_bw.PNG"/>
          <p:cNvPicPr>
            <a:picLocks noChangeAspect="1" noChangeArrowheads="1"/>
          </p:cNvPicPr>
          <p:nvPr/>
        </p:nvPicPr>
        <p:blipFill>
          <a:blip r:embed="rId3" cstate="print"/>
          <a:srcRect/>
          <a:stretch>
            <a:fillRect/>
          </a:stretch>
        </p:blipFill>
        <p:spPr bwMode="auto">
          <a:xfrm>
            <a:off x="220370" y="2298966"/>
            <a:ext cx="8640000" cy="1220044"/>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18</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Unsupervised learning phase of FMGE</a:t>
              </a:r>
              <a:endParaRPr lang="en-US" sz="1600" b="1" dirty="0">
                <a:latin typeface="+mn-lt"/>
              </a:endParaRPr>
            </a:p>
          </p:txBody>
        </p:sp>
      </p:grpSp>
      <p:pic>
        <p:nvPicPr>
          <p:cNvPr id="390146" name="Picture 2"/>
          <p:cNvPicPr>
            <a:picLocks noChangeAspect="1" noChangeArrowheads="1"/>
          </p:cNvPicPr>
          <p:nvPr/>
        </p:nvPicPr>
        <p:blipFill>
          <a:blip r:embed="rId3" cstate="print"/>
          <a:srcRect/>
          <a:stretch>
            <a:fillRect/>
          </a:stretch>
        </p:blipFill>
        <p:spPr bwMode="auto">
          <a:xfrm>
            <a:off x="251520" y="3383995"/>
            <a:ext cx="8640000" cy="1682697"/>
          </a:xfrm>
          <a:prstGeom prst="rect">
            <a:avLst/>
          </a:prstGeom>
          <a:noFill/>
          <a:ln w="9525">
            <a:noFill/>
            <a:miter lim="800000"/>
            <a:headEnd/>
            <a:tailEnd/>
          </a:ln>
        </p:spPr>
      </p:pic>
      <p:pic>
        <p:nvPicPr>
          <p:cNvPr id="11" name="Picture 10" descr="FGElearning_bw_2.PNG"/>
          <p:cNvPicPr>
            <a:picLocks noChangeAspect="1"/>
          </p:cNvPicPr>
          <p:nvPr/>
        </p:nvPicPr>
        <p:blipFill>
          <a:blip r:embed="rId4" cstate="print"/>
          <a:stretch>
            <a:fillRect/>
          </a:stretch>
        </p:blipFill>
        <p:spPr>
          <a:xfrm>
            <a:off x="251520" y="1612641"/>
            <a:ext cx="8640000" cy="961264"/>
          </a:xfrm>
          <a:prstGeom prst="rect">
            <a:avLst/>
          </a:prstGeom>
        </p:spPr>
      </p:pic>
      <p:sp>
        <p:nvSpPr>
          <p:cNvPr id="12" name="TextBox 11"/>
          <p:cNvSpPr txBox="1"/>
          <p:nvPr/>
        </p:nvSpPr>
        <p:spPr>
          <a:xfrm>
            <a:off x="701570" y="5544235"/>
            <a:ext cx="3682418" cy="784895"/>
          </a:xfrm>
          <a:prstGeom prst="rect">
            <a:avLst/>
          </a:prstGeom>
          <a:noFill/>
        </p:spPr>
        <p:txBody>
          <a:bodyPr wrap="none" rtlCol="0">
            <a:spAutoFit/>
          </a:bodyPr>
          <a:lstStyle/>
          <a:p>
            <a:pPr marL="91440" indent="-457200">
              <a:lnSpc>
                <a:spcPct val="150000"/>
              </a:lnSpc>
              <a:buFont typeface="Wingdings" pitchFamily="2" charset="2"/>
              <a:buChar char="§"/>
            </a:pPr>
            <a:r>
              <a:rPr lang="en-US" sz="1600" dirty="0" smtClean="0">
                <a:latin typeface="+mn-lt"/>
              </a:rPr>
              <a:t>First fuzzy interval (-</a:t>
            </a:r>
            <a:r>
              <a:rPr lang="en-US" sz="1600" dirty="0" smtClean="0">
                <a:latin typeface="+mn-lt"/>
                <a:sym typeface="Symbol"/>
              </a:rPr>
              <a:t>, -, …, …)</a:t>
            </a:r>
          </a:p>
          <a:p>
            <a:pPr marL="91440" indent="-457200">
              <a:lnSpc>
                <a:spcPct val="150000"/>
              </a:lnSpc>
              <a:buFont typeface="Wingdings" pitchFamily="2" charset="2"/>
              <a:buChar char="§"/>
            </a:pPr>
            <a:r>
              <a:rPr lang="en-US" sz="1600" dirty="0" smtClean="0">
                <a:latin typeface="+mn-lt"/>
                <a:sym typeface="Symbol"/>
              </a:rPr>
              <a:t>Last fuzzy interval (…, …, , )</a:t>
            </a:r>
            <a:endParaRPr lang="en-US" sz="1600" dirty="0" smtClean="0">
              <a:latin typeface="+mn-lt"/>
            </a:endParaRPr>
          </a:p>
        </p:txBody>
      </p:sp>
      <p:sp>
        <p:nvSpPr>
          <p:cNvPr id="13" name="TextBox 12"/>
          <p:cNvSpPr txBox="1"/>
          <p:nvPr/>
        </p:nvSpPr>
        <p:spPr>
          <a:xfrm>
            <a:off x="1940361" y="4837602"/>
            <a:ext cx="6237605" cy="646331"/>
          </a:xfrm>
          <a:prstGeom prst="rect">
            <a:avLst/>
          </a:prstGeom>
          <a:solidFill>
            <a:schemeClr val="bg1"/>
          </a:solidFill>
        </p:spPr>
        <p:txBody>
          <a:bodyPr wrap="none" rtlCol="0">
            <a:spAutoFit/>
          </a:bodyPr>
          <a:lstStyle/>
          <a:p>
            <a:pPr marL="342900" indent="-342900">
              <a:buAutoNum type="arabicPlain"/>
            </a:pPr>
            <a:r>
              <a:rPr lang="fr-FR" b="1" dirty="0" smtClean="0">
                <a:latin typeface="+mn-lt"/>
              </a:rPr>
              <a:t>      2          3         4          5          6         7          8         9</a:t>
            </a:r>
          </a:p>
          <a:p>
            <a:pPr marL="342900" indent="-342900">
              <a:buAutoNum type="arabicPlain"/>
            </a:pPr>
            <a:endParaRPr lang="fr-FR" b="1" dirty="0" smtClean="0">
              <a:latin typeface="+mn-lt"/>
            </a:endParaRPr>
          </a:p>
        </p:txBody>
      </p:sp>
      <p:sp>
        <p:nvSpPr>
          <p:cNvPr id="14" name="TextBox 13"/>
          <p:cNvSpPr txBox="1"/>
          <p:nvPr/>
        </p:nvSpPr>
        <p:spPr>
          <a:xfrm>
            <a:off x="3536885" y="1718810"/>
            <a:ext cx="1467068" cy="646331"/>
          </a:xfrm>
          <a:prstGeom prst="rect">
            <a:avLst/>
          </a:prstGeom>
          <a:solidFill>
            <a:srgbClr val="9393FF">
              <a:alpha val="30000"/>
            </a:srgbClr>
          </a:solidFill>
        </p:spPr>
        <p:txBody>
          <a:bodyPr wrap="none" rtlCol="0">
            <a:spAutoFit/>
          </a:bodyPr>
          <a:lstStyle/>
          <a:p>
            <a:r>
              <a:rPr lang="fr-FR" b="1" dirty="0" smtClean="0">
                <a:latin typeface="+mn-lt"/>
              </a:rPr>
              <a:t>                    </a:t>
            </a:r>
          </a:p>
          <a:p>
            <a:r>
              <a:rPr lang="fr-FR" b="1" dirty="0" smtClean="0">
                <a:latin typeface="+mn-lt"/>
              </a:rPr>
              <a:t>                  </a:t>
            </a:r>
            <a:endParaRPr lang="fr-FR" b="1" dirty="0">
              <a:latin typeface="+mn-lt"/>
            </a:endParaRPr>
          </a:p>
        </p:txBody>
      </p:sp>
      <p:sp>
        <p:nvSpPr>
          <p:cNvPr id="15" name="TextBox 14"/>
          <p:cNvSpPr txBox="1"/>
          <p:nvPr/>
        </p:nvSpPr>
        <p:spPr>
          <a:xfrm>
            <a:off x="1961710" y="4824155"/>
            <a:ext cx="6165685" cy="369332"/>
          </a:xfrm>
          <a:prstGeom prst="rect">
            <a:avLst/>
          </a:prstGeom>
          <a:solidFill>
            <a:srgbClr val="9393FF">
              <a:alpha val="30000"/>
            </a:srgbClr>
          </a:solidFill>
        </p:spPr>
        <p:txBody>
          <a:bodyPr wrap="square" rtlCol="0">
            <a:spAutoFit/>
          </a:bodyPr>
          <a:lstStyle/>
          <a:p>
            <a:r>
              <a:rPr lang="fr-FR" b="1" dirty="0" smtClean="0">
                <a:latin typeface="+mn-lt"/>
              </a:rPr>
              <a:t>                                      </a:t>
            </a:r>
            <a:endParaRPr lang="fr-FR" b="1" dirty="0">
              <a:latin typeface="+mn-lt"/>
            </a:endParaRPr>
          </a:p>
        </p:txBody>
      </p:sp>
      <p:sp>
        <p:nvSpPr>
          <p:cNvPr id="16" name="TextBox 15"/>
          <p:cNvSpPr txBox="1"/>
          <p:nvPr/>
        </p:nvSpPr>
        <p:spPr>
          <a:xfrm>
            <a:off x="881590" y="4464115"/>
            <a:ext cx="377026" cy="369332"/>
          </a:xfrm>
          <a:prstGeom prst="rect">
            <a:avLst/>
          </a:prstGeom>
          <a:solidFill>
            <a:srgbClr val="00FF00">
              <a:alpha val="40000"/>
            </a:srgbClr>
          </a:solidFill>
        </p:spPr>
        <p:txBody>
          <a:bodyPr wrap="none" rtlCol="0">
            <a:spAutoFit/>
          </a:bodyPr>
          <a:lstStyle/>
          <a:p>
            <a:r>
              <a:rPr lang="fr-FR" b="1" dirty="0" smtClean="0">
                <a:latin typeface="+mn-lt"/>
              </a:rPr>
              <a:t>   </a:t>
            </a:r>
          </a:p>
        </p:txBody>
      </p:sp>
      <p:sp>
        <p:nvSpPr>
          <p:cNvPr id="17" name="TextBox 16"/>
          <p:cNvSpPr txBox="1"/>
          <p:nvPr/>
        </p:nvSpPr>
        <p:spPr>
          <a:xfrm>
            <a:off x="8442430" y="4599130"/>
            <a:ext cx="377026" cy="369332"/>
          </a:xfrm>
          <a:prstGeom prst="rect">
            <a:avLst/>
          </a:prstGeom>
          <a:solidFill>
            <a:srgbClr val="00FF00">
              <a:alpha val="40000"/>
            </a:srgbClr>
          </a:solidFill>
        </p:spPr>
        <p:txBody>
          <a:bodyPr wrap="none" rtlCol="0">
            <a:spAutoFit/>
          </a:bodyPr>
          <a:lstStyle/>
          <a:p>
            <a:r>
              <a:rPr lang="fr-FR" b="1" dirty="0" smtClean="0">
                <a:latin typeface="+mn-lt"/>
              </a:rPr>
              <a:t>   </a:t>
            </a:r>
          </a:p>
        </p:txBody>
      </p:sp>
      <p:sp>
        <p:nvSpPr>
          <p:cNvPr id="18" name="TextBox 17"/>
          <p:cNvSpPr txBox="1"/>
          <p:nvPr/>
        </p:nvSpPr>
        <p:spPr>
          <a:xfrm>
            <a:off x="251519" y="1628800"/>
            <a:ext cx="1665185" cy="923330"/>
          </a:xfrm>
          <a:prstGeom prst="rect">
            <a:avLst/>
          </a:prstGeom>
          <a:solidFill>
            <a:srgbClr val="00FF00">
              <a:alpha val="40000"/>
            </a:srgbClr>
          </a:solidFill>
        </p:spPr>
        <p:txBody>
          <a:bodyPr wrap="square" rtlCol="0">
            <a:spAutoFit/>
          </a:bodyPr>
          <a:lstStyle/>
          <a:p>
            <a:r>
              <a:rPr lang="fr-FR" b="1" dirty="0" smtClean="0">
                <a:latin typeface="+mn-lt"/>
              </a:rPr>
              <a:t>                    </a:t>
            </a:r>
          </a:p>
          <a:p>
            <a:r>
              <a:rPr lang="fr-FR" b="1" dirty="0" smtClean="0">
                <a:latin typeface="+mn-lt"/>
              </a:rPr>
              <a:t>                  </a:t>
            </a:r>
          </a:p>
          <a:p>
            <a:endParaRPr lang="fr-FR" b="1" dirty="0">
              <a:latin typeface="+mn-lt"/>
            </a:endParaRPr>
          </a:p>
        </p:txBody>
      </p:sp>
      <p:sp>
        <p:nvSpPr>
          <p:cNvPr id="19" name="TextBox 18"/>
          <p:cNvSpPr txBox="1"/>
          <p:nvPr/>
        </p:nvSpPr>
        <p:spPr>
          <a:xfrm>
            <a:off x="7227295" y="1792559"/>
            <a:ext cx="1665185" cy="646331"/>
          </a:xfrm>
          <a:prstGeom prst="rect">
            <a:avLst/>
          </a:prstGeom>
          <a:solidFill>
            <a:srgbClr val="FF9393">
              <a:alpha val="29804"/>
            </a:srgbClr>
          </a:solidFill>
        </p:spPr>
        <p:txBody>
          <a:bodyPr wrap="square" rtlCol="0">
            <a:spAutoFit/>
          </a:bodyPr>
          <a:lstStyle/>
          <a:p>
            <a:r>
              <a:rPr lang="fr-FR" b="1" dirty="0" smtClean="0">
                <a:latin typeface="+mn-lt"/>
              </a:rPr>
              <a:t>                    </a:t>
            </a:r>
          </a:p>
          <a:p>
            <a:r>
              <a:rPr lang="fr-FR" b="1" dirty="0" smtClean="0">
                <a:latin typeface="+mn-lt"/>
              </a:rPr>
              <a:t>                  </a:t>
            </a:r>
            <a:endParaRPr lang="fr-FR" b="1" dirty="0">
              <a:latin typeface="+mn-lt"/>
            </a:endParaRPr>
          </a:p>
        </p:txBody>
      </p:sp>
      <p:sp>
        <p:nvSpPr>
          <p:cNvPr id="20" name="TextBox 19"/>
          <p:cNvSpPr txBox="1"/>
          <p:nvPr/>
        </p:nvSpPr>
        <p:spPr>
          <a:xfrm>
            <a:off x="3536885" y="3766811"/>
            <a:ext cx="2430270" cy="923330"/>
          </a:xfrm>
          <a:prstGeom prst="rect">
            <a:avLst/>
          </a:prstGeom>
          <a:solidFill>
            <a:srgbClr val="FF9393">
              <a:alpha val="29804"/>
            </a:srgbClr>
          </a:solidFill>
        </p:spPr>
        <p:txBody>
          <a:bodyPr wrap="square" rtlCol="0">
            <a:spAutoFit/>
          </a:bodyPr>
          <a:lstStyle/>
          <a:p>
            <a:r>
              <a:rPr lang="fr-FR" b="1" dirty="0" smtClean="0">
                <a:latin typeface="+mn-lt"/>
              </a:rPr>
              <a:t>                    </a:t>
            </a:r>
          </a:p>
          <a:p>
            <a:r>
              <a:rPr lang="fr-FR" b="1" dirty="0" smtClean="0">
                <a:latin typeface="+mn-lt"/>
              </a:rPr>
              <a:t>                  </a:t>
            </a:r>
          </a:p>
          <a:p>
            <a:endParaRPr lang="fr-FR" b="1"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390146"/>
                                        </p:tgtEl>
                                        <p:attrNameLst>
                                          <p:attrName>style.visibility</p:attrName>
                                        </p:attrNameLst>
                                      </p:cBhvr>
                                      <p:to>
                                        <p:strVal val="visible"/>
                                      </p:to>
                                    </p:set>
                                    <p:animEffect transition="in" filter="checkerboard(across)">
                                      <p:cBhvr>
                                        <p:cTn id="12" dur="500"/>
                                        <p:tgtEl>
                                          <p:spTgt spid="390146"/>
                                        </p:tgtEl>
                                      </p:cBhvr>
                                    </p:animEffec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000"/>
                            </p:stCondLst>
                            <p:childTnLst>
                              <p:par>
                                <p:cTn id="17" presetID="5" presetClass="entr" presetSubtype="1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heckerboard(across)">
                                      <p:cBhvr>
                                        <p:cTn id="19" dur="500"/>
                                        <p:tgtEl>
                                          <p:spTgt spid="18"/>
                                        </p:tgtEl>
                                      </p:cBhvr>
                                    </p:animEffect>
                                  </p:childTnLst>
                                </p:cTn>
                              </p:par>
                            </p:childTnLst>
                          </p:cTn>
                        </p:par>
                        <p:par>
                          <p:cTn id="20" fill="hold">
                            <p:stCondLst>
                              <p:cond delay="1500"/>
                            </p:stCondLst>
                            <p:childTnLst>
                              <p:par>
                                <p:cTn id="21" presetID="5" presetClass="entr" presetSubtype="1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heckerboard(across)">
                                      <p:cBhvr>
                                        <p:cTn id="23" dur="500"/>
                                        <p:tgtEl>
                                          <p:spTgt spid="16"/>
                                        </p:tgtEl>
                                      </p:cBhvr>
                                    </p:animEffect>
                                  </p:childTnLst>
                                </p:cTn>
                              </p:par>
                            </p:childTnLst>
                          </p:cTn>
                        </p:par>
                        <p:par>
                          <p:cTn id="24" fill="hold">
                            <p:stCondLst>
                              <p:cond delay="2000"/>
                            </p:stCondLst>
                            <p:childTnLst>
                              <p:par>
                                <p:cTn id="25" presetID="5" presetClass="entr" presetSubtype="1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heckerboard(across)">
                                      <p:cBhvr>
                                        <p:cTn id="27" dur="500"/>
                                        <p:tgtEl>
                                          <p:spTgt spid="17"/>
                                        </p:tgtEl>
                                      </p:cBhvr>
                                    </p:animEffect>
                                  </p:childTnLst>
                                </p:cTn>
                              </p:par>
                            </p:childTnLst>
                          </p:cTn>
                        </p:par>
                        <p:par>
                          <p:cTn id="28" fill="hold">
                            <p:stCondLst>
                              <p:cond delay="2500"/>
                            </p:stCondLst>
                            <p:childTnLst>
                              <p:par>
                                <p:cTn id="29" presetID="5" presetClass="entr" presetSubtype="1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heckerboard(across)">
                                      <p:cBhvr>
                                        <p:cTn id="31" dur="500"/>
                                        <p:tgtEl>
                                          <p:spTgt spid="14"/>
                                        </p:tgtEl>
                                      </p:cBhvr>
                                    </p:animEffect>
                                  </p:childTnLst>
                                </p:cTn>
                              </p:par>
                            </p:childTnLst>
                          </p:cTn>
                        </p:par>
                        <p:par>
                          <p:cTn id="32" fill="hold">
                            <p:stCondLst>
                              <p:cond delay="3000"/>
                            </p:stCondLst>
                            <p:childTnLst>
                              <p:par>
                                <p:cTn id="33" presetID="5" presetClass="entr" presetSubtype="1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childTnLst>
                          </p:cTn>
                        </p:par>
                        <p:par>
                          <p:cTn id="36" fill="hold">
                            <p:stCondLst>
                              <p:cond delay="3500"/>
                            </p:stCondLst>
                            <p:childTnLst>
                              <p:par>
                                <p:cTn id="37" presetID="5"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checkerboard(across)">
                                      <p:cBhvr>
                                        <p:cTn id="39" dur="500"/>
                                        <p:tgtEl>
                                          <p:spTgt spid="19"/>
                                        </p:tgtEl>
                                      </p:cBhvr>
                                    </p:animEffect>
                                  </p:childTnLst>
                                </p:cTn>
                              </p:par>
                            </p:childTnLst>
                          </p:cTn>
                        </p:par>
                        <p:par>
                          <p:cTn id="40" fill="hold">
                            <p:stCondLst>
                              <p:cond delay="4000"/>
                            </p:stCondLst>
                            <p:childTnLst>
                              <p:par>
                                <p:cTn id="41" presetID="5" presetClass="entr" presetSubtype="1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childTnLst>
                          </p:cTn>
                        </p:par>
                        <p:par>
                          <p:cTn id="44" fill="hold">
                            <p:stCondLst>
                              <p:cond delay="4500"/>
                            </p:stCondLst>
                            <p:childTnLst>
                              <p:par>
                                <p:cTn id="45" presetID="12" presetClass="entr" presetSubtype="8" fill="hold"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slide(fromLeft)">
                                      <p:cBhvr>
                                        <p:cTn id="47" dur="500"/>
                                        <p:tgtEl>
                                          <p:spTgt spid="12">
                                            <p:txEl>
                                              <p:pRg st="0" end="0"/>
                                            </p:txEl>
                                          </p:spTgt>
                                        </p:tgtEl>
                                      </p:cBhvr>
                                    </p:animEffect>
                                  </p:childTnLst>
                                </p:cTn>
                              </p:par>
                            </p:childTnLst>
                          </p:cTn>
                        </p:par>
                        <p:par>
                          <p:cTn id="48" fill="hold">
                            <p:stCondLst>
                              <p:cond delay="5000"/>
                            </p:stCondLst>
                            <p:childTnLst>
                              <p:par>
                                <p:cTn id="49" presetID="12" presetClass="entr" presetSubtype="8" fill="hold" nodeType="afterEffect">
                                  <p:stCondLst>
                                    <p:cond delay="0"/>
                                  </p:stCondLst>
                                  <p:childTnLst>
                                    <p:set>
                                      <p:cBhvr>
                                        <p:cTn id="50" dur="1" fill="hold">
                                          <p:stCondLst>
                                            <p:cond delay="0"/>
                                          </p:stCondLst>
                                        </p:cTn>
                                        <p:tgtEl>
                                          <p:spTgt spid="12">
                                            <p:txEl>
                                              <p:pRg st="1" end="1"/>
                                            </p:txEl>
                                          </p:spTgt>
                                        </p:tgtEl>
                                        <p:attrNameLst>
                                          <p:attrName>style.visibility</p:attrName>
                                        </p:attrNameLst>
                                      </p:cBhvr>
                                      <p:to>
                                        <p:strVal val="visible"/>
                                      </p:to>
                                    </p:set>
                                    <p:animEffect transition="in" filter="slide(fromLeft)">
                                      <p:cBhvr>
                                        <p:cTn id="5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19</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Graph embedding phase of FMGE</a:t>
              </a:r>
              <a:endParaRPr lang="en-US" sz="1600" b="1" dirty="0">
                <a:latin typeface="+mn-lt"/>
              </a:endParaRPr>
            </a:p>
          </p:txBody>
        </p:sp>
      </p:grpSp>
      <p:pic>
        <p:nvPicPr>
          <p:cNvPr id="389122" name="Picture 2" descr="D:\SVN-PHDMML2008\PHDMML2008\WorkInProgress[...]\PhD_DISSERTATION\__These\Figures\FGEembedding_bw.PNG"/>
          <p:cNvPicPr>
            <a:picLocks noChangeAspect="1" noChangeArrowheads="1"/>
          </p:cNvPicPr>
          <p:nvPr/>
        </p:nvPicPr>
        <p:blipFill>
          <a:blip r:embed="rId4" cstate="print"/>
          <a:srcRect/>
          <a:stretch>
            <a:fillRect/>
          </a:stretch>
        </p:blipFill>
        <p:spPr bwMode="auto">
          <a:xfrm>
            <a:off x="251520" y="1576856"/>
            <a:ext cx="8640000" cy="1132064"/>
          </a:xfrm>
          <a:prstGeom prst="rect">
            <a:avLst/>
          </a:prstGeom>
          <a:noFill/>
        </p:spPr>
      </p:pic>
      <p:sp>
        <p:nvSpPr>
          <p:cNvPr id="12" name="Rectangle 13"/>
          <p:cNvSpPr>
            <a:spLocks noChangeArrowheads="1"/>
          </p:cNvSpPr>
          <p:nvPr/>
        </p:nvSpPr>
        <p:spPr bwMode="auto">
          <a:xfrm>
            <a:off x="746575" y="3313437"/>
            <a:ext cx="8325925" cy="1015663"/>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
            </a:pPr>
            <a:r>
              <a:rPr lang="en-US" sz="2000" dirty="0" smtClean="0"/>
              <a:t>Numeric information embedded by fuzzy histograms</a:t>
            </a:r>
          </a:p>
          <a:p>
            <a:pPr marL="91440" indent="-342900" algn="just">
              <a:lnSpc>
                <a:spcPct val="150000"/>
              </a:lnSpc>
              <a:buFont typeface="Wingdings" pitchFamily="2" charset="2"/>
              <a:buChar char="§"/>
            </a:pPr>
            <a:r>
              <a:rPr lang="en-US" sz="2000" dirty="0" smtClean="0"/>
              <a:t>Symbolic information embedded by crisp histograms</a:t>
            </a:r>
            <a:endParaRPr lang="en-US" sz="2000" dirty="0" smtClean="0">
              <a:latin typeface="+mn-lt"/>
            </a:endParaRPr>
          </a:p>
        </p:txBody>
      </p:sp>
      <p:pic>
        <p:nvPicPr>
          <p:cNvPr id="13" name="Picture 2"/>
          <p:cNvPicPr>
            <a:picLocks noChangeAspect="1" noChangeArrowheads="1"/>
          </p:cNvPicPr>
          <p:nvPr/>
        </p:nvPicPr>
        <p:blipFill>
          <a:blip r:embed="rId5" cstate="print"/>
          <a:srcRect/>
          <a:stretch>
            <a:fillRect/>
          </a:stretch>
        </p:blipFill>
        <p:spPr bwMode="auto">
          <a:xfrm>
            <a:off x="296525" y="4959170"/>
            <a:ext cx="8640000" cy="1682697"/>
          </a:xfrm>
          <a:prstGeom prst="rect">
            <a:avLst/>
          </a:prstGeom>
          <a:noFill/>
          <a:ln w="9525">
            <a:noFill/>
            <a:miter lim="800000"/>
            <a:headEnd/>
            <a:tailEnd/>
          </a:ln>
        </p:spPr>
      </p:pic>
      <p:sp>
        <p:nvSpPr>
          <p:cNvPr id="14" name="TextBox 13"/>
          <p:cNvSpPr txBox="1"/>
          <p:nvPr/>
        </p:nvSpPr>
        <p:spPr>
          <a:xfrm>
            <a:off x="3446875" y="5295980"/>
            <a:ext cx="2430270" cy="923330"/>
          </a:xfrm>
          <a:prstGeom prst="rect">
            <a:avLst/>
          </a:prstGeom>
          <a:solidFill>
            <a:srgbClr val="FF9393">
              <a:alpha val="29804"/>
            </a:srgbClr>
          </a:solidFill>
        </p:spPr>
        <p:txBody>
          <a:bodyPr wrap="square" rtlCol="0">
            <a:spAutoFit/>
          </a:bodyPr>
          <a:lstStyle/>
          <a:p>
            <a:r>
              <a:rPr lang="fr-FR" b="1" dirty="0" smtClean="0">
                <a:latin typeface="+mn-lt"/>
              </a:rPr>
              <a:t>                    </a:t>
            </a:r>
          </a:p>
          <a:p>
            <a:r>
              <a:rPr lang="fr-FR" b="1" dirty="0" smtClean="0">
                <a:latin typeface="+mn-lt"/>
              </a:rPr>
              <a:t>                  </a:t>
            </a:r>
          </a:p>
          <a:p>
            <a:endParaRPr lang="fr-FR" b="1" dirty="0">
              <a:latin typeface="+mn-lt"/>
            </a:endParaRPr>
          </a:p>
        </p:txBody>
      </p:sp>
      <p:graphicFrame>
        <p:nvGraphicFramePr>
          <p:cNvPr id="389123" name="Object 3"/>
          <p:cNvGraphicFramePr>
            <a:graphicFrameLocks noChangeAspect="1"/>
          </p:cNvGraphicFramePr>
          <p:nvPr/>
        </p:nvGraphicFramePr>
        <p:xfrm>
          <a:off x="5726113" y="3886201"/>
          <a:ext cx="3240000" cy="1209043"/>
        </p:xfrm>
        <a:graphic>
          <a:graphicData uri="http://schemas.openxmlformats.org/presentationml/2006/ole">
            <p:oleObj spid="_x0000_s389220" name="Equation" r:id="rId6" imgW="2451100" imgH="914400" progId="Equation.3">
              <p:embed/>
            </p:oleObj>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89122"/>
                                        </p:tgtEl>
                                        <p:attrNameLst>
                                          <p:attrName>style.visibility</p:attrName>
                                        </p:attrNameLst>
                                      </p:cBhvr>
                                      <p:to>
                                        <p:strVal val="visible"/>
                                      </p:to>
                                    </p:set>
                                    <p:anim calcmode="lin" valueType="num">
                                      <p:cBhvr>
                                        <p:cTn id="7" dur="1000" fill="hold"/>
                                        <p:tgtEl>
                                          <p:spTgt spid="389122"/>
                                        </p:tgtEl>
                                        <p:attrNameLst>
                                          <p:attrName>ppt_w</p:attrName>
                                        </p:attrNameLst>
                                      </p:cBhvr>
                                      <p:tavLst>
                                        <p:tav tm="0">
                                          <p:val>
                                            <p:fltVal val="0"/>
                                          </p:val>
                                        </p:tav>
                                        <p:tav tm="100000">
                                          <p:val>
                                            <p:strVal val="#ppt_w"/>
                                          </p:val>
                                        </p:tav>
                                      </p:tavLst>
                                    </p:anim>
                                    <p:anim calcmode="lin" valueType="num">
                                      <p:cBhvr>
                                        <p:cTn id="8" dur="1000" fill="hold"/>
                                        <p:tgtEl>
                                          <p:spTgt spid="38912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2" presetClass="entr" presetSubtype="4" fill="hold" nodeType="after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slide(fromBottom)">
                                      <p:cBhvr>
                                        <p:cTn id="12" dur="500"/>
                                        <p:tgtEl>
                                          <p:spTgt spid="12">
                                            <p:txEl>
                                              <p:pRg st="0" end="0"/>
                                            </p:txEl>
                                          </p:spTgt>
                                        </p:tgtEl>
                                      </p:cBhvr>
                                    </p:animEffect>
                                  </p:childTnLst>
                                </p:cTn>
                              </p:par>
                            </p:childTnLst>
                          </p:cTn>
                        </p:par>
                        <p:par>
                          <p:cTn id="13" fill="hold">
                            <p:stCondLst>
                              <p:cond delay="1500"/>
                            </p:stCondLst>
                            <p:childTnLst>
                              <p:par>
                                <p:cTn id="14" presetID="5" presetClass="entr" presetSubtype="1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childTnLst>
                          </p:cTn>
                        </p:par>
                        <p:par>
                          <p:cTn id="17" fill="hold">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heckerboard(across)">
                                      <p:cBhvr>
                                        <p:cTn id="20" dur="500"/>
                                        <p:tgtEl>
                                          <p:spTgt spid="14"/>
                                        </p:tgtEl>
                                      </p:cBhvr>
                                    </p:animEffect>
                                  </p:childTnLst>
                                </p:cTn>
                              </p:par>
                            </p:childTnLst>
                          </p:cTn>
                        </p:par>
                        <p:par>
                          <p:cTn id="21" fill="hold">
                            <p:stCondLst>
                              <p:cond delay="2500"/>
                            </p:stCondLst>
                            <p:childTnLst>
                              <p:par>
                                <p:cTn id="22" presetID="5" presetClass="entr" presetSubtype="10" fill="hold" nodeType="afterEffect">
                                  <p:stCondLst>
                                    <p:cond delay="0"/>
                                  </p:stCondLst>
                                  <p:childTnLst>
                                    <p:set>
                                      <p:cBhvr>
                                        <p:cTn id="23" dur="1" fill="hold">
                                          <p:stCondLst>
                                            <p:cond delay="0"/>
                                          </p:stCondLst>
                                        </p:cTn>
                                        <p:tgtEl>
                                          <p:spTgt spid="389123"/>
                                        </p:tgtEl>
                                        <p:attrNameLst>
                                          <p:attrName>style.visibility</p:attrName>
                                        </p:attrNameLst>
                                      </p:cBhvr>
                                      <p:to>
                                        <p:strVal val="visible"/>
                                      </p:to>
                                    </p:set>
                                    <p:animEffect transition="in" filter="checkerboard(across)">
                                      <p:cBhvr>
                                        <p:cTn id="24" dur="500"/>
                                        <p:tgtEl>
                                          <p:spTgt spid="38912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xit" presetSubtype="10" fill="hold" nodeType="clickEffect">
                                  <p:stCondLst>
                                    <p:cond delay="0"/>
                                  </p:stCondLst>
                                  <p:childTnLst>
                                    <p:animEffect transition="out" filter="checkerboard(across)">
                                      <p:cBhvr>
                                        <p:cTn id="28" dur="500"/>
                                        <p:tgtEl>
                                          <p:spTgt spid="389123"/>
                                        </p:tgtEl>
                                      </p:cBhvr>
                                    </p:animEffect>
                                    <p:set>
                                      <p:cBhvr>
                                        <p:cTn id="29" dur="1" fill="hold">
                                          <p:stCondLst>
                                            <p:cond delay="499"/>
                                          </p:stCondLst>
                                        </p:cTn>
                                        <p:tgtEl>
                                          <p:spTgt spid="389123"/>
                                        </p:tgtEl>
                                        <p:attrNameLst>
                                          <p:attrName>style.visibility</p:attrName>
                                        </p:attrNameLst>
                                      </p:cBhvr>
                                      <p:to>
                                        <p:strVal val="hidden"/>
                                      </p:to>
                                    </p:set>
                                  </p:childTnLst>
                                </p:cTn>
                              </p:par>
                            </p:childTnLst>
                          </p:cTn>
                        </p:par>
                        <p:par>
                          <p:cTn id="30" fill="hold">
                            <p:stCondLst>
                              <p:cond delay="500"/>
                            </p:stCondLst>
                            <p:childTnLst>
                              <p:par>
                                <p:cTn id="31" presetID="5" presetClass="exit" presetSubtype="10" fill="hold" grpId="1" nodeType="afterEffect">
                                  <p:stCondLst>
                                    <p:cond delay="0"/>
                                  </p:stCondLst>
                                  <p:childTnLst>
                                    <p:animEffect transition="out" filter="checkerboard(across)">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childTnLst>
                          </p:cTn>
                        </p:par>
                        <p:par>
                          <p:cTn id="34" fill="hold">
                            <p:stCondLst>
                              <p:cond delay="1000"/>
                            </p:stCondLst>
                            <p:childTnLst>
                              <p:par>
                                <p:cTn id="35" presetID="5" presetClass="exit" presetSubtype="10" fill="hold" nodeType="afterEffect">
                                  <p:stCondLst>
                                    <p:cond delay="0"/>
                                  </p:stCondLst>
                                  <p:childTnLst>
                                    <p:animEffect transition="out" filter="checkerboard(across)">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1500"/>
                            </p:stCondLst>
                            <p:childTnLst>
                              <p:par>
                                <p:cTn id="39" presetID="12" presetClass="entr" presetSubtype="4" fill="hold" nodeType="after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slide(fromBottom)">
                                      <p:cBhvr>
                                        <p:cTn id="4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Objectives of research</a:t>
              </a:r>
              <a:endParaRPr lang="en-US" b="1" dirty="0">
                <a:latin typeface="+mn-lt"/>
              </a:endParaRPr>
            </a:p>
          </p:txBody>
        </p:sp>
      </p:grpSp>
      <p:sp>
        <p:nvSpPr>
          <p:cNvPr id="9223" name="Rectangle 13"/>
          <p:cNvSpPr>
            <a:spLocks noChangeArrowheads="1"/>
          </p:cNvSpPr>
          <p:nvPr/>
        </p:nvSpPr>
        <p:spPr bwMode="auto">
          <a:xfrm>
            <a:off x="746051" y="1539174"/>
            <a:ext cx="7632848" cy="3970318"/>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latin typeface="+mn-lt"/>
              </a:rPr>
              <a:t>Problematic</a:t>
            </a:r>
            <a:endParaRPr lang="en-US" sz="2000" b="1" dirty="0" smtClean="0">
              <a:latin typeface="+mn-lt"/>
            </a:endParaRPr>
          </a:p>
          <a:p>
            <a:pPr marL="1005840" lvl="2" indent="-342900">
              <a:lnSpc>
                <a:spcPct val="150000"/>
              </a:lnSpc>
              <a:buFont typeface="Wingdings" pitchFamily="2" charset="2"/>
              <a:buChar char="§"/>
            </a:pPr>
            <a:r>
              <a:rPr lang="en-US" sz="2000" dirty="0" smtClean="0">
                <a:latin typeface="+mn-lt"/>
              </a:rPr>
              <a:t>Lack of efficient computational tools for graph based structural pattern recognition</a:t>
            </a:r>
          </a:p>
          <a:p>
            <a:pPr marL="1005840" lvl="2" indent="-342900" algn="just">
              <a:lnSpc>
                <a:spcPct val="150000"/>
              </a:lnSpc>
            </a:pPr>
            <a:endParaRPr lang="en-US" sz="2000" b="1" dirty="0" smtClean="0">
              <a:latin typeface="+mn-lt"/>
            </a:endParaRPr>
          </a:p>
          <a:p>
            <a:pPr marL="91440" indent="-342900" algn="just">
              <a:lnSpc>
                <a:spcPct val="150000"/>
              </a:lnSpc>
              <a:buFont typeface="Wingdings" pitchFamily="2" charset="2"/>
              <a:buChar char="v"/>
            </a:pPr>
            <a:r>
              <a:rPr lang="en-US" sz="2400" b="1" dirty="0" smtClean="0">
                <a:latin typeface="+mn-lt"/>
              </a:rPr>
              <a:t>Proposed solution</a:t>
            </a:r>
          </a:p>
          <a:p>
            <a:pPr marL="1005840" lvl="2" indent="-342900">
              <a:lnSpc>
                <a:spcPct val="150000"/>
              </a:lnSpc>
              <a:buFont typeface="Wingdings" pitchFamily="2" charset="2"/>
              <a:buChar char="§"/>
            </a:pPr>
            <a:r>
              <a:rPr lang="en-US" sz="2000" dirty="0" smtClean="0">
                <a:latin typeface="+mn-lt"/>
              </a:rPr>
              <a:t>Transform graphs into numeric feature vectors and exploit computational strengths of state of the art statistical pattern recognition</a:t>
            </a:r>
            <a:endParaRPr lang="en-US" sz="1200" dirty="0" smtClean="0">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slide(fromLeft)">
                                      <p:cBhvr>
                                        <p:cTn id="7" dur="500"/>
                                        <p:tgtEl>
                                          <p:spTgt spid="9223">
                                            <p:txEl>
                                              <p:pRg st="0" end="0"/>
                                            </p:txEl>
                                          </p:spTgt>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23">
                                            <p:txEl>
                                              <p:pRg st="1" end="1"/>
                                            </p:txEl>
                                          </p:spTgt>
                                        </p:tgtEl>
                                        <p:attrNameLst>
                                          <p:attrName>style.visibility</p:attrName>
                                        </p:attrNameLst>
                                      </p:cBhvr>
                                      <p:to>
                                        <p:strVal val="visible"/>
                                      </p:to>
                                    </p:set>
                                    <p:animEffect transition="in" filter="slide(fromTop)">
                                      <p:cBhvr>
                                        <p:cTn id="11" dur="500"/>
                                        <p:tgtEl>
                                          <p:spTgt spid="9223">
                                            <p:txEl>
                                              <p:pRg st="1" end="1"/>
                                            </p:txEl>
                                          </p:spTgt>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9223">
                                            <p:txEl>
                                              <p:pRg st="3" end="3"/>
                                            </p:txEl>
                                          </p:spTgt>
                                        </p:tgtEl>
                                        <p:attrNameLst>
                                          <p:attrName>style.visibility</p:attrName>
                                        </p:attrNameLst>
                                      </p:cBhvr>
                                      <p:to>
                                        <p:strVal val="visible"/>
                                      </p:to>
                                    </p:set>
                                    <p:animEffect transition="in" filter="slide(fromLeft)">
                                      <p:cBhvr>
                                        <p:cTn id="15" dur="500"/>
                                        <p:tgtEl>
                                          <p:spTgt spid="9223">
                                            <p:txEl>
                                              <p:pRg st="3" end="3"/>
                                            </p:txEl>
                                          </p:spTgt>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9223">
                                            <p:txEl>
                                              <p:pRg st="4" end="4"/>
                                            </p:txEl>
                                          </p:spTgt>
                                        </p:tgtEl>
                                        <p:attrNameLst>
                                          <p:attrName>style.visibility</p:attrName>
                                        </p:attrNameLst>
                                      </p:cBhvr>
                                      <p:to>
                                        <p:strVal val="visible"/>
                                      </p:to>
                                    </p:set>
                                    <p:animEffect transition="in" filter="slide(fromTop)">
                                      <p:cBhvr>
                                        <p:cTn id="19" dur="500"/>
                                        <p:tgtEl>
                                          <p:spTgt spid="92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1"/>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8"/>
            <a:ext cx="4572000" cy="330200"/>
            <a:chOff x="2517" y="845"/>
            <a:chExt cx="2880" cy="208"/>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20</a:t>
              </a:fld>
              <a:endParaRPr lang="fr-FR" sz="1600" b="1" dirty="0">
                <a:latin typeface="+mn-lt"/>
              </a:endParaRPr>
            </a:p>
          </p:txBody>
        </p:sp>
        <p:sp>
          <p:nvSpPr>
            <p:cNvPr id="9228" name="Text Box 27"/>
            <p:cNvSpPr txBox="1">
              <a:spLocks noChangeArrowheads="1"/>
            </p:cNvSpPr>
            <p:nvPr/>
          </p:nvSpPr>
          <p:spPr bwMode="auto">
            <a:xfrm>
              <a:off x="2562" y="845"/>
              <a:ext cx="2622" cy="208"/>
            </a:xfrm>
            <a:prstGeom prst="rect">
              <a:avLst/>
            </a:prstGeom>
            <a:noFill/>
            <a:ln w="9525">
              <a:noFill/>
              <a:miter lim="800000"/>
              <a:headEnd/>
              <a:tailEnd/>
            </a:ln>
          </p:spPr>
          <p:txBody>
            <a:bodyPr>
              <a:spAutoFit/>
            </a:bodyPr>
            <a:lstStyle/>
            <a:p>
              <a:pPr>
                <a:spcBef>
                  <a:spcPct val="50000"/>
                </a:spcBef>
              </a:pPr>
              <a:r>
                <a:rPr lang="en-US" sz="1550" b="1" dirty="0" smtClean="0">
                  <a:latin typeface="+mn-lt"/>
                </a:rPr>
                <a:t>Fuzzy Structural Multilevel Feature Vector</a:t>
              </a:r>
              <a:endParaRPr lang="en-US" sz="1550" b="1" dirty="0">
                <a:latin typeface="+mn-lt"/>
              </a:endParaRPr>
            </a:p>
          </p:txBody>
        </p:sp>
      </p:grpSp>
      <p:graphicFrame>
        <p:nvGraphicFramePr>
          <p:cNvPr id="18" name="Table 17"/>
          <p:cNvGraphicFramePr>
            <a:graphicFrameLocks noGrp="1"/>
          </p:cNvGraphicFramePr>
          <p:nvPr>
            <p:extLst>
              <p:ext uri="{D42A27DB-BD31-4B8C-83A1-F6EECF244321}">
                <p14:modId xmlns:p14="http://schemas.microsoft.com/office/powerpoint/2010/main" xmlns="" val="957880855"/>
              </p:ext>
            </p:extLst>
          </p:nvPr>
        </p:nvGraphicFramePr>
        <p:xfrm>
          <a:off x="206513" y="5438495"/>
          <a:ext cx="1260140" cy="1005840"/>
        </p:xfrm>
        <a:graphic>
          <a:graphicData uri="http://schemas.openxmlformats.org/drawingml/2006/table">
            <a:tbl>
              <a:tblPr firstRow="1" bandRow="1">
                <a:tableStyleId>{5940675A-B579-460E-94D1-54222C63F5DA}</a:tableStyleId>
              </a:tblPr>
              <a:tblGrid>
                <a:gridCol w="630070"/>
                <a:gridCol w="630070"/>
              </a:tblGrid>
              <a:tr h="990690">
                <a:tc>
                  <a:txBody>
                    <a:bodyPr/>
                    <a:lstStyle/>
                    <a:p>
                      <a:pPr algn="ctr"/>
                      <a:r>
                        <a:rPr lang="en-US" sz="1200" noProof="0" dirty="0" smtClean="0">
                          <a:solidFill>
                            <a:schemeClr val="tx1"/>
                          </a:solidFill>
                        </a:rPr>
                        <a:t>Graph order</a:t>
                      </a:r>
                    </a:p>
                    <a:p>
                      <a:pPr algn="ctr"/>
                      <a:endParaRPr lang="fr-FR" sz="1200" noProof="0" dirty="0" smtClean="0">
                        <a:solidFill>
                          <a:schemeClr val="tx1"/>
                        </a:solidFill>
                      </a:endParaRPr>
                    </a:p>
                    <a:p>
                      <a:pPr algn="ctr"/>
                      <a:endParaRPr lang="fr-FR" sz="1200" noProof="0" dirty="0" smtClean="0">
                        <a:solidFill>
                          <a:schemeClr val="tx1"/>
                        </a:solidFill>
                      </a:endParaRPr>
                    </a:p>
                    <a:p>
                      <a:pPr algn="ctr"/>
                      <a:endParaRPr lang="en-US" sz="1200" noProof="0" dirty="0">
                        <a:solidFill>
                          <a:schemeClr val="tx1"/>
                        </a:solidFill>
                      </a:endParaRPr>
                    </a:p>
                  </a:txBody>
                  <a:tcPr>
                    <a:solidFill>
                      <a:schemeClr val="accent2">
                        <a:lumMod val="40000"/>
                        <a:lumOff val="60000"/>
                      </a:schemeClr>
                    </a:solidFill>
                  </a:tcPr>
                </a:tc>
                <a:tc>
                  <a:txBody>
                    <a:bodyPr/>
                    <a:lstStyle/>
                    <a:p>
                      <a:pPr algn="ctr"/>
                      <a:r>
                        <a:rPr lang="en-US" sz="1200" noProof="0" dirty="0" smtClean="0">
                          <a:solidFill>
                            <a:schemeClr val="tx1"/>
                          </a:solidFill>
                        </a:rPr>
                        <a:t>Graph size</a:t>
                      </a:r>
                    </a:p>
                    <a:p>
                      <a:pPr algn="ctr"/>
                      <a:endParaRPr lang="en-US" sz="1200" noProof="0" dirty="0">
                        <a:solidFill>
                          <a:schemeClr val="tx1"/>
                        </a:solidFill>
                      </a:endParaRPr>
                    </a:p>
                  </a:txBody>
                  <a:tcPr>
                    <a:solidFill>
                      <a:schemeClr val="accent2">
                        <a:lumMod val="40000"/>
                        <a:lumOff val="60000"/>
                      </a:schemeClr>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xmlns="" val="3336906214"/>
              </p:ext>
            </p:extLst>
          </p:nvPr>
        </p:nvGraphicFramePr>
        <p:xfrm>
          <a:off x="4617004" y="5437915"/>
          <a:ext cx="4275476" cy="1005840"/>
        </p:xfrm>
        <a:graphic>
          <a:graphicData uri="http://schemas.openxmlformats.org/drawingml/2006/table">
            <a:tbl>
              <a:tblPr firstRow="1" bandRow="1">
                <a:tableStyleId>{5940675A-B579-460E-94D1-54222C63F5DA}</a:tableStyleId>
              </a:tblPr>
              <a:tblGrid>
                <a:gridCol w="1061066"/>
                <a:gridCol w="1037845"/>
                <a:gridCol w="1053081"/>
                <a:gridCol w="1123484"/>
              </a:tblGrid>
              <a:tr h="683615">
                <a:tc>
                  <a:txBody>
                    <a:bodyPr/>
                    <a:lstStyle/>
                    <a:p>
                      <a:pPr algn="ctr"/>
                      <a:r>
                        <a:rPr lang="en-US" sz="1200" noProof="0" dirty="0" smtClean="0">
                          <a:solidFill>
                            <a:schemeClr val="tx1"/>
                          </a:solidFill>
                        </a:rPr>
                        <a:t>Fuzzy histograms of numeric node attributes</a:t>
                      </a:r>
                      <a:endParaRPr lang="en-US" sz="1200" noProof="0" dirty="0">
                        <a:solidFill>
                          <a:schemeClr val="tx1"/>
                        </a:solidFill>
                      </a:endParaRPr>
                    </a:p>
                  </a:txBody>
                  <a:tcPr>
                    <a:solidFill>
                      <a:srgbClr val="FF99CC"/>
                    </a:solidFill>
                  </a:tcPr>
                </a:tc>
                <a:tc>
                  <a:txBody>
                    <a:bodyPr/>
                    <a:lstStyle/>
                    <a:p>
                      <a:pPr algn="ctr"/>
                      <a:r>
                        <a:rPr lang="en-US" sz="1200" noProof="0" dirty="0" smtClean="0">
                          <a:solidFill>
                            <a:schemeClr val="tx1"/>
                          </a:solidFill>
                        </a:rPr>
                        <a:t>Crisp histograms of symbolic node attributes</a:t>
                      </a:r>
                      <a:endParaRPr lang="en-US" sz="1200" noProof="0" dirty="0">
                        <a:solidFill>
                          <a:schemeClr val="tx1"/>
                        </a:solidFill>
                      </a:endParaRPr>
                    </a:p>
                  </a:txBody>
                  <a:tcPr>
                    <a:solidFill>
                      <a:srgbClr val="FF9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rPr>
                        <a:t>Fuzzy histograms of numeric edge attributes</a:t>
                      </a:r>
                      <a:endParaRPr lang="en-US" sz="1200" noProof="0" dirty="0">
                        <a:solidFill>
                          <a:schemeClr val="tx1"/>
                        </a:solidFill>
                      </a:endParaRPr>
                    </a:p>
                  </a:txBody>
                  <a:tcPr>
                    <a:solidFill>
                      <a:srgbClr val="FF99CC"/>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noProof="0" dirty="0" smtClean="0">
                          <a:solidFill>
                            <a:schemeClr val="tx1"/>
                          </a:solidFill>
                        </a:rPr>
                        <a:t>Crisp histograms of symbolic edge  attributes</a:t>
                      </a:r>
                      <a:endParaRPr lang="en-US" sz="1200" noProof="0" dirty="0">
                        <a:solidFill>
                          <a:schemeClr val="tx1"/>
                        </a:solidFill>
                      </a:endParaRPr>
                    </a:p>
                  </a:txBody>
                  <a:tcPr>
                    <a:solidFill>
                      <a:srgbClr val="FF99CC"/>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xmlns="" val="2915362447"/>
              </p:ext>
            </p:extLst>
          </p:nvPr>
        </p:nvGraphicFramePr>
        <p:xfrm>
          <a:off x="1466654" y="5437915"/>
          <a:ext cx="3150347" cy="1005840"/>
        </p:xfrm>
        <a:graphic>
          <a:graphicData uri="http://schemas.openxmlformats.org/drawingml/2006/table">
            <a:tbl>
              <a:tblPr firstRow="1" bandRow="1">
                <a:tableStyleId>{5940675A-B579-460E-94D1-54222C63F5DA}</a:tableStyleId>
              </a:tblPr>
              <a:tblGrid>
                <a:gridCol w="1039290"/>
                <a:gridCol w="1071767"/>
                <a:gridCol w="1039290"/>
              </a:tblGrid>
              <a:tr h="712705">
                <a:tc>
                  <a:txBody>
                    <a:bodyPr/>
                    <a:lstStyle/>
                    <a:p>
                      <a:pPr algn="ctr"/>
                      <a:r>
                        <a:rPr lang="en-US" sz="1200" noProof="0" dirty="0" smtClean="0">
                          <a:solidFill>
                            <a:schemeClr val="tx1"/>
                          </a:solidFill>
                        </a:rPr>
                        <a:t>Fuzzy histogram of node degrees</a:t>
                      </a:r>
                      <a:endParaRPr lang="en-US" sz="1200" noProof="0" dirty="0">
                        <a:solidFill>
                          <a:schemeClr val="tx1"/>
                        </a:solidFill>
                      </a:endParaRPr>
                    </a:p>
                  </a:txBody>
                  <a:tcPr>
                    <a:solidFill>
                      <a:srgbClr val="FFFFCC"/>
                    </a:solidFill>
                  </a:tcPr>
                </a:tc>
                <a:tc>
                  <a:txBody>
                    <a:bodyPr/>
                    <a:lstStyle/>
                    <a:p>
                      <a:pPr algn="ctr"/>
                      <a:r>
                        <a:rPr lang="en-US" sz="1200" noProof="0" dirty="0" smtClean="0">
                          <a:solidFill>
                            <a:schemeClr val="tx1"/>
                          </a:solidFill>
                        </a:rPr>
                        <a:t>Fuzzy histograms of numeric resemblance attributes</a:t>
                      </a:r>
                      <a:endParaRPr lang="en-US" sz="1200" noProof="0" dirty="0">
                        <a:solidFill>
                          <a:schemeClr val="tx1"/>
                        </a:solidFill>
                      </a:endParaRPr>
                    </a:p>
                  </a:txBody>
                  <a:tcPr>
                    <a:solidFill>
                      <a:srgbClr val="FFFFCC"/>
                    </a:solidFill>
                  </a:tcPr>
                </a:tc>
                <a:tc>
                  <a:txBody>
                    <a:bodyPr/>
                    <a:lstStyle/>
                    <a:p>
                      <a:pPr algn="ctr"/>
                      <a:r>
                        <a:rPr lang="en-US" sz="1200" noProof="0" dirty="0" smtClean="0">
                          <a:solidFill>
                            <a:schemeClr val="tx1"/>
                          </a:solidFill>
                        </a:rPr>
                        <a:t>Crisp histograms of symbolic resemblance attributes</a:t>
                      </a:r>
                      <a:endParaRPr lang="en-US" sz="1200" noProof="0" dirty="0">
                        <a:solidFill>
                          <a:schemeClr val="tx1"/>
                        </a:solidFill>
                      </a:endParaRPr>
                    </a:p>
                  </a:txBody>
                  <a:tcPr>
                    <a:solidFill>
                      <a:srgbClr val="FFFFCC"/>
                    </a:solidFill>
                  </a:tcPr>
                </a:tc>
              </a:tr>
            </a:tbl>
          </a:graphicData>
        </a:graphic>
      </p:graphicFrame>
      <p:grpSp>
        <p:nvGrpSpPr>
          <p:cNvPr id="21" name="Groupe 20"/>
          <p:cNvGrpSpPr/>
          <p:nvPr/>
        </p:nvGrpSpPr>
        <p:grpSpPr>
          <a:xfrm>
            <a:off x="2556030" y="2001034"/>
            <a:ext cx="4041195" cy="3003141"/>
            <a:chOff x="1688985" y="2684346"/>
            <a:chExt cx="4041195" cy="3003141"/>
          </a:xfrm>
        </p:grpSpPr>
        <p:sp>
          <p:nvSpPr>
            <p:cNvPr id="22" name="Triangle isocèle 21"/>
            <p:cNvSpPr/>
            <p:nvPr/>
          </p:nvSpPr>
          <p:spPr>
            <a:xfrm flipV="1">
              <a:off x="1688985" y="2684346"/>
              <a:ext cx="4041195" cy="3003141"/>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p:cNvSpPr/>
            <p:nvPr/>
          </p:nvSpPr>
          <p:spPr>
            <a:xfrm>
              <a:off x="1691680" y="2684346"/>
              <a:ext cx="4027853" cy="792000"/>
            </a:xfrm>
            <a:custGeom>
              <a:avLst/>
              <a:gdLst>
                <a:gd name="connsiteX0" fmla="*/ 0 w 2970330"/>
                <a:gd name="connsiteY0" fmla="*/ 0 h 792000"/>
                <a:gd name="connsiteX1" fmla="*/ 2970330 w 2970330"/>
                <a:gd name="connsiteY1" fmla="*/ 0 h 792000"/>
                <a:gd name="connsiteX2" fmla="*/ 2970330 w 2970330"/>
                <a:gd name="connsiteY2" fmla="*/ 792000 h 792000"/>
                <a:gd name="connsiteX3" fmla="*/ 0 w 2970330"/>
                <a:gd name="connsiteY3" fmla="*/ 792000 h 792000"/>
                <a:gd name="connsiteX4" fmla="*/ 0 w 2970330"/>
                <a:gd name="connsiteY4" fmla="*/ 0 h 792000"/>
                <a:gd name="connsiteX0" fmla="*/ 0 w 3495116"/>
                <a:gd name="connsiteY0" fmla="*/ 0 h 792000"/>
                <a:gd name="connsiteX1" fmla="*/ 3495116 w 3495116"/>
                <a:gd name="connsiteY1" fmla="*/ 0 h 792000"/>
                <a:gd name="connsiteX2" fmla="*/ 2970330 w 3495116"/>
                <a:gd name="connsiteY2" fmla="*/ 792000 h 792000"/>
                <a:gd name="connsiteX3" fmla="*/ 0 w 3495116"/>
                <a:gd name="connsiteY3" fmla="*/ 792000 h 792000"/>
                <a:gd name="connsiteX4" fmla="*/ 0 w 3495116"/>
                <a:gd name="connsiteY4" fmla="*/ 0 h 792000"/>
                <a:gd name="connsiteX0" fmla="*/ 0 w 4027853"/>
                <a:gd name="connsiteY0" fmla="*/ 0 h 792000"/>
                <a:gd name="connsiteX1" fmla="*/ 4027853 w 4027853"/>
                <a:gd name="connsiteY1" fmla="*/ 0 h 792000"/>
                <a:gd name="connsiteX2" fmla="*/ 3503067 w 4027853"/>
                <a:gd name="connsiteY2" fmla="*/ 792000 h 792000"/>
                <a:gd name="connsiteX3" fmla="*/ 532737 w 4027853"/>
                <a:gd name="connsiteY3" fmla="*/ 792000 h 792000"/>
                <a:gd name="connsiteX4" fmla="*/ 0 w 4027853"/>
                <a:gd name="connsiteY4" fmla="*/ 0 h 79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7853" h="792000">
                  <a:moveTo>
                    <a:pt x="0" y="0"/>
                  </a:moveTo>
                  <a:lnTo>
                    <a:pt x="4027853" y="0"/>
                  </a:lnTo>
                  <a:lnTo>
                    <a:pt x="3503067" y="792000"/>
                  </a:lnTo>
                  <a:lnTo>
                    <a:pt x="532737" y="792000"/>
                  </a:lnTo>
                  <a:lnTo>
                    <a:pt x="0" y="0"/>
                  </a:ln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Graph Level Information</a:t>
              </a:r>
            </a:p>
            <a:p>
              <a:pPr algn="ctr"/>
              <a:r>
                <a:rPr lang="en-US" sz="1600" b="1" dirty="0" smtClean="0">
                  <a:solidFill>
                    <a:schemeClr val="tx1"/>
                  </a:solidFill>
                </a:rPr>
                <a:t>[macro details]</a:t>
              </a:r>
              <a:endParaRPr lang="en-US" sz="1600" b="1" dirty="0">
                <a:solidFill>
                  <a:schemeClr val="tx1"/>
                </a:solidFill>
              </a:endParaRPr>
            </a:p>
          </p:txBody>
        </p:sp>
        <p:sp>
          <p:nvSpPr>
            <p:cNvPr id="31" name="Rectangle 12"/>
            <p:cNvSpPr/>
            <p:nvPr/>
          </p:nvSpPr>
          <p:spPr>
            <a:xfrm>
              <a:off x="2747839" y="4252444"/>
              <a:ext cx="1918660" cy="1420152"/>
            </a:xfrm>
            <a:custGeom>
              <a:avLst/>
              <a:gdLst>
                <a:gd name="connsiteX0" fmla="*/ 0 w 2419592"/>
                <a:gd name="connsiteY0" fmla="*/ 0 h 792000"/>
                <a:gd name="connsiteX1" fmla="*/ 2419592 w 2419592"/>
                <a:gd name="connsiteY1" fmla="*/ 0 h 792000"/>
                <a:gd name="connsiteX2" fmla="*/ 2419592 w 2419592"/>
                <a:gd name="connsiteY2" fmla="*/ 792000 h 792000"/>
                <a:gd name="connsiteX3" fmla="*/ 0 w 2419592"/>
                <a:gd name="connsiteY3" fmla="*/ 792000 h 792000"/>
                <a:gd name="connsiteX4" fmla="*/ 0 w 2419592"/>
                <a:gd name="connsiteY4" fmla="*/ 0 h 792000"/>
                <a:gd name="connsiteX0" fmla="*/ 0 w 2419592"/>
                <a:gd name="connsiteY0" fmla="*/ 0 h 1404250"/>
                <a:gd name="connsiteX1" fmla="*/ 2419592 w 2419592"/>
                <a:gd name="connsiteY1" fmla="*/ 0 h 1404250"/>
                <a:gd name="connsiteX2" fmla="*/ 1290507 w 2419592"/>
                <a:gd name="connsiteY2" fmla="*/ 1404250 h 1404250"/>
                <a:gd name="connsiteX3" fmla="*/ 0 w 2419592"/>
                <a:gd name="connsiteY3" fmla="*/ 792000 h 1404250"/>
                <a:gd name="connsiteX4" fmla="*/ 0 w 2419592"/>
                <a:gd name="connsiteY4" fmla="*/ 0 h 1404250"/>
                <a:gd name="connsiteX0" fmla="*/ 0 w 2276469"/>
                <a:gd name="connsiteY0" fmla="*/ 0 h 1404250"/>
                <a:gd name="connsiteX1" fmla="*/ 2276469 w 2276469"/>
                <a:gd name="connsiteY1" fmla="*/ 0 h 1404250"/>
                <a:gd name="connsiteX2" fmla="*/ 1290507 w 2276469"/>
                <a:gd name="connsiteY2" fmla="*/ 1404250 h 1404250"/>
                <a:gd name="connsiteX3" fmla="*/ 0 w 2276469"/>
                <a:gd name="connsiteY3" fmla="*/ 792000 h 1404250"/>
                <a:gd name="connsiteX4" fmla="*/ 0 w 2276469"/>
                <a:gd name="connsiteY4" fmla="*/ 0 h 1404250"/>
                <a:gd name="connsiteX0" fmla="*/ 0 w 2276469"/>
                <a:gd name="connsiteY0" fmla="*/ 0 h 1404250"/>
                <a:gd name="connsiteX1" fmla="*/ 2276469 w 2276469"/>
                <a:gd name="connsiteY1" fmla="*/ 0 h 1404250"/>
                <a:gd name="connsiteX2" fmla="*/ 1290507 w 2276469"/>
                <a:gd name="connsiteY2" fmla="*/ 1404250 h 1404250"/>
                <a:gd name="connsiteX3" fmla="*/ 1280160 w 2276469"/>
                <a:gd name="connsiteY3" fmla="*/ 1404250 h 1404250"/>
                <a:gd name="connsiteX4" fmla="*/ 0 w 2276469"/>
                <a:gd name="connsiteY4" fmla="*/ 0 h 1404250"/>
                <a:gd name="connsiteX0" fmla="*/ 0 w 1934563"/>
                <a:gd name="connsiteY0" fmla="*/ 0 h 1404250"/>
                <a:gd name="connsiteX1" fmla="*/ 1934563 w 1934563"/>
                <a:gd name="connsiteY1" fmla="*/ 0 h 1404250"/>
                <a:gd name="connsiteX2" fmla="*/ 948601 w 1934563"/>
                <a:gd name="connsiteY2" fmla="*/ 1404250 h 1404250"/>
                <a:gd name="connsiteX3" fmla="*/ 938254 w 1934563"/>
                <a:gd name="connsiteY3" fmla="*/ 1404250 h 1404250"/>
                <a:gd name="connsiteX4" fmla="*/ 0 w 1934563"/>
                <a:gd name="connsiteY4" fmla="*/ 0 h 1404250"/>
                <a:gd name="connsiteX0" fmla="*/ 0 w 1942514"/>
                <a:gd name="connsiteY0" fmla="*/ 0 h 1420152"/>
                <a:gd name="connsiteX1" fmla="*/ 1942514 w 1942514"/>
                <a:gd name="connsiteY1" fmla="*/ 15902 h 1420152"/>
                <a:gd name="connsiteX2" fmla="*/ 956552 w 1942514"/>
                <a:gd name="connsiteY2" fmla="*/ 1420152 h 1420152"/>
                <a:gd name="connsiteX3" fmla="*/ 946205 w 1942514"/>
                <a:gd name="connsiteY3" fmla="*/ 1420152 h 1420152"/>
                <a:gd name="connsiteX4" fmla="*/ 0 w 1942514"/>
                <a:gd name="connsiteY4" fmla="*/ 0 h 1420152"/>
                <a:gd name="connsiteX0" fmla="*/ 0 w 1926611"/>
                <a:gd name="connsiteY0" fmla="*/ 0 h 1420152"/>
                <a:gd name="connsiteX1" fmla="*/ 1926611 w 1926611"/>
                <a:gd name="connsiteY1" fmla="*/ 23854 h 1420152"/>
                <a:gd name="connsiteX2" fmla="*/ 956552 w 1926611"/>
                <a:gd name="connsiteY2" fmla="*/ 1420152 h 1420152"/>
                <a:gd name="connsiteX3" fmla="*/ 946205 w 1926611"/>
                <a:gd name="connsiteY3" fmla="*/ 1420152 h 1420152"/>
                <a:gd name="connsiteX4" fmla="*/ 0 w 1926611"/>
                <a:gd name="connsiteY4" fmla="*/ 0 h 1420152"/>
                <a:gd name="connsiteX0" fmla="*/ 0 w 1918660"/>
                <a:gd name="connsiteY0" fmla="*/ 0 h 1420152"/>
                <a:gd name="connsiteX1" fmla="*/ 1918660 w 1918660"/>
                <a:gd name="connsiteY1" fmla="*/ 23854 h 1420152"/>
                <a:gd name="connsiteX2" fmla="*/ 956552 w 1918660"/>
                <a:gd name="connsiteY2" fmla="*/ 1420152 h 1420152"/>
                <a:gd name="connsiteX3" fmla="*/ 946205 w 1918660"/>
                <a:gd name="connsiteY3" fmla="*/ 1420152 h 1420152"/>
                <a:gd name="connsiteX4" fmla="*/ 0 w 1918660"/>
                <a:gd name="connsiteY4" fmla="*/ 0 h 142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660" h="1420152">
                  <a:moveTo>
                    <a:pt x="0" y="0"/>
                  </a:moveTo>
                  <a:lnTo>
                    <a:pt x="1918660" y="23854"/>
                  </a:lnTo>
                  <a:lnTo>
                    <a:pt x="956552" y="1420152"/>
                  </a:lnTo>
                  <a:lnTo>
                    <a:pt x="946205" y="1420152"/>
                  </a:lnTo>
                  <a:lnTo>
                    <a:pt x="0" y="0"/>
                  </a:lnTo>
                  <a:close/>
                </a:path>
              </a:pathLst>
            </a:cu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r>
                <a:rPr lang="en-US" sz="1200" dirty="0" smtClean="0">
                  <a:solidFill>
                    <a:schemeClr val="tx1"/>
                  </a:solidFill>
                </a:rPr>
                <a:t>Elementary Level Information</a:t>
              </a:r>
            </a:p>
            <a:p>
              <a:pPr algn="ctr"/>
              <a:r>
                <a:rPr lang="en-US" sz="1200" b="1" dirty="0" smtClean="0">
                  <a:solidFill>
                    <a:schemeClr val="tx1"/>
                  </a:solidFill>
                </a:rPr>
                <a:t>[micro details]</a:t>
              </a:r>
              <a:endParaRPr lang="en-US" sz="1200" b="1" dirty="0">
                <a:solidFill>
                  <a:schemeClr val="tx1"/>
                </a:solidFill>
              </a:endParaRPr>
            </a:p>
          </p:txBody>
        </p:sp>
        <p:sp>
          <p:nvSpPr>
            <p:cNvPr id="32" name="Rectangle 11"/>
            <p:cNvSpPr/>
            <p:nvPr/>
          </p:nvSpPr>
          <p:spPr>
            <a:xfrm>
              <a:off x="2239602" y="3492248"/>
              <a:ext cx="2932007" cy="792001"/>
            </a:xfrm>
            <a:custGeom>
              <a:avLst/>
              <a:gdLst>
                <a:gd name="connsiteX0" fmla="*/ 0 w 2280000"/>
                <a:gd name="connsiteY0" fmla="*/ 0 h 792000"/>
                <a:gd name="connsiteX1" fmla="*/ 2280000 w 2280000"/>
                <a:gd name="connsiteY1" fmla="*/ 0 h 792000"/>
                <a:gd name="connsiteX2" fmla="*/ 2280000 w 2280000"/>
                <a:gd name="connsiteY2" fmla="*/ 792000 h 792000"/>
                <a:gd name="connsiteX3" fmla="*/ 0 w 2280000"/>
                <a:gd name="connsiteY3" fmla="*/ 792000 h 792000"/>
                <a:gd name="connsiteX4" fmla="*/ 0 w 2280000"/>
                <a:gd name="connsiteY4" fmla="*/ 0 h 792000"/>
                <a:gd name="connsiteX0" fmla="*/ 0 w 2606004"/>
                <a:gd name="connsiteY0" fmla="*/ 0 h 792000"/>
                <a:gd name="connsiteX1" fmla="*/ 2606004 w 2606004"/>
                <a:gd name="connsiteY1" fmla="*/ 15902 h 792000"/>
                <a:gd name="connsiteX2" fmla="*/ 2280000 w 2606004"/>
                <a:gd name="connsiteY2" fmla="*/ 792000 h 792000"/>
                <a:gd name="connsiteX3" fmla="*/ 0 w 2606004"/>
                <a:gd name="connsiteY3" fmla="*/ 792000 h 792000"/>
                <a:gd name="connsiteX4" fmla="*/ 0 w 2606004"/>
                <a:gd name="connsiteY4" fmla="*/ 0 h 792000"/>
                <a:gd name="connsiteX0" fmla="*/ 0 w 2606004"/>
                <a:gd name="connsiteY0" fmla="*/ 0 h 792000"/>
                <a:gd name="connsiteX1" fmla="*/ 2606004 w 2606004"/>
                <a:gd name="connsiteY1" fmla="*/ 15902 h 792000"/>
                <a:gd name="connsiteX2" fmla="*/ 2113023 w 2606004"/>
                <a:gd name="connsiteY2" fmla="*/ 792000 h 792000"/>
                <a:gd name="connsiteX3" fmla="*/ 0 w 2606004"/>
                <a:gd name="connsiteY3" fmla="*/ 792000 h 792000"/>
                <a:gd name="connsiteX4" fmla="*/ 0 w 2606004"/>
                <a:gd name="connsiteY4" fmla="*/ 0 h 792000"/>
                <a:gd name="connsiteX0" fmla="*/ 0 w 2932007"/>
                <a:gd name="connsiteY0" fmla="*/ 0 h 776098"/>
                <a:gd name="connsiteX1" fmla="*/ 2932007 w 2932007"/>
                <a:gd name="connsiteY1" fmla="*/ 0 h 776098"/>
                <a:gd name="connsiteX2" fmla="*/ 2439026 w 2932007"/>
                <a:gd name="connsiteY2" fmla="*/ 776098 h 776098"/>
                <a:gd name="connsiteX3" fmla="*/ 326003 w 2932007"/>
                <a:gd name="connsiteY3" fmla="*/ 776098 h 776098"/>
                <a:gd name="connsiteX4" fmla="*/ 0 w 2932007"/>
                <a:gd name="connsiteY4" fmla="*/ 0 h 776098"/>
                <a:gd name="connsiteX0" fmla="*/ 0 w 2932007"/>
                <a:gd name="connsiteY0" fmla="*/ 0 h 776098"/>
                <a:gd name="connsiteX1" fmla="*/ 2932007 w 2932007"/>
                <a:gd name="connsiteY1" fmla="*/ 0 h 776098"/>
                <a:gd name="connsiteX2" fmla="*/ 2439026 w 2932007"/>
                <a:gd name="connsiteY2" fmla="*/ 776098 h 776098"/>
                <a:gd name="connsiteX3" fmla="*/ 508883 w 2932007"/>
                <a:gd name="connsiteY3" fmla="*/ 752244 h 776098"/>
                <a:gd name="connsiteX4" fmla="*/ 0 w 2932007"/>
                <a:gd name="connsiteY4" fmla="*/ 0 h 776098"/>
                <a:gd name="connsiteX0" fmla="*/ 0 w 2932007"/>
                <a:gd name="connsiteY0" fmla="*/ 0 h 792001"/>
                <a:gd name="connsiteX1" fmla="*/ 2932007 w 2932007"/>
                <a:gd name="connsiteY1" fmla="*/ 0 h 792001"/>
                <a:gd name="connsiteX2" fmla="*/ 2423123 w 2932007"/>
                <a:gd name="connsiteY2" fmla="*/ 792001 h 792001"/>
                <a:gd name="connsiteX3" fmla="*/ 508883 w 2932007"/>
                <a:gd name="connsiteY3" fmla="*/ 752244 h 792001"/>
                <a:gd name="connsiteX4" fmla="*/ 0 w 2932007"/>
                <a:gd name="connsiteY4" fmla="*/ 0 h 792001"/>
                <a:gd name="connsiteX0" fmla="*/ 0 w 2932007"/>
                <a:gd name="connsiteY0" fmla="*/ 0 h 792001"/>
                <a:gd name="connsiteX1" fmla="*/ 2932007 w 2932007"/>
                <a:gd name="connsiteY1" fmla="*/ 0 h 792001"/>
                <a:gd name="connsiteX2" fmla="*/ 2423123 w 2932007"/>
                <a:gd name="connsiteY2" fmla="*/ 792001 h 792001"/>
                <a:gd name="connsiteX3" fmla="*/ 516835 w 2932007"/>
                <a:gd name="connsiteY3" fmla="*/ 760196 h 792001"/>
                <a:gd name="connsiteX4" fmla="*/ 0 w 2932007"/>
                <a:gd name="connsiteY4" fmla="*/ 0 h 79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2007" h="792001">
                  <a:moveTo>
                    <a:pt x="0" y="0"/>
                  </a:moveTo>
                  <a:lnTo>
                    <a:pt x="2932007" y="0"/>
                  </a:lnTo>
                  <a:lnTo>
                    <a:pt x="2423123" y="792001"/>
                  </a:lnTo>
                  <a:lnTo>
                    <a:pt x="516835" y="760196"/>
                  </a:lnTo>
                  <a:lnTo>
                    <a:pt x="0" y="0"/>
                  </a:lnTo>
                  <a:close/>
                </a:path>
              </a:pathLst>
            </a:cu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Structural Level Information</a:t>
              </a:r>
            </a:p>
            <a:p>
              <a:pPr algn="ctr"/>
              <a:r>
                <a:rPr lang="en-US" sz="1400" b="1" dirty="0" smtClean="0">
                  <a:solidFill>
                    <a:schemeClr val="tx1"/>
                  </a:solidFill>
                </a:rPr>
                <a:t>[intermediate details]</a:t>
              </a:r>
              <a:endParaRPr lang="en-US" sz="1400" b="1" dirty="0">
                <a:solidFill>
                  <a:schemeClr val="tx1"/>
                </a:solidFill>
              </a:endParaRPr>
            </a:p>
          </p:txBody>
        </p:sp>
      </p:grpSp>
      <p:sp>
        <p:nvSpPr>
          <p:cNvPr id="23" name="Rectangle 13"/>
          <p:cNvSpPr>
            <a:spLocks noChangeArrowheads="1"/>
          </p:cNvSpPr>
          <p:nvPr/>
        </p:nvSpPr>
        <p:spPr bwMode="auto">
          <a:xfrm>
            <a:off x="594961" y="1223755"/>
            <a:ext cx="8072494" cy="496996"/>
          </a:xfrm>
          <a:prstGeom prst="rect">
            <a:avLst/>
          </a:prstGeom>
          <a:noFill/>
          <a:ln w="9525">
            <a:noFill/>
            <a:miter lim="800000"/>
            <a:headEnd/>
            <a:tailEnd/>
          </a:ln>
        </p:spPr>
        <p:txBody>
          <a:bodyPr wrap="square" anchor="ctr">
            <a:spAutoFit/>
          </a:bodyPr>
          <a:lstStyle/>
          <a:p>
            <a:pPr marL="548640" lvl="1" indent="-457200">
              <a:lnSpc>
                <a:spcPct val="150000"/>
              </a:lnSpc>
              <a:buFont typeface="Wingdings" pitchFamily="2" charset="2"/>
              <a:buChar char="§"/>
            </a:pPr>
            <a:r>
              <a:rPr lang="en-US" sz="2000" dirty="0" smtClean="0">
                <a:latin typeface="+mn-lt"/>
              </a:rPr>
              <a:t>Feature vector of FMGE</a:t>
            </a:r>
          </a:p>
        </p:txBody>
      </p:sp>
    </p:spTree>
    <p:extLst>
      <p:ext uri="{BB962C8B-B14F-4D97-AF65-F5344CB8AC3E}">
        <p14:creationId xmlns:p14="http://schemas.microsoft.com/office/powerpoint/2010/main" xmlns="" val="3817959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slide(fromLeft)">
                                      <p:cBhvr>
                                        <p:cTn id="7" dur="500"/>
                                        <p:tgtEl>
                                          <p:spTgt spid="2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3000"/>
                                        <p:tgtEl>
                                          <p:spTgt spid="21"/>
                                        </p:tgtEl>
                                      </p:cBhvr>
                                    </p:animEffect>
                                  </p:childTnLst>
                                </p:cTn>
                              </p:par>
                            </p:childTnLst>
                          </p:cTn>
                        </p:par>
                        <p:par>
                          <p:cTn id="12" fill="hold">
                            <p:stCondLst>
                              <p:cond delay="3500"/>
                            </p:stCondLst>
                            <p:childTnLst>
                              <p:par>
                                <p:cTn id="13" presetID="5" presetClass="entr" presetSubtype="1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heckerboard(across)">
                                      <p:cBhvr>
                                        <p:cTn id="15" dur="500"/>
                                        <p:tgtEl>
                                          <p:spTgt spid="18"/>
                                        </p:tgtEl>
                                      </p:cBhvr>
                                    </p:animEffect>
                                  </p:childTnLst>
                                </p:cTn>
                              </p:par>
                            </p:childTnLst>
                          </p:cTn>
                        </p:par>
                        <p:par>
                          <p:cTn id="16" fill="hold">
                            <p:stCondLst>
                              <p:cond delay="4000"/>
                            </p:stCondLst>
                            <p:childTnLst>
                              <p:par>
                                <p:cTn id="17" presetID="5" presetClass="entr" presetSubtype="1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heckerboard(across)">
                                      <p:cBhvr>
                                        <p:cTn id="19" dur="500"/>
                                        <p:tgtEl>
                                          <p:spTgt spid="20"/>
                                        </p:tgtEl>
                                      </p:cBhvr>
                                    </p:animEffect>
                                  </p:childTnLst>
                                </p:cTn>
                              </p:par>
                            </p:childTnLst>
                          </p:cTn>
                        </p:par>
                        <p:par>
                          <p:cTn id="20" fill="hold">
                            <p:stCondLst>
                              <p:cond delay="4500"/>
                            </p:stCondLst>
                            <p:childTnLst>
                              <p:par>
                                <p:cTn id="21" presetID="5" presetClass="entr" presetSubtype="1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21</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Outline of presentation</a:t>
              </a:r>
              <a:endParaRPr lang="en-US" b="1" dirty="0">
                <a:latin typeface="+mn-lt"/>
              </a:endParaRPr>
            </a:p>
          </p:txBody>
        </p:sp>
      </p:grpSp>
      <p:sp>
        <p:nvSpPr>
          <p:cNvPr id="9223" name="Rectangle 13"/>
          <p:cNvSpPr>
            <a:spLocks noChangeArrowheads="1"/>
          </p:cNvSpPr>
          <p:nvPr/>
        </p:nvSpPr>
        <p:spPr bwMode="auto">
          <a:xfrm>
            <a:off x="746050" y="1539174"/>
            <a:ext cx="8146429" cy="3939540"/>
          </a:xfrm>
          <a:prstGeom prst="rect">
            <a:avLst/>
          </a:prstGeom>
          <a:noFill/>
          <a:ln w="9525">
            <a:noFill/>
            <a:miter lim="800000"/>
            <a:headEnd/>
            <a:tailEnd/>
          </a:ln>
        </p:spPr>
        <p:txBody>
          <a:bodyPr wrap="square">
            <a:spAutoFit/>
          </a:bodyPr>
          <a:lstStyle/>
          <a:p>
            <a:pPr marL="360000" indent="-342900">
              <a:lnSpc>
                <a:spcPct val="250000"/>
              </a:lnSpc>
              <a:buFont typeface="Wingdings" pitchFamily="2" charset="2"/>
              <a:buChar char="v"/>
            </a:pPr>
            <a:r>
              <a:rPr lang="en-US" sz="2000" b="1" dirty="0" err="1">
                <a:latin typeface="+mn-lt"/>
              </a:rPr>
              <a:t>Whats</a:t>
            </a:r>
            <a:r>
              <a:rPr lang="en-US" sz="2000" b="1" dirty="0">
                <a:latin typeface="+mn-lt"/>
              </a:rPr>
              <a:t>/whys of graph embedding?</a:t>
            </a:r>
          </a:p>
          <a:p>
            <a:pPr marL="360000" indent="-342900">
              <a:lnSpc>
                <a:spcPct val="250000"/>
              </a:lnSpc>
              <a:buFont typeface="Wingdings" pitchFamily="2" charset="2"/>
              <a:buChar char="v"/>
            </a:pPr>
            <a:r>
              <a:rPr lang="en-US" sz="2000" b="1" dirty="0" smtClean="0">
                <a:latin typeface="+mn-lt"/>
              </a:rPr>
              <a:t>Fuzzy </a:t>
            </a:r>
            <a:r>
              <a:rPr lang="en-US" sz="2000" b="1" dirty="0">
                <a:latin typeface="+mn-lt"/>
              </a:rPr>
              <a:t>m</a:t>
            </a:r>
            <a:r>
              <a:rPr lang="en-US" sz="2000" b="1" dirty="0" smtClean="0">
                <a:latin typeface="+mn-lt"/>
              </a:rPr>
              <a:t>ultilevel graph embedding (FMGE)</a:t>
            </a:r>
          </a:p>
          <a:p>
            <a:pPr marL="360000" indent="-342900">
              <a:lnSpc>
                <a:spcPct val="250000"/>
              </a:lnSpc>
              <a:buFont typeface="Wingdings" pitchFamily="2" charset="2"/>
              <a:buChar char="v"/>
            </a:pPr>
            <a:r>
              <a:rPr lang="en-US" sz="2000" b="1" dirty="0">
                <a:solidFill>
                  <a:srgbClr val="0000FF"/>
                </a:solidFill>
                <a:latin typeface="+mn-lt"/>
              </a:rPr>
              <a:t>Feature selection by ranking discriminatory features</a:t>
            </a:r>
          </a:p>
          <a:p>
            <a:pPr marL="360000" indent="-342900">
              <a:lnSpc>
                <a:spcPct val="250000"/>
              </a:lnSpc>
              <a:buFont typeface="Wingdings" pitchFamily="2" charset="2"/>
              <a:buChar char="v"/>
            </a:pPr>
            <a:r>
              <a:rPr lang="en-US" sz="2000" b="1" dirty="0" smtClean="0">
                <a:latin typeface="+mn-lt"/>
              </a:rPr>
              <a:t>Experimental results</a:t>
            </a:r>
          </a:p>
          <a:p>
            <a:pPr marL="360000" indent="-342900">
              <a:lnSpc>
                <a:spcPct val="250000"/>
              </a:lnSpc>
              <a:buFont typeface="Wingdings" pitchFamily="2" charset="2"/>
              <a:buChar char="v"/>
            </a:pPr>
            <a:r>
              <a:rPr lang="en-US" sz="2000" b="1" dirty="0" smtClean="0">
                <a:latin typeface="+mn-lt"/>
              </a:rPr>
              <a:t>Conclusions</a:t>
            </a:r>
          </a:p>
        </p:txBody>
      </p:sp>
    </p:spTree>
    <p:extLst>
      <p:ext uri="{BB962C8B-B14F-4D97-AF65-F5344CB8AC3E}">
        <p14:creationId xmlns:p14="http://schemas.microsoft.com/office/powerpoint/2010/main" xmlns="" val="41362508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2" end="2"/>
                                            </p:txEl>
                                          </p:spTgt>
                                        </p:tgtEl>
                                        <p:attrNameLst>
                                          <p:attrName>style.visibility</p:attrName>
                                        </p:attrNameLst>
                                      </p:cBhvr>
                                      <p:to>
                                        <p:strVal val="visible"/>
                                      </p:to>
                                    </p:set>
                                    <p:anim calcmode="lin" valueType="num">
                                      <p:cBhvr additive="base">
                                        <p:cTn id="7" dur="500"/>
                                        <p:tgtEl>
                                          <p:spTgt spid="9223">
                                            <p:txEl>
                                              <p:pRg st="2" end="2"/>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92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1"/>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22</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Why feature Selection?</a:t>
              </a:r>
              <a:endParaRPr lang="en-US" b="1" dirty="0"/>
            </a:p>
          </p:txBody>
        </p:sp>
      </p:grpSp>
      <p:sp>
        <p:nvSpPr>
          <p:cNvPr id="10" name="Rectangle 13"/>
          <p:cNvSpPr>
            <a:spLocks noChangeArrowheads="1"/>
          </p:cNvSpPr>
          <p:nvPr/>
        </p:nvSpPr>
        <p:spPr bwMode="auto">
          <a:xfrm>
            <a:off x="656565" y="2506249"/>
            <a:ext cx="7939522" cy="2185214"/>
          </a:xfrm>
          <a:prstGeom prst="rect">
            <a:avLst/>
          </a:prstGeom>
          <a:noFill/>
          <a:ln w="9525">
            <a:noFill/>
            <a:miter lim="800000"/>
            <a:headEnd/>
            <a:tailEnd/>
          </a:ln>
        </p:spPr>
        <p:txBody>
          <a:bodyPr wrap="square">
            <a:spAutoFit/>
          </a:bodyPr>
          <a:lstStyle/>
          <a:p>
            <a:pPr marL="205740" lvl="1" algn="ctr">
              <a:lnSpc>
                <a:spcPct val="150000"/>
              </a:lnSpc>
              <a:spcAft>
                <a:spcPts val="600"/>
              </a:spcAft>
            </a:pPr>
            <a:r>
              <a:rPr lang="en-US" sz="2000" dirty="0" smtClean="0">
                <a:latin typeface="+mn-lt"/>
              </a:rPr>
              <a:t>Large number of features enable FMGE </a:t>
            </a:r>
            <a:r>
              <a:rPr lang="en-US" sz="2000" dirty="0">
                <a:latin typeface="+mn-lt"/>
              </a:rPr>
              <a:t>to achieve generalization to diverse graphs in </a:t>
            </a:r>
            <a:r>
              <a:rPr lang="en-US" sz="2000" dirty="0" smtClean="0">
                <a:latin typeface="+mn-lt"/>
              </a:rPr>
              <a:t>an unsupervised fashion</a:t>
            </a:r>
          </a:p>
          <a:p>
            <a:pPr marL="205740" lvl="1" algn="ctr">
              <a:lnSpc>
                <a:spcPct val="150000"/>
              </a:lnSpc>
              <a:spcAft>
                <a:spcPts val="600"/>
              </a:spcAft>
            </a:pPr>
            <a:r>
              <a:rPr lang="en-US" sz="2400" b="1" dirty="0" smtClean="0">
                <a:latin typeface="+mn-lt"/>
              </a:rPr>
              <a:t>BUT</a:t>
            </a:r>
            <a:r>
              <a:rPr lang="fr-FR" sz="2400" dirty="0" smtClean="0">
                <a:latin typeface="+mn-lt"/>
              </a:rPr>
              <a:t> </a:t>
            </a:r>
            <a:endParaRPr lang="fr-FR" sz="2000" dirty="0" smtClean="0">
              <a:latin typeface="+mn-lt"/>
            </a:endParaRPr>
          </a:p>
          <a:p>
            <a:pPr marL="205740" lvl="1" algn="ctr">
              <a:lnSpc>
                <a:spcPct val="150000"/>
              </a:lnSpc>
              <a:spcAft>
                <a:spcPts val="600"/>
              </a:spcAft>
            </a:pPr>
            <a:r>
              <a:rPr lang="en-US" sz="2000" dirty="0" smtClean="0">
                <a:latin typeface="+mn-lt"/>
              </a:rPr>
              <a:t>also </a:t>
            </a:r>
            <a:r>
              <a:rPr lang="en-US" sz="2000" dirty="0">
                <a:latin typeface="+mn-lt"/>
              </a:rPr>
              <a:t>results into high dimensionality and sparsity of feature </a:t>
            </a:r>
            <a:r>
              <a:rPr lang="en-US" sz="2000" dirty="0" smtClean="0">
                <a:latin typeface="+mn-lt"/>
              </a:rPr>
              <a:t>vector!</a:t>
            </a:r>
          </a:p>
        </p:txBody>
      </p:sp>
    </p:spTree>
    <p:extLst>
      <p:ext uri="{BB962C8B-B14F-4D97-AF65-F5344CB8AC3E}">
        <p14:creationId xmlns:p14="http://schemas.microsoft.com/office/powerpoint/2010/main" xmlns="" val="9639388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p:tgtEl>
                                          <p:spTgt spid="10">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10">
                                            <p:txEl>
                                              <p:pRg st="0" end="0"/>
                                            </p:txEl>
                                          </p:spTgt>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500"/>
                                        <p:tgtEl>
                                          <p:spTgt spid="10">
                                            <p:txEl>
                                              <p:pRg st="1" end="1"/>
                                            </p:txEl>
                                          </p:spTgt>
                                        </p:tgtEl>
                                        <p:attrNameLst>
                                          <p:attrName>ppt_y</p:attrName>
                                        </p:attrNameLst>
                                      </p:cBhvr>
                                      <p:tavLst>
                                        <p:tav tm="0">
                                          <p:val>
                                            <p:strVal val="#ppt_y-#ppt_h*1.125000"/>
                                          </p:val>
                                        </p:tav>
                                        <p:tav tm="100000">
                                          <p:val>
                                            <p:strVal val="#ppt_y"/>
                                          </p:val>
                                        </p:tav>
                                      </p:tavLst>
                                    </p:anim>
                                    <p:animEffect transition="in" filter="wipe(down)">
                                      <p:cBhvr>
                                        <p:cTn id="13" dur="500"/>
                                        <p:tgtEl>
                                          <p:spTgt spid="10">
                                            <p:txEl>
                                              <p:pRg st="1" end="1"/>
                                            </p:txEl>
                                          </p:spTgt>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 calcmode="lin" valueType="num">
                                      <p:cBhvr additive="base">
                                        <p:cTn id="17" dur="2000"/>
                                        <p:tgtEl>
                                          <p:spTgt spid="10">
                                            <p:txEl>
                                              <p:pRg st="2" end="2"/>
                                            </p:txEl>
                                          </p:spTgt>
                                        </p:tgtEl>
                                        <p:attrNameLst>
                                          <p:attrName>ppt_y</p:attrName>
                                        </p:attrNameLst>
                                      </p:cBhvr>
                                      <p:tavLst>
                                        <p:tav tm="0">
                                          <p:val>
                                            <p:strVal val="#ppt_y-#ppt_h*1.125000"/>
                                          </p:val>
                                        </p:tav>
                                        <p:tav tm="100000">
                                          <p:val>
                                            <p:strVal val="#ppt_y"/>
                                          </p:val>
                                        </p:tav>
                                      </p:tavLst>
                                    </p:anim>
                                    <p:animEffect transition="in" filter="wipe(down)">
                                      <p:cBhvr>
                                        <p:cTn id="18" dur="2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1"/>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23</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a:t>R</a:t>
              </a:r>
              <a:r>
                <a:rPr lang="en-US" b="1" dirty="0" smtClean="0"/>
                <a:t>anking </a:t>
              </a:r>
              <a:r>
                <a:rPr lang="en-US" b="1" dirty="0"/>
                <a:t>discriminatory features</a:t>
              </a:r>
            </a:p>
          </p:txBody>
        </p:sp>
      </p:grpSp>
      <p:sp>
        <p:nvSpPr>
          <p:cNvPr id="10" name="Rectangle 13"/>
          <p:cNvSpPr>
            <a:spLocks noChangeArrowheads="1"/>
          </p:cNvSpPr>
          <p:nvPr/>
        </p:nvSpPr>
        <p:spPr bwMode="auto">
          <a:xfrm>
            <a:off x="251520" y="1313765"/>
            <a:ext cx="8640959" cy="5093702"/>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latin typeface="+mn-lt"/>
              </a:rPr>
              <a:t>Relief </a:t>
            </a:r>
            <a:r>
              <a:rPr lang="en-US" sz="2000" dirty="0">
                <a:latin typeface="+mn-lt"/>
              </a:rPr>
              <a:t>algorithm based feature selection [</a:t>
            </a:r>
            <a:r>
              <a:rPr lang="en-US" sz="2000" dirty="0" err="1" smtClean="0">
                <a:latin typeface="+mn-lt"/>
              </a:rPr>
              <a:t>Kira</a:t>
            </a:r>
            <a:r>
              <a:rPr lang="en-US" sz="2000" dirty="0" smtClean="0">
                <a:latin typeface="+mn-lt"/>
              </a:rPr>
              <a:t> et al., 1992]</a:t>
            </a:r>
            <a:endParaRPr lang="en-US" sz="4400" dirty="0">
              <a:latin typeface="+mn-lt"/>
            </a:endParaRPr>
          </a:p>
          <a:p>
            <a:pPr marL="1005840" lvl="2" indent="-342900">
              <a:spcAft>
                <a:spcPts val="600"/>
              </a:spcAft>
              <a:buFont typeface="Wingdings" pitchFamily="2" charset="2"/>
              <a:buChar char="ü"/>
            </a:pPr>
            <a:r>
              <a:rPr lang="en-US" sz="2000" dirty="0">
                <a:latin typeface="+mn-lt"/>
              </a:rPr>
              <a:t>For each instance of a given feature, </a:t>
            </a:r>
            <a:r>
              <a:rPr lang="en-US" sz="2000" dirty="0" smtClean="0">
                <a:latin typeface="+mn-lt"/>
              </a:rPr>
              <a:t>the near-hit </a:t>
            </a:r>
            <a:r>
              <a:rPr lang="en-US" sz="2000" dirty="0">
                <a:latin typeface="+mn-lt"/>
              </a:rPr>
              <a:t>(closest value among elements of same class) and the near-miss (</a:t>
            </a:r>
            <a:r>
              <a:rPr lang="en-US" sz="2000" dirty="0" smtClean="0">
                <a:latin typeface="+mn-lt"/>
              </a:rPr>
              <a:t>closest value </a:t>
            </a:r>
            <a:r>
              <a:rPr lang="en-US" sz="2000" dirty="0">
                <a:latin typeface="+mn-lt"/>
              </a:rPr>
              <a:t>among element of other classes) are </a:t>
            </a:r>
            <a:r>
              <a:rPr lang="en-US" sz="2000" dirty="0" smtClean="0">
                <a:latin typeface="+mn-lt"/>
              </a:rPr>
              <a:t>computed</a:t>
            </a:r>
          </a:p>
          <a:p>
            <a:pPr marL="1005840" lvl="2" indent="-342900">
              <a:spcAft>
                <a:spcPts val="600"/>
              </a:spcAft>
              <a:buFont typeface="Wingdings" pitchFamily="2" charset="2"/>
              <a:buChar char="ü"/>
            </a:pPr>
            <a:r>
              <a:rPr lang="en-US" sz="2000" dirty="0" smtClean="0">
                <a:latin typeface="+mn-lt"/>
              </a:rPr>
              <a:t>A </a:t>
            </a:r>
            <a:r>
              <a:rPr lang="en-US" sz="2000" dirty="0">
                <a:latin typeface="+mn-lt"/>
              </a:rPr>
              <a:t>weight </a:t>
            </a:r>
            <a:r>
              <a:rPr lang="en-US" sz="2000" i="1" dirty="0" err="1" smtClean="0">
                <a:latin typeface="+mn-lt"/>
              </a:rPr>
              <a:t>w</a:t>
            </a:r>
            <a:r>
              <a:rPr lang="en-US" sz="2000" i="1" baseline="-25000" dirty="0" err="1" smtClean="0">
                <a:latin typeface="+mn-lt"/>
              </a:rPr>
              <a:t>f</a:t>
            </a:r>
            <a:r>
              <a:rPr lang="en-US" sz="2000" dirty="0" smtClean="0">
                <a:latin typeface="+mn-lt"/>
              </a:rPr>
              <a:t>, is </a:t>
            </a:r>
            <a:r>
              <a:rPr lang="en-US" sz="2000" dirty="0">
                <a:latin typeface="+mn-lt"/>
              </a:rPr>
              <a:t>calculated </a:t>
            </a:r>
            <a:r>
              <a:rPr lang="en-US" sz="2000" dirty="0" smtClean="0">
                <a:latin typeface="+mn-lt"/>
              </a:rPr>
              <a:t>for every </a:t>
            </a:r>
            <a:r>
              <a:rPr lang="en-US" sz="2000" dirty="0">
                <a:latin typeface="+mn-lt"/>
              </a:rPr>
              <a:t>feature in terms of the distances of each </a:t>
            </a:r>
            <a:r>
              <a:rPr lang="en-US" sz="2000" dirty="0" smtClean="0">
                <a:latin typeface="+mn-lt"/>
              </a:rPr>
              <a:t>sample </a:t>
            </a:r>
            <a:r>
              <a:rPr lang="en-US" sz="2000" i="1" dirty="0" smtClean="0">
                <a:latin typeface="+mn-lt"/>
              </a:rPr>
              <a:t>x,</a:t>
            </a:r>
            <a:r>
              <a:rPr lang="en-US" sz="2000" dirty="0" smtClean="0">
                <a:latin typeface="+mn-lt"/>
              </a:rPr>
              <a:t> </a:t>
            </a:r>
            <a:r>
              <a:rPr lang="en-US" sz="2000" dirty="0">
                <a:latin typeface="+mn-lt"/>
              </a:rPr>
              <a:t>to its near-hit and </a:t>
            </a:r>
            <a:r>
              <a:rPr lang="en-US" sz="2000" dirty="0" smtClean="0">
                <a:latin typeface="+mn-lt"/>
              </a:rPr>
              <a:t>near miss</a:t>
            </a:r>
          </a:p>
          <a:p>
            <a:pPr marL="1005840" lvl="2" indent="-342900">
              <a:spcAft>
                <a:spcPts val="600"/>
              </a:spcAft>
              <a:buFont typeface="Wingdings" pitchFamily="2" charset="2"/>
              <a:buChar char="ü"/>
            </a:pPr>
            <a:endParaRPr lang="fr-FR" sz="2000" dirty="0">
              <a:latin typeface="+mn-lt"/>
            </a:endParaRPr>
          </a:p>
          <a:p>
            <a:pPr marL="1005840" lvl="2" indent="-342900">
              <a:spcAft>
                <a:spcPts val="600"/>
              </a:spcAft>
              <a:buFont typeface="Wingdings" pitchFamily="2" charset="2"/>
              <a:buChar char="ü"/>
            </a:pPr>
            <a:endParaRPr lang="fr-FR" sz="2000" dirty="0" smtClean="0">
              <a:latin typeface="+mn-lt"/>
            </a:endParaRPr>
          </a:p>
          <a:p>
            <a:pPr marL="1005840" lvl="2" indent="-342900">
              <a:spcAft>
                <a:spcPts val="600"/>
              </a:spcAft>
              <a:buFont typeface="Wingdings" pitchFamily="2" charset="2"/>
              <a:buChar char="ü"/>
            </a:pPr>
            <a:endParaRPr lang="fr-FR" sz="2000" dirty="0">
              <a:latin typeface="+mn-lt"/>
            </a:endParaRPr>
          </a:p>
          <a:p>
            <a:pPr marL="1005840" lvl="2" indent="-342900">
              <a:spcAft>
                <a:spcPts val="600"/>
              </a:spcAft>
              <a:buFont typeface="Wingdings" pitchFamily="2" charset="2"/>
              <a:buChar char="ü"/>
            </a:pPr>
            <a:endParaRPr lang="fr-FR" sz="2000" dirty="0" smtClean="0">
              <a:latin typeface="+mn-lt"/>
            </a:endParaRPr>
          </a:p>
          <a:p>
            <a:pPr marL="1005840" lvl="2" indent="-342900">
              <a:spcAft>
                <a:spcPts val="600"/>
              </a:spcAft>
              <a:buFont typeface="Wingdings" pitchFamily="2" charset="2"/>
              <a:buChar char="ü"/>
            </a:pPr>
            <a:endParaRPr lang="fr-FR" sz="2000" dirty="0">
              <a:latin typeface="+mn-lt"/>
            </a:endParaRPr>
          </a:p>
          <a:p>
            <a:pPr marL="1005840" lvl="2" indent="-342900">
              <a:spcAft>
                <a:spcPts val="600"/>
              </a:spcAft>
              <a:buFont typeface="Wingdings" pitchFamily="2" charset="2"/>
              <a:buChar char="ü"/>
            </a:pPr>
            <a:endParaRPr lang="fr-FR" sz="2000" dirty="0" smtClean="0">
              <a:latin typeface="+mn-lt"/>
            </a:endParaRPr>
          </a:p>
          <a:p>
            <a:pPr marL="548640" lvl="1" indent="-342900">
              <a:lnSpc>
                <a:spcPct val="150000"/>
              </a:lnSpc>
              <a:spcAft>
                <a:spcPts val="600"/>
              </a:spcAft>
              <a:buFont typeface="Wingdings" pitchFamily="2" charset="2"/>
              <a:buChar char="§"/>
            </a:pPr>
            <a:r>
              <a:rPr lang="en-US" sz="2000" dirty="0">
                <a:solidFill>
                  <a:srgbClr val="0000FF"/>
                </a:solidFill>
                <a:latin typeface="+mn-lt"/>
              </a:rPr>
              <a:t>n top-ranked (high discriminatory) features are selected</a:t>
            </a:r>
          </a:p>
        </p:txBody>
      </p:sp>
      <p:pic>
        <p:nvPicPr>
          <p:cNvPr id="407554"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100000"/>
                    </a14:imgEffect>
                  </a14:imgLayer>
                </a14:imgProps>
              </a:ext>
              <a:ext uri="{28A0092B-C50C-407E-A947-70E740481C1C}">
                <a14:useLocalDpi xmlns:a14="http://schemas.microsoft.com/office/drawing/2010/main" xmlns="" val="0"/>
              </a:ext>
            </a:extLst>
          </a:blip>
          <a:srcRect/>
          <a:stretch>
            <a:fillRect/>
          </a:stretch>
        </p:blipFill>
        <p:spPr bwMode="auto">
          <a:xfrm>
            <a:off x="1275612" y="3519010"/>
            <a:ext cx="5771663" cy="180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29006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animEffect transition="in" filter="slide(fromBottom)">
                                      <p:cBhvr>
                                        <p:cTn id="7"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24</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Outline of presentation</a:t>
              </a:r>
              <a:endParaRPr lang="en-US" b="1" dirty="0">
                <a:latin typeface="+mn-lt"/>
              </a:endParaRPr>
            </a:p>
          </p:txBody>
        </p:sp>
      </p:grpSp>
      <p:sp>
        <p:nvSpPr>
          <p:cNvPr id="9223" name="Rectangle 13"/>
          <p:cNvSpPr>
            <a:spLocks noChangeArrowheads="1"/>
          </p:cNvSpPr>
          <p:nvPr/>
        </p:nvSpPr>
        <p:spPr bwMode="auto">
          <a:xfrm>
            <a:off x="746050" y="1539174"/>
            <a:ext cx="8146429" cy="3939540"/>
          </a:xfrm>
          <a:prstGeom prst="rect">
            <a:avLst/>
          </a:prstGeom>
          <a:noFill/>
          <a:ln w="9525">
            <a:noFill/>
            <a:miter lim="800000"/>
            <a:headEnd/>
            <a:tailEnd/>
          </a:ln>
        </p:spPr>
        <p:txBody>
          <a:bodyPr wrap="square">
            <a:spAutoFit/>
          </a:bodyPr>
          <a:lstStyle/>
          <a:p>
            <a:pPr marL="360000" indent="-342900">
              <a:lnSpc>
                <a:spcPct val="250000"/>
              </a:lnSpc>
              <a:buFont typeface="Wingdings" pitchFamily="2" charset="2"/>
              <a:buChar char="v"/>
            </a:pPr>
            <a:r>
              <a:rPr lang="en-US" sz="2000" b="1" dirty="0" err="1">
                <a:latin typeface="+mn-lt"/>
              </a:rPr>
              <a:t>Whats</a:t>
            </a:r>
            <a:r>
              <a:rPr lang="en-US" sz="2000" b="1" dirty="0">
                <a:latin typeface="+mn-lt"/>
              </a:rPr>
              <a:t>/whys of graph embedding?</a:t>
            </a:r>
          </a:p>
          <a:p>
            <a:pPr marL="360000" indent="-342900">
              <a:lnSpc>
                <a:spcPct val="250000"/>
              </a:lnSpc>
              <a:buFont typeface="Wingdings" pitchFamily="2" charset="2"/>
              <a:buChar char="v"/>
            </a:pPr>
            <a:r>
              <a:rPr lang="en-US" sz="2000" b="1" dirty="0" smtClean="0">
                <a:latin typeface="+mn-lt"/>
              </a:rPr>
              <a:t>Fuzzy </a:t>
            </a:r>
            <a:r>
              <a:rPr lang="en-US" sz="2000" b="1" dirty="0">
                <a:latin typeface="+mn-lt"/>
              </a:rPr>
              <a:t>m</a:t>
            </a:r>
            <a:r>
              <a:rPr lang="en-US" sz="2000" b="1" dirty="0" smtClean="0">
                <a:latin typeface="+mn-lt"/>
              </a:rPr>
              <a:t>ultilevel graph embedding (FMGE)</a:t>
            </a:r>
          </a:p>
          <a:p>
            <a:pPr marL="360000" indent="-342900">
              <a:lnSpc>
                <a:spcPct val="250000"/>
              </a:lnSpc>
              <a:buFont typeface="Wingdings" pitchFamily="2" charset="2"/>
              <a:buChar char="v"/>
            </a:pPr>
            <a:r>
              <a:rPr lang="en-US" sz="2000" b="1" dirty="0">
                <a:latin typeface="+mn-lt"/>
              </a:rPr>
              <a:t>Feature </a:t>
            </a:r>
            <a:r>
              <a:rPr lang="en-US" sz="2000" b="1" dirty="0" smtClean="0">
                <a:latin typeface="+mn-lt"/>
              </a:rPr>
              <a:t>selection </a:t>
            </a:r>
            <a:r>
              <a:rPr lang="en-US" sz="2000" b="1" dirty="0">
                <a:latin typeface="+mn-lt"/>
              </a:rPr>
              <a:t>by </a:t>
            </a:r>
            <a:r>
              <a:rPr lang="en-US" sz="2000" b="1" dirty="0" smtClean="0">
                <a:latin typeface="+mn-lt"/>
              </a:rPr>
              <a:t>ranking discriminatory features</a:t>
            </a:r>
          </a:p>
          <a:p>
            <a:pPr marL="360000" indent="-342900">
              <a:lnSpc>
                <a:spcPct val="250000"/>
              </a:lnSpc>
              <a:buFont typeface="Wingdings" pitchFamily="2" charset="2"/>
              <a:buChar char="v"/>
            </a:pPr>
            <a:r>
              <a:rPr lang="en-US" sz="2000" b="1" dirty="0">
                <a:solidFill>
                  <a:srgbClr val="0000FF"/>
                </a:solidFill>
                <a:latin typeface="+mn-lt"/>
              </a:rPr>
              <a:t>Experimental results</a:t>
            </a:r>
          </a:p>
          <a:p>
            <a:pPr marL="360000" indent="-342900">
              <a:lnSpc>
                <a:spcPct val="250000"/>
              </a:lnSpc>
              <a:buFont typeface="Wingdings" pitchFamily="2" charset="2"/>
              <a:buChar char="v"/>
            </a:pPr>
            <a:r>
              <a:rPr lang="en-US" sz="2000" b="1" dirty="0" smtClean="0">
                <a:latin typeface="+mn-lt"/>
              </a:rPr>
              <a:t>Conclusions and future research challenges</a:t>
            </a:r>
          </a:p>
        </p:txBody>
      </p:sp>
    </p:spTree>
    <p:extLst>
      <p:ext uri="{BB962C8B-B14F-4D97-AF65-F5344CB8AC3E}">
        <p14:creationId xmlns:p14="http://schemas.microsoft.com/office/powerpoint/2010/main" xmlns="" val="3825650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3" end="3"/>
                                            </p:txEl>
                                          </p:spTgt>
                                        </p:tgtEl>
                                        <p:attrNameLst>
                                          <p:attrName>style.visibility</p:attrName>
                                        </p:attrNameLst>
                                      </p:cBhvr>
                                      <p:to>
                                        <p:strVal val="visible"/>
                                      </p:to>
                                    </p:set>
                                    <p:anim calcmode="lin" valueType="num">
                                      <p:cBhvr additive="base">
                                        <p:cTn id="7" dur="500"/>
                                        <p:tgtEl>
                                          <p:spTgt spid="9223">
                                            <p:txEl>
                                              <p:pRg st="3" end="3"/>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92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1"/>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25</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Graph database</a:t>
              </a:r>
              <a:endParaRPr lang="en-US" sz="1600" b="1" dirty="0">
                <a:latin typeface="+mn-lt"/>
              </a:endParaRPr>
            </a:p>
          </p:txBody>
        </p:sp>
      </p:grpSp>
      <p:sp>
        <p:nvSpPr>
          <p:cNvPr id="11" name="Rectangle 10"/>
          <p:cNvSpPr>
            <a:spLocks noChangeArrowheads="1"/>
          </p:cNvSpPr>
          <p:nvPr/>
        </p:nvSpPr>
        <p:spPr bwMode="auto">
          <a:xfrm>
            <a:off x="790703" y="1246582"/>
            <a:ext cx="7786742" cy="416011"/>
          </a:xfrm>
          <a:prstGeom prst="rect">
            <a:avLst/>
          </a:prstGeom>
          <a:noFill/>
          <a:ln w="9525">
            <a:noFill/>
            <a:miter lim="800000"/>
            <a:headEnd/>
            <a:tailEnd/>
          </a:ln>
        </p:spPr>
        <p:txBody>
          <a:bodyPr wrap="square" anchor="ctr">
            <a:spAutoFit/>
          </a:bodyPr>
          <a:lstStyle/>
          <a:p>
            <a:pPr marL="91440" indent="-457200" algn="just">
              <a:lnSpc>
                <a:spcPct val="150000"/>
              </a:lnSpc>
              <a:spcAft>
                <a:spcPts val="600"/>
              </a:spcAft>
              <a:buFont typeface="Wingdings" pitchFamily="2" charset="2"/>
              <a:buChar char="§"/>
            </a:pPr>
            <a:r>
              <a:rPr lang="en-US" sz="1600" dirty="0" smtClean="0">
                <a:latin typeface="+mn-lt"/>
              </a:rPr>
              <a:t>IAM graph </a:t>
            </a:r>
            <a:r>
              <a:rPr lang="en-US" sz="1600" dirty="0">
                <a:latin typeface="+mn-lt"/>
              </a:rPr>
              <a:t>database [</a:t>
            </a:r>
            <a:r>
              <a:rPr lang="en-US" sz="1600" dirty="0" err="1" smtClean="0">
                <a:latin typeface="+mn-lt"/>
              </a:rPr>
              <a:t>Riesen</a:t>
            </a:r>
            <a:r>
              <a:rPr lang="en-US" sz="1600" dirty="0" smtClean="0">
                <a:latin typeface="+mn-lt"/>
              </a:rPr>
              <a:t> et al., 2008]</a:t>
            </a:r>
          </a:p>
        </p:txBody>
      </p:sp>
      <p:pic>
        <p:nvPicPr>
          <p:cNvPr id="395268" name="Picture 4" descr="D:\SVN-PHDMML2008\PHDMML2008\WorkInProgress[...]\PhD_PRESENTATION\00_ sample Presentations\N.Sidere\images\sample_letter.png"/>
          <p:cNvPicPr>
            <a:picLocks noChangeAspect="1" noChangeArrowheads="1"/>
          </p:cNvPicPr>
          <p:nvPr/>
        </p:nvPicPr>
        <p:blipFill>
          <a:blip r:embed="rId3" cstate="print"/>
          <a:srcRect/>
          <a:stretch>
            <a:fillRect/>
          </a:stretch>
        </p:blipFill>
        <p:spPr bwMode="auto">
          <a:xfrm>
            <a:off x="161510" y="4779150"/>
            <a:ext cx="3657600" cy="933450"/>
          </a:xfrm>
          <a:prstGeom prst="rect">
            <a:avLst/>
          </a:prstGeom>
          <a:noFill/>
        </p:spPr>
      </p:pic>
      <p:pic>
        <p:nvPicPr>
          <p:cNvPr id="395270" name="Picture 6" descr="D:\SVN-PHDMML2008\PHDMML2008\WorkInProgress[...]\PhD_PRESENTATION\00_ sample Presentations\N.Sidere\images\sample_GREC.png"/>
          <p:cNvPicPr>
            <a:picLocks noChangeAspect="1" noChangeArrowheads="1"/>
          </p:cNvPicPr>
          <p:nvPr/>
        </p:nvPicPr>
        <p:blipFill>
          <a:blip r:embed="rId4" cstate="print"/>
          <a:srcRect/>
          <a:stretch>
            <a:fillRect/>
          </a:stretch>
        </p:blipFill>
        <p:spPr bwMode="auto">
          <a:xfrm>
            <a:off x="1871700" y="5634245"/>
            <a:ext cx="5308083" cy="1126307"/>
          </a:xfrm>
          <a:prstGeom prst="rect">
            <a:avLst/>
          </a:prstGeom>
          <a:noFill/>
        </p:spPr>
      </p:pic>
      <p:pic>
        <p:nvPicPr>
          <p:cNvPr id="395271" name="Picture 7"/>
          <p:cNvPicPr>
            <a:picLocks noChangeAspect="1" noChangeArrowheads="1"/>
          </p:cNvPicPr>
          <p:nvPr/>
        </p:nvPicPr>
        <p:blipFill>
          <a:blip r:embed="rId5" cstate="print"/>
          <a:srcRect/>
          <a:stretch>
            <a:fillRect/>
          </a:stretch>
        </p:blipFill>
        <p:spPr bwMode="auto">
          <a:xfrm>
            <a:off x="5562110" y="4869160"/>
            <a:ext cx="3286125" cy="685800"/>
          </a:xfrm>
          <a:prstGeom prst="rect">
            <a:avLst/>
          </a:prstGeom>
          <a:noFill/>
          <a:ln w="9525">
            <a:noFill/>
            <a:miter lim="800000"/>
            <a:headEnd/>
            <a:tailEnd/>
          </a:ln>
        </p:spPr>
      </p:pic>
      <p:pic>
        <p:nvPicPr>
          <p:cNvPr id="40857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95450" y="1718810"/>
            <a:ext cx="5753100" cy="301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902470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1"/>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26</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a:t>Parameter </a:t>
              </a:r>
              <a:r>
                <a:rPr lang="en-US" sz="1600" b="1" dirty="0" smtClean="0"/>
                <a:t>validation</a:t>
              </a:r>
              <a:endParaRPr lang="en-US" sz="1600" b="1" dirty="0"/>
            </a:p>
          </p:txBody>
        </p:sp>
      </p:grpSp>
      <p:sp>
        <p:nvSpPr>
          <p:cNvPr id="11" name="Rectangle 10"/>
          <p:cNvSpPr>
            <a:spLocks noChangeArrowheads="1"/>
          </p:cNvSpPr>
          <p:nvPr/>
        </p:nvSpPr>
        <p:spPr bwMode="auto">
          <a:xfrm>
            <a:off x="790703" y="1403775"/>
            <a:ext cx="7786742" cy="2246769"/>
          </a:xfrm>
          <a:prstGeom prst="rect">
            <a:avLst/>
          </a:prstGeom>
          <a:noFill/>
          <a:ln w="9525">
            <a:noFill/>
            <a:miter lim="800000"/>
            <a:headEnd/>
            <a:tailEnd/>
          </a:ln>
        </p:spPr>
        <p:txBody>
          <a:bodyPr wrap="square" anchor="ctr">
            <a:spAutoFit/>
          </a:bodyPr>
          <a:lstStyle/>
          <a:p>
            <a:pPr marL="91440" indent="-457200" algn="just">
              <a:lnSpc>
                <a:spcPct val="150000"/>
              </a:lnSpc>
              <a:spcAft>
                <a:spcPts val="600"/>
              </a:spcAft>
              <a:buFont typeface="Wingdings" pitchFamily="2" charset="2"/>
              <a:buChar char="§"/>
            </a:pPr>
            <a:r>
              <a:rPr lang="en-US" sz="1600" dirty="0" smtClean="0">
                <a:latin typeface="+mn-lt"/>
              </a:rPr>
              <a:t>Two parameters validated on “validation set”:</a:t>
            </a:r>
          </a:p>
          <a:p>
            <a:pPr marL="1005840" lvl="2" indent="-457200" algn="just">
              <a:lnSpc>
                <a:spcPct val="150000"/>
              </a:lnSpc>
              <a:spcAft>
                <a:spcPts val="600"/>
              </a:spcAft>
              <a:buFont typeface="+mj-lt"/>
              <a:buAutoNum type="arabicPeriod"/>
            </a:pPr>
            <a:r>
              <a:rPr lang="fr-FR" sz="1600" dirty="0" err="1" smtClean="0">
                <a:latin typeface="+mn-lt"/>
              </a:rPr>
              <a:t>Number</a:t>
            </a:r>
            <a:r>
              <a:rPr lang="fr-FR" sz="1600" dirty="0" smtClean="0">
                <a:latin typeface="+mn-lt"/>
              </a:rPr>
              <a:t> of </a:t>
            </a:r>
            <a:r>
              <a:rPr lang="fr-FR" sz="1600" dirty="0" err="1" smtClean="0">
                <a:latin typeface="+mn-lt"/>
              </a:rPr>
              <a:t>fuzzy</a:t>
            </a:r>
            <a:r>
              <a:rPr lang="fr-FR" sz="1600" dirty="0" smtClean="0">
                <a:latin typeface="+mn-lt"/>
              </a:rPr>
              <a:t> </a:t>
            </a:r>
            <a:r>
              <a:rPr lang="fr-FR" sz="1600" dirty="0" err="1" smtClean="0">
                <a:latin typeface="+mn-lt"/>
              </a:rPr>
              <a:t>intervals</a:t>
            </a:r>
            <a:r>
              <a:rPr lang="fr-FR" sz="1600" dirty="0" smtClean="0">
                <a:latin typeface="+mn-lt"/>
              </a:rPr>
              <a:t> for </a:t>
            </a:r>
            <a:r>
              <a:rPr lang="fr-FR" sz="1600" dirty="0" err="1" smtClean="0">
                <a:latin typeface="+mn-lt"/>
              </a:rPr>
              <a:t>embedding</a:t>
            </a:r>
            <a:r>
              <a:rPr lang="fr-FR" sz="1600" dirty="0" smtClean="0">
                <a:latin typeface="+mn-lt"/>
              </a:rPr>
              <a:t> </a:t>
            </a:r>
            <a:r>
              <a:rPr lang="fr-FR" sz="1600" dirty="0" err="1" smtClean="0">
                <a:latin typeface="+mn-lt"/>
              </a:rPr>
              <a:t>numeric</a:t>
            </a:r>
            <a:r>
              <a:rPr lang="fr-FR" sz="1600" dirty="0" smtClean="0">
                <a:latin typeface="+mn-lt"/>
              </a:rPr>
              <a:t> information</a:t>
            </a:r>
          </a:p>
          <a:p>
            <a:pPr marL="1463040" lvl="3" indent="-457200" algn="just">
              <a:lnSpc>
                <a:spcPct val="150000"/>
              </a:lnSpc>
              <a:spcAft>
                <a:spcPts val="600"/>
              </a:spcAft>
              <a:buFont typeface="Courier New" pitchFamily="49" charset="0"/>
              <a:buChar char="o"/>
            </a:pPr>
            <a:r>
              <a:rPr lang="fr-FR" sz="1600" dirty="0" smtClean="0">
                <a:latin typeface="+mn-lt"/>
              </a:rPr>
              <a:t>2 to 25 (in </a:t>
            </a:r>
            <a:r>
              <a:rPr lang="fr-FR" sz="1600" dirty="0" err="1" smtClean="0">
                <a:latin typeface="+mn-lt"/>
              </a:rPr>
              <a:t>steps</a:t>
            </a:r>
            <a:r>
              <a:rPr lang="fr-FR" sz="1600" dirty="0" smtClean="0">
                <a:latin typeface="+mn-lt"/>
              </a:rPr>
              <a:t> of 1)</a:t>
            </a:r>
          </a:p>
          <a:p>
            <a:pPr marL="1005840" lvl="2" indent="-457200" algn="just">
              <a:lnSpc>
                <a:spcPct val="150000"/>
              </a:lnSpc>
              <a:spcAft>
                <a:spcPts val="600"/>
              </a:spcAft>
              <a:buFont typeface="+mj-lt"/>
              <a:buAutoNum type="arabicPeriod"/>
            </a:pPr>
            <a:r>
              <a:rPr lang="fr-FR" sz="1600" dirty="0" err="1" smtClean="0">
                <a:latin typeface="+mn-lt"/>
              </a:rPr>
              <a:t>Selection</a:t>
            </a:r>
            <a:r>
              <a:rPr lang="fr-FR" sz="1600" dirty="0" smtClean="0">
                <a:latin typeface="+mn-lt"/>
              </a:rPr>
              <a:t> of n top-</a:t>
            </a:r>
            <a:r>
              <a:rPr lang="fr-FR" sz="1600" dirty="0" err="1" smtClean="0">
                <a:latin typeface="+mn-lt"/>
              </a:rPr>
              <a:t>ranked</a:t>
            </a:r>
            <a:r>
              <a:rPr lang="fr-FR" sz="1600" dirty="0" smtClean="0">
                <a:latin typeface="+mn-lt"/>
              </a:rPr>
              <a:t> </a:t>
            </a:r>
            <a:r>
              <a:rPr lang="fr-FR" sz="1600" dirty="0" err="1" smtClean="0">
                <a:latin typeface="+mn-lt"/>
              </a:rPr>
              <a:t>features</a:t>
            </a:r>
            <a:endParaRPr lang="fr-FR" sz="1600" dirty="0" smtClean="0">
              <a:latin typeface="+mn-lt"/>
            </a:endParaRPr>
          </a:p>
          <a:p>
            <a:pPr marL="1463040" lvl="3" indent="-457200" algn="just">
              <a:lnSpc>
                <a:spcPct val="150000"/>
              </a:lnSpc>
              <a:spcAft>
                <a:spcPts val="600"/>
              </a:spcAft>
              <a:buFont typeface="Courier New" pitchFamily="49" charset="0"/>
              <a:buChar char="o"/>
            </a:pPr>
            <a:r>
              <a:rPr lang="fr-FR" sz="1600" dirty="0" smtClean="0">
                <a:latin typeface="+mn-lt"/>
              </a:rPr>
              <a:t>All </a:t>
            </a:r>
            <a:r>
              <a:rPr lang="fr-FR" sz="1600" dirty="0" err="1" smtClean="0">
                <a:latin typeface="+mn-lt"/>
              </a:rPr>
              <a:t>subsets</a:t>
            </a:r>
            <a:r>
              <a:rPr lang="fr-FR" sz="1600" dirty="0" smtClean="0">
                <a:latin typeface="+mn-lt"/>
              </a:rPr>
              <a:t> of high to </a:t>
            </a:r>
            <a:r>
              <a:rPr lang="fr-FR" sz="1600" dirty="0" err="1" smtClean="0">
                <a:latin typeface="+mn-lt"/>
              </a:rPr>
              <a:t>low</a:t>
            </a:r>
            <a:r>
              <a:rPr lang="fr-FR" sz="1600" dirty="0" smtClean="0">
                <a:latin typeface="+mn-lt"/>
              </a:rPr>
              <a:t> </a:t>
            </a:r>
            <a:r>
              <a:rPr lang="fr-FR" sz="1600" dirty="0" err="1" smtClean="0">
                <a:latin typeface="+mn-lt"/>
              </a:rPr>
              <a:t>ranked</a:t>
            </a:r>
            <a:r>
              <a:rPr lang="fr-FR" sz="1600" dirty="0" smtClean="0">
                <a:latin typeface="+mn-lt"/>
              </a:rPr>
              <a:t> </a:t>
            </a:r>
            <a:r>
              <a:rPr lang="fr-FR" sz="1600" dirty="0" err="1" smtClean="0">
                <a:latin typeface="+mn-lt"/>
              </a:rPr>
              <a:t>features</a:t>
            </a:r>
            <a:r>
              <a:rPr lang="fr-FR" sz="1600" dirty="0" smtClean="0">
                <a:latin typeface="+mn-lt"/>
              </a:rPr>
              <a:t> (i.e. top-1, top-2, top-3 ...)</a:t>
            </a:r>
            <a:endParaRPr lang="en-US" sz="1600" dirty="0" smtClean="0">
              <a:latin typeface="+mn-lt"/>
            </a:endParaRPr>
          </a:p>
        </p:txBody>
      </p:sp>
    </p:spTree>
    <p:extLst>
      <p:ext uri="{BB962C8B-B14F-4D97-AF65-F5344CB8AC3E}">
        <p14:creationId xmlns:p14="http://schemas.microsoft.com/office/powerpoint/2010/main" xmlns="" val="258222631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1"/>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27</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Parameter validation</a:t>
              </a:r>
              <a:endParaRPr lang="en-US" sz="1600" b="1" dirty="0">
                <a:latin typeface="+mn-lt"/>
              </a:endParaRPr>
            </a:p>
          </p:txBody>
        </p:sp>
      </p:grpSp>
      <p:pic>
        <p:nvPicPr>
          <p:cNvPr id="410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66655" y="1494345"/>
            <a:ext cx="6671076" cy="43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3"/>
          <p:cNvSpPr>
            <a:spLocks noChangeArrowheads="1"/>
          </p:cNvSpPr>
          <p:nvPr/>
        </p:nvSpPr>
        <p:spPr bwMode="auto">
          <a:xfrm>
            <a:off x="251520" y="6039290"/>
            <a:ext cx="8685965" cy="738664"/>
          </a:xfrm>
          <a:prstGeom prst="rect">
            <a:avLst/>
          </a:prstGeom>
          <a:noFill/>
          <a:ln w="9525">
            <a:noFill/>
            <a:miter lim="800000"/>
            <a:headEnd/>
            <a:tailEnd/>
          </a:ln>
        </p:spPr>
        <p:txBody>
          <a:bodyPr wrap="square">
            <a:spAutoFit/>
          </a:bodyPr>
          <a:lstStyle/>
          <a:p>
            <a:pPr algn="just"/>
            <a:r>
              <a:rPr lang="en-US" sz="1400" dirty="0" smtClean="0">
                <a:latin typeface="+mn-lt"/>
              </a:rPr>
              <a:t>Validation </a:t>
            </a:r>
            <a:r>
              <a:rPr lang="en-US" sz="1400" dirty="0">
                <a:latin typeface="+mn-lt"/>
              </a:rPr>
              <a:t>results showing the classification rates obtained for different </a:t>
            </a:r>
            <a:r>
              <a:rPr lang="en-US" sz="1400" dirty="0" smtClean="0">
                <a:latin typeface="+mn-lt"/>
              </a:rPr>
              <a:t>subsets of </a:t>
            </a:r>
            <a:r>
              <a:rPr lang="en-US" sz="1400" i="1" dirty="0" smtClean="0">
                <a:latin typeface="+mn-lt"/>
              </a:rPr>
              <a:t>n</a:t>
            </a:r>
            <a:r>
              <a:rPr lang="en-US" sz="1400" dirty="0" smtClean="0">
                <a:latin typeface="+mn-lt"/>
              </a:rPr>
              <a:t> top-ranked </a:t>
            </a:r>
            <a:r>
              <a:rPr lang="en-US" sz="1400" dirty="0">
                <a:latin typeface="+mn-lt"/>
              </a:rPr>
              <a:t>features for the 25 configurations of FMGE. The horizontal axis </a:t>
            </a:r>
            <a:r>
              <a:rPr lang="en-US" sz="1400" dirty="0" smtClean="0">
                <a:latin typeface="+mn-lt"/>
              </a:rPr>
              <a:t>gives </a:t>
            </a:r>
            <a:r>
              <a:rPr lang="en-US" sz="1400" i="1" dirty="0" smtClean="0">
                <a:latin typeface="+mn-lt"/>
              </a:rPr>
              <a:t>top-n</a:t>
            </a:r>
            <a:r>
              <a:rPr lang="en-US" sz="1400" dirty="0" smtClean="0">
                <a:latin typeface="+mn-lt"/>
              </a:rPr>
              <a:t> features (sorted high </a:t>
            </a:r>
            <a:r>
              <a:rPr lang="en-US" sz="1400" dirty="0">
                <a:latin typeface="+mn-lt"/>
              </a:rPr>
              <a:t>to low ranked by Relief algorithm</a:t>
            </a:r>
            <a:r>
              <a:rPr lang="en-US" sz="1400" dirty="0" smtClean="0">
                <a:latin typeface="+mn-lt"/>
              </a:rPr>
              <a:t>).</a:t>
            </a:r>
          </a:p>
        </p:txBody>
      </p:sp>
    </p:spTree>
    <p:extLst>
      <p:ext uri="{BB962C8B-B14F-4D97-AF65-F5344CB8AC3E}">
        <p14:creationId xmlns:p14="http://schemas.microsoft.com/office/powerpoint/2010/main" xmlns="" val="52934504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1"/>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38138"/>
            <a:chOff x="2517" y="845"/>
            <a:chExt cx="2880" cy="21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28</a:t>
              </a:fld>
              <a:endParaRPr lang="fr-FR" sz="1600" b="1" dirty="0">
                <a:latin typeface="+mn-lt"/>
              </a:endParaRPr>
            </a:p>
          </p:txBody>
        </p:sp>
        <p:sp>
          <p:nvSpPr>
            <p:cNvPr id="9228" name="Text Box 27"/>
            <p:cNvSpPr txBox="1">
              <a:spLocks noChangeArrowheads="1"/>
            </p:cNvSpPr>
            <p:nvPr/>
          </p:nvSpPr>
          <p:spPr bwMode="auto">
            <a:xfrm>
              <a:off x="2562" y="845"/>
              <a:ext cx="2622" cy="213"/>
            </a:xfrm>
            <a:prstGeom prst="rect">
              <a:avLst/>
            </a:prstGeom>
            <a:noFill/>
            <a:ln w="9525">
              <a:noFill/>
              <a:miter lim="800000"/>
              <a:headEnd/>
              <a:tailEnd/>
            </a:ln>
          </p:spPr>
          <p:txBody>
            <a:bodyPr>
              <a:spAutoFit/>
            </a:bodyPr>
            <a:lstStyle/>
            <a:p>
              <a:pPr>
                <a:spcBef>
                  <a:spcPct val="50000"/>
                </a:spcBef>
              </a:pPr>
              <a:r>
                <a:rPr lang="en-US" sz="1600" b="1" dirty="0" smtClean="0">
                  <a:latin typeface="+mn-lt"/>
                </a:rPr>
                <a:t>Experimental results</a:t>
              </a:r>
              <a:endParaRPr lang="en-US" sz="1600" b="1" dirty="0">
                <a:latin typeface="+mn-lt"/>
              </a:endParaRPr>
            </a:p>
          </p:txBody>
        </p:sp>
      </p:grpSp>
      <p:sp>
        <p:nvSpPr>
          <p:cNvPr id="12" name="Rectangle 13"/>
          <p:cNvSpPr>
            <a:spLocks noChangeArrowheads="1"/>
          </p:cNvSpPr>
          <p:nvPr/>
        </p:nvSpPr>
        <p:spPr bwMode="auto">
          <a:xfrm>
            <a:off x="746575" y="4599130"/>
            <a:ext cx="7830870" cy="523220"/>
          </a:xfrm>
          <a:prstGeom prst="rect">
            <a:avLst/>
          </a:prstGeom>
          <a:noFill/>
          <a:ln w="9525">
            <a:noFill/>
            <a:miter lim="800000"/>
            <a:headEnd/>
            <a:tailEnd/>
          </a:ln>
        </p:spPr>
        <p:txBody>
          <a:bodyPr wrap="square">
            <a:spAutoFit/>
          </a:bodyPr>
          <a:lstStyle/>
          <a:p>
            <a:pPr algn="just"/>
            <a:r>
              <a:rPr lang="en-US" sz="1400" dirty="0" smtClean="0">
                <a:latin typeface="+mn-lt"/>
              </a:rPr>
              <a:t>Results </a:t>
            </a:r>
            <a:r>
              <a:rPr lang="en-US" sz="1400" dirty="0">
                <a:latin typeface="+mn-lt"/>
              </a:rPr>
              <a:t>on test sets - IAM graph database. </a:t>
            </a:r>
            <a:r>
              <a:rPr lang="en-US" sz="1400" dirty="0" smtClean="0">
                <a:latin typeface="+mn-lt"/>
              </a:rPr>
              <a:t>“CR” </a:t>
            </a:r>
            <a:r>
              <a:rPr lang="en-US" sz="1400" dirty="0">
                <a:latin typeface="+mn-lt"/>
              </a:rPr>
              <a:t>is the classification rate </a:t>
            </a:r>
            <a:r>
              <a:rPr lang="en-US" sz="1400" dirty="0" smtClean="0">
                <a:latin typeface="+mn-lt"/>
              </a:rPr>
              <a:t>(%) obtained </a:t>
            </a:r>
            <a:r>
              <a:rPr lang="en-US" sz="1400" dirty="0">
                <a:latin typeface="+mn-lt"/>
              </a:rPr>
              <a:t>by </a:t>
            </a:r>
            <a:r>
              <a:rPr lang="en-US" sz="1400" i="1" dirty="0">
                <a:latin typeface="+mn-lt"/>
              </a:rPr>
              <a:t>k-</a:t>
            </a:r>
            <a:r>
              <a:rPr lang="en-US" sz="1400" i="1" dirty="0" err="1">
                <a:latin typeface="+mn-lt"/>
              </a:rPr>
              <a:t>nn</a:t>
            </a:r>
            <a:r>
              <a:rPr lang="en-US" sz="1400" dirty="0">
                <a:latin typeface="+mn-lt"/>
              </a:rPr>
              <a:t> classifier and </a:t>
            </a:r>
            <a:r>
              <a:rPr lang="en-US" sz="1400" dirty="0" smtClean="0">
                <a:latin typeface="+mn-lt"/>
              </a:rPr>
              <a:t>“DIM” </a:t>
            </a:r>
            <a:r>
              <a:rPr lang="en-US" sz="1400" dirty="0">
                <a:latin typeface="+mn-lt"/>
              </a:rPr>
              <a:t>is the dimensionality of feature vector.</a:t>
            </a:r>
            <a:endParaRPr lang="en-US" sz="1400" dirty="0" smtClean="0">
              <a:latin typeface="+mn-lt"/>
            </a:endParaRPr>
          </a:p>
        </p:txBody>
      </p:sp>
      <p:pic>
        <p:nvPicPr>
          <p:cNvPr id="411650"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sharpenSoften amount="25000"/>
                    </a14:imgEffect>
                  </a14:imgLayer>
                </a14:imgProps>
              </a:ext>
              <a:ext uri="{28A0092B-C50C-407E-A947-70E740481C1C}">
                <a14:useLocalDpi xmlns:a14="http://schemas.microsoft.com/office/drawing/2010/main" xmlns="" val="0"/>
              </a:ext>
            </a:extLst>
          </a:blip>
          <a:srcRect/>
          <a:stretch>
            <a:fillRect/>
          </a:stretch>
        </p:blipFill>
        <p:spPr bwMode="auto">
          <a:xfrm>
            <a:off x="324265" y="1808820"/>
            <a:ext cx="8658225" cy="2647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0 Rectángulo"/>
          <p:cNvSpPr/>
          <p:nvPr/>
        </p:nvSpPr>
        <p:spPr>
          <a:xfrm>
            <a:off x="5562110" y="2753925"/>
            <a:ext cx="585065" cy="31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latin typeface="Century" pitchFamily="18" charset="0"/>
              </a:rPr>
              <a:t>495</a:t>
            </a:r>
            <a:endParaRPr lang="es-ES" sz="1700" dirty="0">
              <a:solidFill>
                <a:schemeClr val="tx1"/>
              </a:solidFill>
              <a:latin typeface="Century" pitchFamily="18" charset="0"/>
            </a:endParaRPr>
          </a:p>
        </p:txBody>
      </p:sp>
      <p:sp>
        <p:nvSpPr>
          <p:cNvPr id="13" name="12 Rectángulo"/>
          <p:cNvSpPr/>
          <p:nvPr/>
        </p:nvSpPr>
        <p:spPr>
          <a:xfrm>
            <a:off x="6867255" y="2753925"/>
            <a:ext cx="585065" cy="31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latin typeface="Century" pitchFamily="18" charset="0"/>
              </a:rPr>
              <a:t>495</a:t>
            </a:r>
            <a:endParaRPr lang="es-ES" sz="1700" dirty="0">
              <a:solidFill>
                <a:schemeClr val="tx1"/>
              </a:solidFill>
              <a:latin typeface="Century" pitchFamily="18" charset="0"/>
            </a:endParaRPr>
          </a:p>
        </p:txBody>
      </p:sp>
      <p:sp>
        <p:nvSpPr>
          <p:cNvPr id="14" name="13 Rectángulo"/>
          <p:cNvSpPr/>
          <p:nvPr/>
        </p:nvSpPr>
        <p:spPr>
          <a:xfrm>
            <a:off x="8149898" y="2753925"/>
            <a:ext cx="585065" cy="31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latin typeface="Century" pitchFamily="18" charset="0"/>
              </a:rPr>
              <a:t>495</a:t>
            </a:r>
            <a:endParaRPr lang="es-ES" sz="1700" dirty="0">
              <a:solidFill>
                <a:schemeClr val="tx1"/>
              </a:solidFill>
              <a:latin typeface="Century" pitchFamily="18" charset="0"/>
            </a:endParaRPr>
          </a:p>
        </p:txBody>
      </p:sp>
      <p:sp>
        <p:nvSpPr>
          <p:cNvPr id="15" name="14 Rectángulo"/>
          <p:cNvSpPr/>
          <p:nvPr/>
        </p:nvSpPr>
        <p:spPr>
          <a:xfrm>
            <a:off x="5562110" y="3068960"/>
            <a:ext cx="585065" cy="31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latin typeface="Century" pitchFamily="18" charset="0"/>
              </a:rPr>
              <a:t>61</a:t>
            </a:r>
            <a:endParaRPr lang="es-ES" sz="1700" dirty="0">
              <a:solidFill>
                <a:schemeClr val="tx1"/>
              </a:solidFill>
              <a:latin typeface="Century" pitchFamily="18" charset="0"/>
            </a:endParaRPr>
          </a:p>
        </p:txBody>
      </p:sp>
      <p:sp>
        <p:nvSpPr>
          <p:cNvPr id="16" name="15 Rectángulo"/>
          <p:cNvSpPr/>
          <p:nvPr/>
        </p:nvSpPr>
        <p:spPr>
          <a:xfrm>
            <a:off x="8149898" y="3068960"/>
            <a:ext cx="585065" cy="31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latin typeface="Century" pitchFamily="18" charset="0"/>
              </a:rPr>
              <a:t>61</a:t>
            </a:r>
            <a:endParaRPr lang="es-ES" sz="1700" dirty="0">
              <a:solidFill>
                <a:schemeClr val="tx1"/>
              </a:solidFill>
              <a:latin typeface="Century" pitchFamily="18" charset="0"/>
            </a:endParaRPr>
          </a:p>
        </p:txBody>
      </p:sp>
      <p:sp>
        <p:nvSpPr>
          <p:cNvPr id="17" name="16 Rectángulo"/>
          <p:cNvSpPr/>
          <p:nvPr/>
        </p:nvSpPr>
        <p:spPr>
          <a:xfrm>
            <a:off x="6867255" y="3068960"/>
            <a:ext cx="585065" cy="315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solidFill>
                  <a:schemeClr val="tx1"/>
                </a:solidFill>
                <a:latin typeface="Century" pitchFamily="18" charset="0"/>
              </a:rPr>
              <a:t>30</a:t>
            </a:r>
            <a:endParaRPr lang="es-ES" sz="1700" dirty="0">
              <a:solidFill>
                <a:schemeClr val="tx1"/>
              </a:solidFill>
              <a:latin typeface="Century" pitchFamily="18" charset="0"/>
            </a:endParaRPr>
          </a:p>
        </p:txBody>
      </p:sp>
    </p:spTree>
    <p:extLst>
      <p:ext uri="{BB962C8B-B14F-4D97-AF65-F5344CB8AC3E}">
        <p14:creationId xmlns:p14="http://schemas.microsoft.com/office/powerpoint/2010/main" xmlns="" val="221058997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29</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Outline of presentation</a:t>
              </a:r>
              <a:endParaRPr lang="en-US" b="1" dirty="0">
                <a:latin typeface="+mn-lt"/>
              </a:endParaRPr>
            </a:p>
          </p:txBody>
        </p:sp>
      </p:grpSp>
      <p:sp>
        <p:nvSpPr>
          <p:cNvPr id="9223" name="Rectangle 13"/>
          <p:cNvSpPr>
            <a:spLocks noChangeArrowheads="1"/>
          </p:cNvSpPr>
          <p:nvPr/>
        </p:nvSpPr>
        <p:spPr bwMode="auto">
          <a:xfrm>
            <a:off x="746050" y="1539174"/>
            <a:ext cx="8146429" cy="3939540"/>
          </a:xfrm>
          <a:prstGeom prst="rect">
            <a:avLst/>
          </a:prstGeom>
          <a:noFill/>
          <a:ln w="9525">
            <a:noFill/>
            <a:miter lim="800000"/>
            <a:headEnd/>
            <a:tailEnd/>
          </a:ln>
        </p:spPr>
        <p:txBody>
          <a:bodyPr wrap="square">
            <a:spAutoFit/>
          </a:bodyPr>
          <a:lstStyle/>
          <a:p>
            <a:pPr marL="360000" indent="-342900">
              <a:lnSpc>
                <a:spcPct val="250000"/>
              </a:lnSpc>
              <a:buFont typeface="Wingdings" pitchFamily="2" charset="2"/>
              <a:buChar char="v"/>
            </a:pPr>
            <a:r>
              <a:rPr lang="en-US" sz="2000" b="1" dirty="0" err="1">
                <a:latin typeface="+mn-lt"/>
              </a:rPr>
              <a:t>Whats</a:t>
            </a:r>
            <a:r>
              <a:rPr lang="en-US" sz="2000" b="1" dirty="0">
                <a:latin typeface="+mn-lt"/>
              </a:rPr>
              <a:t>/whys of graph embedding?</a:t>
            </a:r>
          </a:p>
          <a:p>
            <a:pPr marL="360000" indent="-342900">
              <a:lnSpc>
                <a:spcPct val="250000"/>
              </a:lnSpc>
              <a:buFont typeface="Wingdings" pitchFamily="2" charset="2"/>
              <a:buChar char="v"/>
            </a:pPr>
            <a:r>
              <a:rPr lang="en-US" sz="2000" b="1" dirty="0" smtClean="0">
                <a:latin typeface="+mn-lt"/>
              </a:rPr>
              <a:t>Fuzzy </a:t>
            </a:r>
            <a:r>
              <a:rPr lang="en-US" sz="2000" b="1" dirty="0">
                <a:latin typeface="+mn-lt"/>
              </a:rPr>
              <a:t>m</a:t>
            </a:r>
            <a:r>
              <a:rPr lang="en-US" sz="2000" b="1" dirty="0" smtClean="0">
                <a:latin typeface="+mn-lt"/>
              </a:rPr>
              <a:t>ultilevel graph embedding (FMGE)</a:t>
            </a:r>
          </a:p>
          <a:p>
            <a:pPr marL="360000" indent="-342900">
              <a:lnSpc>
                <a:spcPct val="250000"/>
              </a:lnSpc>
              <a:buFont typeface="Wingdings" pitchFamily="2" charset="2"/>
              <a:buChar char="v"/>
            </a:pPr>
            <a:r>
              <a:rPr lang="en-US" sz="2000" b="1" dirty="0">
                <a:latin typeface="+mn-lt"/>
              </a:rPr>
              <a:t>Feature </a:t>
            </a:r>
            <a:r>
              <a:rPr lang="en-US" sz="2000" b="1" dirty="0" smtClean="0">
                <a:latin typeface="+mn-lt"/>
              </a:rPr>
              <a:t>selection </a:t>
            </a:r>
            <a:r>
              <a:rPr lang="en-US" sz="2000" b="1" dirty="0">
                <a:latin typeface="+mn-lt"/>
              </a:rPr>
              <a:t>by </a:t>
            </a:r>
            <a:r>
              <a:rPr lang="en-US" sz="2000" b="1" dirty="0" smtClean="0">
                <a:latin typeface="+mn-lt"/>
              </a:rPr>
              <a:t>ranking discriminatory features</a:t>
            </a:r>
          </a:p>
          <a:p>
            <a:pPr marL="360000" indent="-342900">
              <a:lnSpc>
                <a:spcPct val="250000"/>
              </a:lnSpc>
              <a:buFont typeface="Wingdings" pitchFamily="2" charset="2"/>
              <a:buChar char="v"/>
            </a:pPr>
            <a:r>
              <a:rPr lang="en-US" sz="2000" b="1" dirty="0" smtClean="0">
                <a:latin typeface="+mn-lt"/>
              </a:rPr>
              <a:t>Experimental results</a:t>
            </a:r>
          </a:p>
          <a:p>
            <a:pPr marL="360000" indent="-342900">
              <a:lnSpc>
                <a:spcPct val="250000"/>
              </a:lnSpc>
              <a:buFont typeface="Wingdings" pitchFamily="2" charset="2"/>
              <a:buChar char="v"/>
            </a:pPr>
            <a:r>
              <a:rPr lang="en-US" sz="2000" b="1" dirty="0" smtClean="0">
                <a:solidFill>
                  <a:srgbClr val="0000FF"/>
                </a:solidFill>
                <a:latin typeface="+mn-lt"/>
              </a:rPr>
              <a:t>Conclusions</a:t>
            </a:r>
            <a:endParaRPr lang="en-US" sz="2000" b="1" dirty="0">
              <a:solidFill>
                <a:srgbClr val="0000FF"/>
              </a:solidFill>
              <a:latin typeface="+mn-lt"/>
            </a:endParaRPr>
          </a:p>
        </p:txBody>
      </p:sp>
    </p:spTree>
    <p:extLst>
      <p:ext uri="{BB962C8B-B14F-4D97-AF65-F5344CB8AC3E}">
        <p14:creationId xmlns:p14="http://schemas.microsoft.com/office/powerpoint/2010/main" xmlns="" val="1861880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9223">
                                            <p:txEl>
                                              <p:pRg st="4" end="4"/>
                                            </p:txEl>
                                          </p:spTgt>
                                        </p:tgtEl>
                                        <p:attrNameLst>
                                          <p:attrName>style.visibility</p:attrName>
                                        </p:attrNameLst>
                                      </p:cBhvr>
                                      <p:to>
                                        <p:strVal val="visible"/>
                                      </p:to>
                                    </p:set>
                                    <p:animEffect transition="in" filter="slide(fromTop)">
                                      <p:cBhvr>
                                        <p:cTn id="7" dur="500"/>
                                        <p:tgtEl>
                                          <p:spTgt spid="92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Outline of presentation</a:t>
              </a:r>
              <a:endParaRPr lang="en-US" b="1" dirty="0">
                <a:latin typeface="+mn-lt"/>
              </a:endParaRPr>
            </a:p>
          </p:txBody>
        </p:sp>
      </p:grpSp>
      <p:sp>
        <p:nvSpPr>
          <p:cNvPr id="9223" name="Rectangle 13"/>
          <p:cNvSpPr>
            <a:spLocks noChangeArrowheads="1"/>
          </p:cNvSpPr>
          <p:nvPr/>
        </p:nvSpPr>
        <p:spPr bwMode="auto">
          <a:xfrm>
            <a:off x="746050" y="1539174"/>
            <a:ext cx="8146429" cy="3939540"/>
          </a:xfrm>
          <a:prstGeom prst="rect">
            <a:avLst/>
          </a:prstGeom>
          <a:noFill/>
          <a:ln w="9525">
            <a:noFill/>
            <a:miter lim="800000"/>
            <a:headEnd/>
            <a:tailEnd/>
          </a:ln>
        </p:spPr>
        <p:txBody>
          <a:bodyPr wrap="square">
            <a:spAutoFit/>
          </a:bodyPr>
          <a:lstStyle/>
          <a:p>
            <a:pPr marL="360000" indent="-342900">
              <a:lnSpc>
                <a:spcPct val="250000"/>
              </a:lnSpc>
              <a:buFont typeface="Wingdings" pitchFamily="2" charset="2"/>
              <a:buChar char="v"/>
            </a:pPr>
            <a:r>
              <a:rPr lang="en-US" sz="2000" b="1" dirty="0" err="1" smtClean="0">
                <a:solidFill>
                  <a:srgbClr val="0000FF"/>
                </a:solidFill>
                <a:latin typeface="+mn-lt"/>
              </a:rPr>
              <a:t>Whats</a:t>
            </a:r>
            <a:r>
              <a:rPr lang="en-US" sz="2000" b="1" dirty="0" smtClean="0">
                <a:solidFill>
                  <a:srgbClr val="0000FF"/>
                </a:solidFill>
                <a:latin typeface="+mn-lt"/>
              </a:rPr>
              <a:t>/whys of graph embedding?</a:t>
            </a:r>
          </a:p>
          <a:p>
            <a:pPr marL="360000" indent="-342900">
              <a:lnSpc>
                <a:spcPct val="250000"/>
              </a:lnSpc>
              <a:buFont typeface="Wingdings" pitchFamily="2" charset="2"/>
              <a:buChar char="v"/>
            </a:pPr>
            <a:r>
              <a:rPr lang="en-US" sz="2000" b="1" dirty="0" smtClean="0">
                <a:latin typeface="+mn-lt"/>
              </a:rPr>
              <a:t>Fuzzy </a:t>
            </a:r>
            <a:r>
              <a:rPr lang="en-US" sz="2000" b="1" dirty="0">
                <a:latin typeface="+mn-lt"/>
              </a:rPr>
              <a:t>m</a:t>
            </a:r>
            <a:r>
              <a:rPr lang="en-US" sz="2000" b="1" dirty="0" smtClean="0">
                <a:latin typeface="+mn-lt"/>
              </a:rPr>
              <a:t>ultilevel graph embedding (FMGE)</a:t>
            </a:r>
          </a:p>
          <a:p>
            <a:pPr marL="360000" indent="-342900">
              <a:lnSpc>
                <a:spcPct val="250000"/>
              </a:lnSpc>
              <a:buFont typeface="Wingdings" pitchFamily="2" charset="2"/>
              <a:buChar char="v"/>
            </a:pPr>
            <a:r>
              <a:rPr lang="en-US" sz="2000" b="1" dirty="0">
                <a:latin typeface="+mn-lt"/>
              </a:rPr>
              <a:t>Feature </a:t>
            </a:r>
            <a:r>
              <a:rPr lang="en-US" sz="2000" b="1" dirty="0" smtClean="0">
                <a:latin typeface="+mn-lt"/>
              </a:rPr>
              <a:t>selection </a:t>
            </a:r>
            <a:r>
              <a:rPr lang="en-US" sz="2000" b="1" dirty="0">
                <a:latin typeface="+mn-lt"/>
              </a:rPr>
              <a:t>by </a:t>
            </a:r>
            <a:r>
              <a:rPr lang="en-US" sz="2000" b="1" dirty="0" smtClean="0">
                <a:latin typeface="+mn-lt"/>
              </a:rPr>
              <a:t>ranking discriminatory features</a:t>
            </a:r>
          </a:p>
          <a:p>
            <a:pPr marL="360000" indent="-342900">
              <a:lnSpc>
                <a:spcPct val="250000"/>
              </a:lnSpc>
              <a:buFont typeface="Wingdings" pitchFamily="2" charset="2"/>
              <a:buChar char="v"/>
            </a:pPr>
            <a:r>
              <a:rPr lang="en-US" sz="2000" b="1" dirty="0" smtClean="0">
                <a:latin typeface="+mn-lt"/>
              </a:rPr>
              <a:t>Experimental results</a:t>
            </a:r>
          </a:p>
          <a:p>
            <a:pPr marL="360000" indent="-342900">
              <a:lnSpc>
                <a:spcPct val="250000"/>
              </a:lnSpc>
              <a:buFont typeface="Wingdings" pitchFamily="2" charset="2"/>
              <a:buChar char="v"/>
            </a:pPr>
            <a:r>
              <a:rPr lang="en-US" sz="2000" b="1" dirty="0" smtClean="0">
                <a:latin typeface="+mn-lt"/>
              </a:rPr>
              <a:t>Conclusions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 calcmode="lin" valueType="num">
                                      <p:cBhvr additive="base">
                                        <p:cTn id="7" dur="500"/>
                                        <p:tgtEl>
                                          <p:spTgt spid="922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9223">
                                            <p:txEl>
                                              <p:pRg st="0" end="0"/>
                                            </p:txEl>
                                          </p:spTgt>
                                        </p:tgtEl>
                                      </p:cBhvr>
                                    </p:animEffect>
                                  </p:childTnLst>
                                </p:cTn>
                              </p:par>
                            </p:childTnLst>
                          </p:cTn>
                        </p:par>
                        <p:par>
                          <p:cTn id="9" fill="hold">
                            <p:stCondLst>
                              <p:cond delay="500"/>
                            </p:stCondLst>
                            <p:childTnLst>
                              <p:par>
                                <p:cTn id="10" presetID="12" presetClass="entr" presetSubtype="1" fill="hold" nodeType="afterEffect">
                                  <p:stCondLst>
                                    <p:cond delay="0"/>
                                  </p:stCondLst>
                                  <p:childTnLst>
                                    <p:set>
                                      <p:cBhvr>
                                        <p:cTn id="11" dur="1" fill="hold">
                                          <p:stCondLst>
                                            <p:cond delay="0"/>
                                          </p:stCondLst>
                                        </p:cTn>
                                        <p:tgtEl>
                                          <p:spTgt spid="9223">
                                            <p:txEl>
                                              <p:pRg st="1" end="1"/>
                                            </p:txEl>
                                          </p:spTgt>
                                        </p:tgtEl>
                                        <p:attrNameLst>
                                          <p:attrName>style.visibility</p:attrName>
                                        </p:attrNameLst>
                                      </p:cBhvr>
                                      <p:to>
                                        <p:strVal val="visible"/>
                                      </p:to>
                                    </p:set>
                                    <p:animEffect transition="in" filter="slide(fromTop)">
                                      <p:cBhvr>
                                        <p:cTn id="12" dur="500"/>
                                        <p:tgtEl>
                                          <p:spTgt spid="9223">
                                            <p:txEl>
                                              <p:pRg st="1" end="1"/>
                                            </p:txEl>
                                          </p:spTgt>
                                        </p:tgtEl>
                                      </p:cBhvr>
                                    </p:animEffect>
                                  </p:childTnLst>
                                </p:cTn>
                              </p:par>
                            </p:childTnLst>
                          </p:cTn>
                        </p:par>
                        <p:par>
                          <p:cTn id="13" fill="hold">
                            <p:stCondLst>
                              <p:cond delay="1000"/>
                            </p:stCondLst>
                            <p:childTnLst>
                              <p:par>
                                <p:cTn id="14" presetID="12" presetClass="entr" presetSubtype="1" fill="hold" nodeType="afterEffect">
                                  <p:stCondLst>
                                    <p:cond delay="0"/>
                                  </p:stCondLst>
                                  <p:childTnLst>
                                    <p:set>
                                      <p:cBhvr>
                                        <p:cTn id="15" dur="1" fill="hold">
                                          <p:stCondLst>
                                            <p:cond delay="0"/>
                                          </p:stCondLst>
                                        </p:cTn>
                                        <p:tgtEl>
                                          <p:spTgt spid="9223">
                                            <p:txEl>
                                              <p:pRg st="2" end="2"/>
                                            </p:txEl>
                                          </p:spTgt>
                                        </p:tgtEl>
                                        <p:attrNameLst>
                                          <p:attrName>style.visibility</p:attrName>
                                        </p:attrNameLst>
                                      </p:cBhvr>
                                      <p:to>
                                        <p:strVal val="visible"/>
                                      </p:to>
                                    </p:set>
                                    <p:animEffect transition="in" filter="slide(fromTop)">
                                      <p:cBhvr>
                                        <p:cTn id="16" dur="500"/>
                                        <p:tgtEl>
                                          <p:spTgt spid="9223">
                                            <p:txEl>
                                              <p:pRg st="2" end="2"/>
                                            </p:txEl>
                                          </p:spTgt>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9223">
                                            <p:txEl>
                                              <p:pRg st="3" end="3"/>
                                            </p:txEl>
                                          </p:spTgt>
                                        </p:tgtEl>
                                        <p:attrNameLst>
                                          <p:attrName>style.visibility</p:attrName>
                                        </p:attrNameLst>
                                      </p:cBhvr>
                                      <p:to>
                                        <p:strVal val="visible"/>
                                      </p:to>
                                    </p:set>
                                    <p:animEffect transition="in" filter="slide(fromTop)">
                                      <p:cBhvr>
                                        <p:cTn id="20" dur="500"/>
                                        <p:tgtEl>
                                          <p:spTgt spid="9223">
                                            <p:txEl>
                                              <p:pRg st="3" end="3"/>
                                            </p:txEl>
                                          </p:spTgt>
                                        </p:tgtEl>
                                      </p:cBhvr>
                                    </p:animEffect>
                                  </p:childTnLst>
                                </p:cTn>
                              </p:par>
                            </p:childTnLst>
                          </p:cTn>
                        </p:par>
                        <p:par>
                          <p:cTn id="21" fill="hold">
                            <p:stCondLst>
                              <p:cond delay="2000"/>
                            </p:stCondLst>
                            <p:childTnLst>
                              <p:par>
                                <p:cTn id="22" presetID="12" presetClass="entr" presetSubtype="1" fill="hold" nodeType="afterEffect">
                                  <p:stCondLst>
                                    <p:cond delay="0"/>
                                  </p:stCondLst>
                                  <p:childTnLst>
                                    <p:set>
                                      <p:cBhvr>
                                        <p:cTn id="23" dur="1" fill="hold">
                                          <p:stCondLst>
                                            <p:cond delay="0"/>
                                          </p:stCondLst>
                                        </p:cTn>
                                        <p:tgtEl>
                                          <p:spTgt spid="9223">
                                            <p:txEl>
                                              <p:pRg st="4" end="4"/>
                                            </p:txEl>
                                          </p:spTgt>
                                        </p:tgtEl>
                                        <p:attrNameLst>
                                          <p:attrName>style.visibility</p:attrName>
                                        </p:attrNameLst>
                                      </p:cBhvr>
                                      <p:to>
                                        <p:strVal val="visible"/>
                                      </p:to>
                                    </p:set>
                                    <p:animEffect transition="in" filter="slide(fromTop)">
                                      <p:cBhvr>
                                        <p:cTn id="24" dur="500"/>
                                        <p:tgtEl>
                                          <p:spTgt spid="92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1"/>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39"/>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30</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Conclusions</a:t>
              </a:r>
              <a:endParaRPr lang="en-US" b="1" dirty="0"/>
            </a:p>
          </p:txBody>
        </p:sp>
      </p:grpSp>
      <p:sp>
        <p:nvSpPr>
          <p:cNvPr id="10" name="Rectangle 13"/>
          <p:cNvSpPr>
            <a:spLocks noChangeArrowheads="1"/>
          </p:cNvSpPr>
          <p:nvPr/>
        </p:nvSpPr>
        <p:spPr bwMode="auto">
          <a:xfrm>
            <a:off x="251520" y="1313765"/>
            <a:ext cx="8640959" cy="4170372"/>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smtClean="0">
                <a:latin typeface="+mn-lt"/>
              </a:rPr>
              <a:t>Feature </a:t>
            </a:r>
            <a:r>
              <a:rPr lang="en-US" sz="2000" dirty="0">
                <a:latin typeface="+mn-lt"/>
              </a:rPr>
              <a:t>selection </a:t>
            </a:r>
            <a:r>
              <a:rPr lang="en-US" sz="2000" dirty="0" smtClean="0">
                <a:latin typeface="+mn-lt"/>
              </a:rPr>
              <a:t>successfully improves </a:t>
            </a:r>
            <a:r>
              <a:rPr lang="en-US" sz="2000" dirty="0">
                <a:latin typeface="+mn-lt"/>
              </a:rPr>
              <a:t>the performance of </a:t>
            </a:r>
            <a:r>
              <a:rPr lang="en-US" sz="2000" dirty="0" smtClean="0">
                <a:latin typeface="+mn-lt"/>
              </a:rPr>
              <a:t>FMGE </a:t>
            </a:r>
          </a:p>
          <a:p>
            <a:pPr marL="1005840" lvl="2" indent="-342900">
              <a:spcAft>
                <a:spcPts val="600"/>
              </a:spcAft>
              <a:buFont typeface="Wingdings" pitchFamily="2" charset="2"/>
              <a:buChar char="ü"/>
            </a:pPr>
            <a:r>
              <a:rPr lang="fr-FR" sz="2000" dirty="0" err="1" smtClean="0">
                <a:latin typeface="+mn-lt"/>
              </a:rPr>
              <a:t>Low</a:t>
            </a:r>
            <a:r>
              <a:rPr lang="fr-FR" sz="2000" dirty="0" smtClean="0">
                <a:latin typeface="+mn-lt"/>
              </a:rPr>
              <a:t> </a:t>
            </a:r>
            <a:r>
              <a:rPr lang="fr-FR" sz="2000" dirty="0" err="1" smtClean="0">
                <a:latin typeface="+mn-lt"/>
              </a:rPr>
              <a:t>dimensionality</a:t>
            </a:r>
            <a:endParaRPr lang="fr-FR" sz="2000" dirty="0" smtClean="0">
              <a:latin typeface="+mn-lt"/>
            </a:endParaRPr>
          </a:p>
          <a:p>
            <a:pPr marL="1005840" lvl="2" indent="-342900">
              <a:spcAft>
                <a:spcPts val="600"/>
              </a:spcAft>
              <a:buFont typeface="Wingdings" pitchFamily="2" charset="2"/>
              <a:buChar char="ü"/>
            </a:pPr>
            <a:r>
              <a:rPr lang="fr-FR" sz="2000" dirty="0" err="1" smtClean="0">
                <a:latin typeface="+mn-lt"/>
              </a:rPr>
              <a:t>Reduced</a:t>
            </a:r>
            <a:r>
              <a:rPr lang="fr-FR" sz="2000" dirty="0" smtClean="0">
                <a:latin typeface="+mn-lt"/>
              </a:rPr>
              <a:t> </a:t>
            </a:r>
            <a:r>
              <a:rPr lang="fr-FR" sz="2000" dirty="0" err="1" smtClean="0">
                <a:latin typeface="+mn-lt"/>
              </a:rPr>
              <a:t>compuation</a:t>
            </a:r>
            <a:r>
              <a:rPr lang="fr-FR" sz="2000" dirty="0" smtClean="0">
                <a:latin typeface="+mn-lt"/>
              </a:rPr>
              <a:t> time for classification</a:t>
            </a:r>
          </a:p>
          <a:p>
            <a:pPr marL="1005840" lvl="2" indent="-342900">
              <a:spcAft>
                <a:spcPts val="600"/>
              </a:spcAft>
              <a:buFont typeface="Wingdings" pitchFamily="2" charset="2"/>
              <a:buChar char="ü"/>
            </a:pPr>
            <a:r>
              <a:rPr lang="fr-FR" sz="2000" dirty="0" err="1"/>
              <a:t>Improved</a:t>
            </a:r>
            <a:r>
              <a:rPr lang="fr-FR" sz="2000" dirty="0"/>
              <a:t> classification </a:t>
            </a:r>
            <a:r>
              <a:rPr lang="fr-FR" sz="2000" dirty="0" smtClean="0"/>
              <a:t>rate</a:t>
            </a:r>
            <a:endParaRPr lang="en-US" sz="2000" dirty="0" smtClean="0">
              <a:latin typeface="+mn-lt"/>
            </a:endParaRPr>
          </a:p>
          <a:p>
            <a:pPr marL="548640" lvl="1" indent="-342900">
              <a:spcAft>
                <a:spcPts val="600"/>
              </a:spcAft>
              <a:buFont typeface="Wingdings" pitchFamily="2" charset="2"/>
              <a:buChar char="§"/>
            </a:pPr>
            <a:endParaRPr lang="en-US" sz="2000" dirty="0" smtClean="0">
              <a:latin typeface="+mn-lt"/>
            </a:endParaRPr>
          </a:p>
          <a:p>
            <a:pPr marL="548640" lvl="1" indent="-342900">
              <a:spcAft>
                <a:spcPts val="600"/>
              </a:spcAft>
              <a:buFont typeface="Wingdings" pitchFamily="2" charset="2"/>
              <a:buChar char="§"/>
            </a:pPr>
            <a:r>
              <a:rPr lang="en-US" sz="2000" dirty="0" smtClean="0">
                <a:latin typeface="+mn-lt"/>
              </a:rPr>
              <a:t>Provides </a:t>
            </a:r>
            <a:r>
              <a:rPr lang="en-US" sz="2000" dirty="0">
                <a:latin typeface="+mn-lt"/>
              </a:rPr>
              <a:t>a deep insight into the groups of features that are discriminatory and the features that are not very useful for a graph </a:t>
            </a:r>
            <a:r>
              <a:rPr lang="en-US" sz="2000" dirty="0" smtClean="0">
                <a:latin typeface="+mn-lt"/>
              </a:rPr>
              <a:t>dataset</a:t>
            </a:r>
          </a:p>
          <a:p>
            <a:pPr marL="548640" lvl="1" indent="-342900">
              <a:spcAft>
                <a:spcPts val="600"/>
              </a:spcAft>
              <a:buFont typeface="Wingdings" pitchFamily="2" charset="2"/>
              <a:buChar char="§"/>
            </a:pPr>
            <a:endParaRPr lang="en-US" sz="2000" dirty="0" smtClean="0">
              <a:latin typeface="+mn-lt"/>
            </a:endParaRPr>
          </a:p>
          <a:p>
            <a:pPr marL="548640" lvl="1" indent="-342900">
              <a:spcAft>
                <a:spcPts val="600"/>
              </a:spcAft>
              <a:buFont typeface="Wingdings" pitchFamily="2" charset="2"/>
              <a:buChar char="§"/>
            </a:pPr>
            <a:r>
              <a:rPr lang="en-US" sz="2000" dirty="0" smtClean="0">
                <a:latin typeface="+mn-lt"/>
              </a:rPr>
              <a:t>More </a:t>
            </a:r>
            <a:r>
              <a:rPr lang="en-US" sz="2000" dirty="0">
                <a:latin typeface="+mn-lt"/>
              </a:rPr>
              <a:t>compact </a:t>
            </a:r>
            <a:r>
              <a:rPr lang="en-US" sz="2000" dirty="0" smtClean="0">
                <a:latin typeface="+mn-lt"/>
              </a:rPr>
              <a:t>and discriminatory feature </a:t>
            </a:r>
            <a:r>
              <a:rPr lang="en-US" sz="2000" dirty="0">
                <a:latin typeface="+mn-lt"/>
              </a:rPr>
              <a:t>vector representation of </a:t>
            </a:r>
            <a:r>
              <a:rPr lang="en-US" sz="2000" dirty="0" smtClean="0">
                <a:latin typeface="+mn-lt"/>
              </a:rPr>
              <a:t>graphs</a:t>
            </a:r>
            <a:endParaRPr lang="en-US" sz="2000" dirty="0">
              <a:latin typeface="+mn-lt"/>
            </a:endParaRPr>
          </a:p>
        </p:txBody>
      </p:sp>
    </p:spTree>
    <p:extLst>
      <p:ext uri="{BB962C8B-B14F-4D97-AF65-F5344CB8AC3E}">
        <p14:creationId xmlns:p14="http://schemas.microsoft.com/office/powerpoint/2010/main" xmlns="" val="41534252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2"/>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1"/>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31</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Future research challenges</a:t>
              </a:r>
              <a:endParaRPr lang="en-US" b="1" dirty="0"/>
            </a:p>
          </p:txBody>
        </p:sp>
      </p:grpSp>
      <p:sp>
        <p:nvSpPr>
          <p:cNvPr id="10" name="Rectangle 13"/>
          <p:cNvSpPr>
            <a:spLocks noChangeArrowheads="1"/>
          </p:cNvSpPr>
          <p:nvPr/>
        </p:nvSpPr>
        <p:spPr bwMode="auto">
          <a:xfrm>
            <a:off x="251520" y="1988840"/>
            <a:ext cx="8640959" cy="1092607"/>
          </a:xfrm>
          <a:prstGeom prst="rect">
            <a:avLst/>
          </a:prstGeom>
          <a:noFill/>
          <a:ln w="9525">
            <a:noFill/>
            <a:miter lim="800000"/>
            <a:headEnd/>
            <a:tailEnd/>
          </a:ln>
        </p:spPr>
        <p:txBody>
          <a:bodyPr wrap="square">
            <a:spAutoFit/>
          </a:bodyPr>
          <a:lstStyle/>
          <a:p>
            <a:pPr marL="548640" lvl="1" indent="-342900">
              <a:lnSpc>
                <a:spcPct val="150000"/>
              </a:lnSpc>
              <a:spcAft>
                <a:spcPts val="600"/>
              </a:spcAft>
              <a:buFont typeface="Wingdings" pitchFamily="2" charset="2"/>
              <a:buChar char="§"/>
            </a:pPr>
            <a:r>
              <a:rPr lang="en-US" sz="2000" dirty="0">
                <a:latin typeface="+mn-lt"/>
              </a:rPr>
              <a:t>Other sophisticated feature selection techniques</a:t>
            </a:r>
          </a:p>
          <a:p>
            <a:pPr marL="548640" lvl="1" indent="-342900">
              <a:lnSpc>
                <a:spcPct val="150000"/>
              </a:lnSpc>
              <a:spcAft>
                <a:spcPts val="600"/>
              </a:spcAft>
              <a:buFont typeface="Wingdings" pitchFamily="2" charset="2"/>
              <a:buChar char="§"/>
            </a:pPr>
            <a:r>
              <a:rPr lang="en-US" sz="2000" dirty="0">
                <a:latin typeface="+mn-lt"/>
              </a:rPr>
              <a:t>Add more topological information to FMGE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background.jpg"/>
          <p:cNvPicPr>
            <a:picLocks noChangeAspect="1"/>
          </p:cNvPicPr>
          <p:nvPr/>
        </p:nvPicPr>
        <p:blipFill>
          <a:blip r:embed="rId2" cstate="print"/>
          <a:stretch>
            <a:fillRect/>
          </a:stretch>
        </p:blipFill>
        <p:spPr>
          <a:xfrm flipH="1">
            <a:off x="0" y="0"/>
            <a:ext cx="9144000" cy="1377696"/>
          </a:xfrm>
          <a:prstGeom prst="rect">
            <a:avLst/>
          </a:prstGeom>
        </p:spPr>
      </p:pic>
      <p:pic>
        <p:nvPicPr>
          <p:cNvPr id="20" name="Picture 19" descr="background.jpg"/>
          <p:cNvPicPr>
            <a:picLocks noChangeAspect="1"/>
          </p:cNvPicPr>
          <p:nvPr/>
        </p:nvPicPr>
        <p:blipFill>
          <a:blip r:embed="rId2" cstate="print"/>
          <a:stretch>
            <a:fillRect/>
          </a:stretch>
        </p:blipFill>
        <p:spPr>
          <a:xfrm>
            <a:off x="0" y="5480304"/>
            <a:ext cx="9144000" cy="1377696"/>
          </a:xfrm>
          <a:prstGeom prst="rect">
            <a:avLst/>
          </a:prstGeom>
        </p:spPr>
      </p:pic>
      <p:sp>
        <p:nvSpPr>
          <p:cNvPr id="26" name="TextBox 25"/>
          <p:cNvSpPr txBox="1"/>
          <p:nvPr/>
        </p:nvSpPr>
        <p:spPr>
          <a:xfrm>
            <a:off x="251520" y="1941512"/>
            <a:ext cx="8505947" cy="861774"/>
          </a:xfrm>
          <a:prstGeom prst="rect">
            <a:avLst/>
          </a:prstGeom>
          <a:noFill/>
        </p:spPr>
        <p:txBody>
          <a:bodyPr wrap="square" lIns="0" tIns="0" rIns="0" bIns="0" rtlCol="0" anchor="ctr" anchorCtr="1">
            <a:spAutoFit/>
          </a:bodyPr>
          <a:lstStyle/>
          <a:p>
            <a:pPr algn="ctr" fontAlgn="auto">
              <a:spcBef>
                <a:spcPts val="0"/>
              </a:spcBef>
              <a:spcAft>
                <a:spcPts val="0"/>
              </a:spcAft>
              <a:defRPr/>
            </a:pPr>
            <a:r>
              <a:rPr lang="en-US" sz="2800" b="1" dirty="0" smtClean="0">
                <a:latin typeface="+mn-lt"/>
              </a:rPr>
              <a:t>Improving </a:t>
            </a:r>
            <a:r>
              <a:rPr lang="en-US" sz="2800" b="1" dirty="0">
                <a:latin typeface="+mn-lt"/>
              </a:rPr>
              <a:t>Fuzzy Multilevel Graph Embedding </a:t>
            </a:r>
            <a:endParaRPr lang="en-US" sz="2800" b="1" dirty="0" smtClean="0">
              <a:latin typeface="+mn-lt"/>
            </a:endParaRPr>
          </a:p>
          <a:p>
            <a:pPr algn="ctr" fontAlgn="auto">
              <a:spcBef>
                <a:spcPts val="0"/>
              </a:spcBef>
              <a:spcAft>
                <a:spcPts val="0"/>
              </a:spcAft>
              <a:defRPr/>
            </a:pPr>
            <a:r>
              <a:rPr lang="en-US" sz="2800" b="1" dirty="0" smtClean="0">
                <a:latin typeface="+mn-lt"/>
              </a:rPr>
              <a:t>through </a:t>
            </a:r>
            <a:r>
              <a:rPr lang="en-US" sz="2800" b="1" dirty="0">
                <a:latin typeface="+mn-lt"/>
              </a:rPr>
              <a:t>Feature Selection Technique</a:t>
            </a:r>
            <a:endParaRPr lang="fr-FR" sz="2800" b="1" dirty="0" smtClean="0">
              <a:latin typeface="+mn-lt"/>
            </a:endParaRPr>
          </a:p>
        </p:txBody>
      </p:sp>
      <p:sp>
        <p:nvSpPr>
          <p:cNvPr id="27" name="Rectangle 2"/>
          <p:cNvSpPr>
            <a:spLocks noChangeArrowheads="1"/>
          </p:cNvSpPr>
          <p:nvPr/>
        </p:nvSpPr>
        <p:spPr bwMode="auto">
          <a:xfrm>
            <a:off x="701570" y="2978950"/>
            <a:ext cx="7545719" cy="646331"/>
          </a:xfrm>
          <a:prstGeom prst="rect">
            <a:avLst/>
          </a:prstGeom>
          <a:noFill/>
          <a:ln w="9525">
            <a:noFill/>
            <a:miter lim="800000"/>
            <a:headEnd/>
            <a:tailEnd/>
          </a:ln>
        </p:spPr>
        <p:txBody>
          <a:bodyPr wrap="none" anchor="ctr">
            <a:spAutoFit/>
          </a:bodyPr>
          <a:lstStyle/>
          <a:p>
            <a:pPr algn="ctr"/>
            <a:r>
              <a:rPr lang="en-US" b="1" dirty="0" smtClean="0">
                <a:latin typeface="+mn-lt"/>
              </a:rPr>
              <a:t>Muhammad </a:t>
            </a:r>
            <a:r>
              <a:rPr lang="en-US" b="1" dirty="0">
                <a:latin typeface="+mn-lt"/>
              </a:rPr>
              <a:t>Muzzamil Luqman, Jean-Yves Ramel and </a:t>
            </a:r>
            <a:r>
              <a:rPr lang="en-US" b="1" u="sng" dirty="0">
                <a:latin typeface="+mn-lt"/>
              </a:rPr>
              <a:t>Josep </a:t>
            </a:r>
            <a:r>
              <a:rPr lang="en-US" b="1" u="sng" dirty="0" smtClean="0">
                <a:latin typeface="+mn-lt"/>
              </a:rPr>
              <a:t>Lladós</a:t>
            </a:r>
            <a:endParaRPr lang="en-US" b="1" u="sng" dirty="0">
              <a:latin typeface="+mn-lt"/>
            </a:endParaRPr>
          </a:p>
          <a:p>
            <a:pPr algn="ctr"/>
            <a:r>
              <a:rPr lang="fr-FR" dirty="0" err="1" smtClean="0">
                <a:latin typeface="+mn-lt"/>
              </a:rPr>
              <a:t>mluqman</a:t>
            </a:r>
            <a:r>
              <a:rPr lang="fr-FR" dirty="0" smtClean="0">
                <a:latin typeface="+mn-lt"/>
              </a:rPr>
              <a:t>@{univ-tours.fr, cvc.uab.es}</a:t>
            </a:r>
          </a:p>
        </p:txBody>
      </p:sp>
      <p:pic>
        <p:nvPicPr>
          <p:cNvPr id="31" name="Content Placeholder 30" descr="UFR Tours.png"/>
          <p:cNvPicPr>
            <a:picLocks noGrp="1" noChangeAspect="1"/>
          </p:cNvPicPr>
          <p:nvPr>
            <p:ph idx="1"/>
          </p:nvPr>
        </p:nvPicPr>
        <p:blipFill>
          <a:blip r:embed="rId3" cstate="print"/>
          <a:stretch>
            <a:fillRect/>
          </a:stretch>
        </p:blipFill>
        <p:spPr>
          <a:xfrm>
            <a:off x="5914957" y="143735"/>
            <a:ext cx="1260779" cy="900000"/>
          </a:xfrm>
        </p:spPr>
      </p:pic>
      <p:pic>
        <p:nvPicPr>
          <p:cNvPr id="33" name="Picture 32" descr="UAB.png"/>
          <p:cNvPicPr>
            <a:picLocks noChangeAspect="1"/>
          </p:cNvPicPr>
          <p:nvPr/>
        </p:nvPicPr>
        <p:blipFill>
          <a:blip r:embed="rId4" cstate="print"/>
          <a:stretch>
            <a:fillRect/>
          </a:stretch>
        </p:blipFill>
        <p:spPr>
          <a:xfrm>
            <a:off x="7402584" y="215735"/>
            <a:ext cx="1579906" cy="828000"/>
          </a:xfrm>
          <a:prstGeom prst="rect">
            <a:avLst/>
          </a:prstGeom>
        </p:spPr>
      </p:pic>
      <p:pic>
        <p:nvPicPr>
          <p:cNvPr id="36" name="Picture 35" descr="CVC_CAT_CMYK.png"/>
          <p:cNvPicPr>
            <a:picLocks noChangeAspect="1"/>
          </p:cNvPicPr>
          <p:nvPr/>
        </p:nvPicPr>
        <p:blipFill>
          <a:blip r:embed="rId5" cstate="print"/>
          <a:stretch>
            <a:fillRect/>
          </a:stretch>
        </p:blipFill>
        <p:spPr>
          <a:xfrm>
            <a:off x="7369567" y="5814265"/>
            <a:ext cx="1567918" cy="900000"/>
          </a:xfrm>
          <a:prstGeom prst="rect">
            <a:avLst/>
          </a:prstGeom>
        </p:spPr>
      </p:pic>
      <p:pic>
        <p:nvPicPr>
          <p:cNvPr id="38" name="Picture 37" descr="LI-EA2101.png"/>
          <p:cNvPicPr>
            <a:picLocks noChangeAspect="1"/>
          </p:cNvPicPr>
          <p:nvPr/>
        </p:nvPicPr>
        <p:blipFill>
          <a:blip r:embed="rId6" cstate="print">
            <a:clrChange>
              <a:clrFrom>
                <a:srgbClr val="FFFFFF"/>
              </a:clrFrom>
              <a:clrTo>
                <a:srgbClr val="FFFFFF">
                  <a:alpha val="0"/>
                </a:srgbClr>
              </a:clrTo>
            </a:clrChange>
          </a:blip>
          <a:stretch>
            <a:fillRect/>
          </a:stretch>
        </p:blipFill>
        <p:spPr>
          <a:xfrm>
            <a:off x="6192180" y="5859270"/>
            <a:ext cx="750000" cy="900000"/>
          </a:xfrm>
          <a:prstGeom prst="rect">
            <a:avLst/>
          </a:prstGeom>
        </p:spPr>
      </p:pic>
      <p:sp>
        <p:nvSpPr>
          <p:cNvPr id="15" name="Rectangle 2"/>
          <p:cNvSpPr>
            <a:spLocks noChangeArrowheads="1"/>
          </p:cNvSpPr>
          <p:nvPr/>
        </p:nvSpPr>
        <p:spPr bwMode="auto">
          <a:xfrm>
            <a:off x="210934" y="5039888"/>
            <a:ext cx="4361066" cy="369332"/>
          </a:xfrm>
          <a:prstGeom prst="rect">
            <a:avLst/>
          </a:prstGeom>
          <a:noFill/>
          <a:ln w="9525">
            <a:noFill/>
            <a:miter lim="800000"/>
            <a:headEnd/>
            <a:tailEnd/>
          </a:ln>
        </p:spPr>
        <p:txBody>
          <a:bodyPr wrap="none" anchor="ctr">
            <a:spAutoFit/>
          </a:bodyPr>
          <a:lstStyle/>
          <a:p>
            <a:pPr algn="r"/>
            <a:r>
              <a:rPr lang="en-US" dirty="0" smtClean="0"/>
              <a:t>Graph-TA workshop, 19th February 2013</a:t>
            </a: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smtClean="0">
                <a:solidFill>
                  <a:schemeClr val="bg1"/>
                </a:solidFill>
                <a:latin typeface="+mn-lt"/>
              </a:rPr>
              <a:t>What is graph embedding?</a:t>
            </a:r>
          </a:p>
          <a:p>
            <a:pPr lvl="1"/>
            <a:r>
              <a:rPr lang="en-US" sz="1400" b="1" dirty="0" smtClean="0">
                <a:solidFill>
                  <a:schemeClr val="bg2"/>
                </a:solidFill>
                <a:latin typeface="+mn-lt"/>
              </a:rPr>
              <a:t>Fuzzy Multilevel Graph Embedding</a:t>
            </a:r>
          </a:p>
          <a:p>
            <a:pPr lvl="1"/>
            <a:r>
              <a:rPr lang="en-US" sz="1400" b="1" dirty="0" smtClean="0">
                <a:solidFill>
                  <a:schemeClr val="bg2"/>
                </a:solidFill>
                <a:latin typeface="+mn-lt"/>
              </a:rPr>
              <a:t>Feature selection</a:t>
            </a:r>
          </a:p>
          <a:p>
            <a:pPr lvl="1"/>
            <a:r>
              <a:rPr lang="en-US" sz="1400" b="1" dirty="0" smtClean="0">
                <a:solidFill>
                  <a:schemeClr val="bg2"/>
                </a:solidFill>
                <a:latin typeface="+mn-lt"/>
              </a:rPr>
              <a:t>Experimentation</a:t>
            </a:r>
          </a:p>
          <a:p>
            <a:pPr lvl="1"/>
            <a:r>
              <a:rPr lang="en-US" sz="1400" b="1" dirty="0" smtClean="0">
                <a:solidFill>
                  <a:schemeClr val="bg2"/>
                </a:solidFill>
                <a:latin typeface="+mn-lt"/>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4</a:t>
              </a:fld>
              <a:endParaRPr lang="en-US"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Structural and statistical PR</a:t>
              </a:r>
              <a:endParaRPr lang="en-US" b="1" dirty="0">
                <a:latin typeface="+mn-lt"/>
              </a:endParaRPr>
            </a:p>
          </p:txBody>
        </p:sp>
      </p:grpSp>
      <p:graphicFrame>
        <p:nvGraphicFramePr>
          <p:cNvPr id="14" name="Table 13"/>
          <p:cNvGraphicFramePr>
            <a:graphicFrameLocks noGrp="1"/>
          </p:cNvGraphicFramePr>
          <p:nvPr>
            <p:extLst>
              <p:ext uri="{D42A27DB-BD31-4B8C-83A1-F6EECF244321}">
                <p14:modId xmlns:p14="http://schemas.microsoft.com/office/powerpoint/2010/main" xmlns="" val="2066474433"/>
              </p:ext>
            </p:extLst>
          </p:nvPr>
        </p:nvGraphicFramePr>
        <p:xfrm>
          <a:off x="3929313" y="2753925"/>
          <a:ext cx="5040000" cy="2160000"/>
        </p:xfrm>
        <a:graphic>
          <a:graphicData uri="http://schemas.openxmlformats.org/drawingml/2006/table">
            <a:tbl>
              <a:tblPr firstRow="1" bandRow="1">
                <a:tableStyleId>{5940675A-B579-460E-94D1-54222C63F5DA}</a:tableStyleId>
              </a:tblPr>
              <a:tblGrid>
                <a:gridCol w="2520000"/>
                <a:gridCol w="2520000"/>
              </a:tblGrid>
              <a:tr h="432000">
                <a:tc>
                  <a:txBody>
                    <a:bodyPr/>
                    <a:lstStyle/>
                    <a:p>
                      <a:pPr algn="ctr"/>
                      <a:r>
                        <a:rPr lang="en-US" sz="1600" noProof="0" dirty="0" smtClean="0">
                          <a:solidFill>
                            <a:srgbClr val="0000FF"/>
                          </a:solidFill>
                        </a:rPr>
                        <a:t>symbolic</a:t>
                      </a:r>
                      <a:r>
                        <a:rPr lang="en-US" sz="1600" baseline="0" noProof="0" dirty="0" smtClean="0">
                          <a:solidFill>
                            <a:srgbClr val="0000FF"/>
                          </a:solidFill>
                        </a:rPr>
                        <a:t> data structure</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noProof="0" dirty="0" smtClean="0">
                          <a:solidFill>
                            <a:srgbClr val="0000FF"/>
                          </a:solidFill>
                        </a:rPr>
                        <a:t>numeric feature vector</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r>
                        <a:rPr lang="en-US" sz="1600" noProof="0" dirty="0" smtClean="0">
                          <a:solidFill>
                            <a:srgbClr val="0000FF"/>
                          </a:solidFill>
                        </a:rPr>
                        <a:t>+</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aseline="0" noProof="0" dirty="0" smtClean="0">
                          <a:solidFill>
                            <a:srgbClr val="0000FF"/>
                          </a:solidFill>
                        </a:rPr>
                        <a:t> </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r>
                        <a:rPr lang="en-US" sz="1600" noProof="0" dirty="0" smtClean="0">
                          <a:solidFill>
                            <a:srgbClr val="0000FF"/>
                          </a:solidFill>
                        </a:rPr>
                        <a:t>+</a:t>
                      </a: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FR" sz="1600" noProof="0" dirty="0" smtClean="0">
                          <a:solidFill>
                            <a:srgbClr val="0000FF"/>
                          </a:solidFill>
                        </a:rPr>
                        <a:t>+</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2000">
                <a:tc>
                  <a:txBody>
                    <a:bodyPr/>
                    <a:lstStyle/>
                    <a:p>
                      <a:pPr algn="ctr"/>
                      <a:endParaRPr lang="en-US" sz="1600" noProof="0" dirty="0">
                        <a:solidFill>
                          <a:srgbClr val="0000FF"/>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noProof="0" dirty="0" smtClean="0">
                          <a:solidFill>
                            <a:srgbClr val="0000FF"/>
                          </a:solidFill>
                        </a:rPr>
                        <a:t>+</a:t>
                      </a:r>
                      <a:endParaRPr lang="en-US" sz="1600" noProof="0" dirty="0">
                        <a:solidFill>
                          <a:srgbClr val="0000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nvGraphicFramePr>
        <p:xfrm>
          <a:off x="206515" y="2754165"/>
          <a:ext cx="3721569" cy="2160000"/>
        </p:xfrm>
        <a:graphic>
          <a:graphicData uri="http://schemas.openxmlformats.org/drawingml/2006/table">
            <a:tbl>
              <a:tblPr firstRow="1" bandRow="1">
                <a:tableStyleId>{5940675A-B579-460E-94D1-54222C63F5DA}</a:tableStyleId>
              </a:tblPr>
              <a:tblGrid>
                <a:gridCol w="3721569"/>
              </a:tblGrid>
              <a:tr h="432000">
                <a:tc>
                  <a:txBody>
                    <a:bodyPr/>
                    <a:lstStyle/>
                    <a:p>
                      <a:pPr algn="l"/>
                      <a:r>
                        <a:rPr lang="en-US" sz="2000" b="1" kern="1200" noProof="0" dirty="0" smtClean="0">
                          <a:solidFill>
                            <a:schemeClr val="tx1"/>
                          </a:solidFill>
                          <a:latin typeface="+mn-lt"/>
                          <a:ea typeface="+mn-ea"/>
                          <a:cs typeface="+mn-cs"/>
                        </a:rPr>
                        <a:t>Data structure</a:t>
                      </a:r>
                    </a:p>
                  </a:txBody>
                  <a:tcPr/>
                </a:tc>
              </a:tr>
              <a:tr h="432000">
                <a:tc>
                  <a:txBody>
                    <a:bodyPr/>
                    <a:lstStyle/>
                    <a:p>
                      <a:pPr algn="l"/>
                      <a:r>
                        <a:rPr lang="en-US" sz="2000" b="1" kern="1200" noProof="0" dirty="0" smtClean="0">
                          <a:solidFill>
                            <a:schemeClr val="tx1"/>
                          </a:solidFill>
                          <a:latin typeface="+mn-lt"/>
                          <a:ea typeface="+mn-ea"/>
                          <a:cs typeface="+mn-cs"/>
                        </a:rPr>
                        <a:t>Representational strength</a:t>
                      </a:r>
                      <a:endParaRPr lang="en-US" sz="2000" b="1" kern="1200" noProof="0" dirty="0">
                        <a:solidFill>
                          <a:schemeClr val="tx1"/>
                        </a:solidFill>
                        <a:latin typeface="+mn-lt"/>
                        <a:ea typeface="+mn-ea"/>
                        <a:cs typeface="+mn-cs"/>
                      </a:endParaRPr>
                    </a:p>
                  </a:txBody>
                  <a:tcPr/>
                </a:tc>
              </a:tr>
              <a:tr h="432000">
                <a:tc>
                  <a:txBody>
                    <a:bodyPr/>
                    <a:lstStyle/>
                    <a:p>
                      <a:pPr algn="l"/>
                      <a:r>
                        <a:rPr lang="en-US" sz="2000" b="1" kern="1200" noProof="0" dirty="0" smtClean="0">
                          <a:solidFill>
                            <a:schemeClr val="tx1"/>
                          </a:solidFill>
                          <a:latin typeface="+mn-lt"/>
                          <a:ea typeface="+mn-ea"/>
                          <a:cs typeface="+mn-cs"/>
                        </a:rPr>
                        <a:t>Fixed dimensionality</a:t>
                      </a:r>
                      <a:endParaRPr lang="en-US" sz="2000" b="1" kern="1200" noProof="0" dirty="0">
                        <a:solidFill>
                          <a:schemeClr val="tx1"/>
                        </a:solidFill>
                        <a:latin typeface="+mn-lt"/>
                        <a:ea typeface="+mn-ea"/>
                        <a:cs typeface="+mn-cs"/>
                      </a:endParaRPr>
                    </a:p>
                  </a:txBody>
                  <a:tcPr/>
                </a:tc>
              </a:tr>
              <a:tr h="432000">
                <a:tc>
                  <a:txBody>
                    <a:bodyPr/>
                    <a:lstStyle/>
                    <a:p>
                      <a:pPr algn="l"/>
                      <a:r>
                        <a:rPr lang="en-US" sz="2000" b="1" kern="1200" noProof="0" dirty="0" smtClean="0">
                          <a:solidFill>
                            <a:schemeClr val="tx1"/>
                          </a:solidFill>
                          <a:latin typeface="+mn-lt"/>
                          <a:ea typeface="+mn-ea"/>
                          <a:cs typeface="+mn-cs"/>
                        </a:rPr>
                        <a:t>Sensitivity to noise</a:t>
                      </a:r>
                      <a:endParaRPr lang="en-US" sz="2000" b="1" kern="1200" noProof="0" dirty="0">
                        <a:solidFill>
                          <a:schemeClr val="tx1"/>
                        </a:solidFill>
                        <a:latin typeface="+mn-lt"/>
                        <a:ea typeface="+mn-ea"/>
                        <a:cs typeface="+mn-cs"/>
                      </a:endParaRPr>
                    </a:p>
                  </a:txBody>
                  <a:tcPr/>
                </a:tc>
              </a:tr>
              <a:tr h="432000">
                <a:tc>
                  <a:txBody>
                    <a:bodyPr/>
                    <a:lstStyle/>
                    <a:p>
                      <a:pPr algn="l"/>
                      <a:r>
                        <a:rPr lang="en-US" sz="2000" b="1" kern="1200" noProof="0" dirty="0" smtClean="0">
                          <a:solidFill>
                            <a:schemeClr val="tx1"/>
                          </a:solidFill>
                          <a:latin typeface="+mn-lt"/>
                          <a:ea typeface="+mn-ea"/>
                          <a:cs typeface="+mn-cs"/>
                        </a:rPr>
                        <a:t>Efficient computational tools</a:t>
                      </a:r>
                      <a:endParaRPr lang="en-US" sz="2000" b="1" kern="1200" noProof="0" dirty="0">
                        <a:solidFill>
                          <a:schemeClr val="tx1"/>
                        </a:solidFill>
                        <a:latin typeface="+mn-lt"/>
                        <a:ea typeface="+mn-ea"/>
                        <a:cs typeface="+mn-cs"/>
                      </a:endParaRPr>
                    </a:p>
                  </a:txBody>
                  <a:tcPr/>
                </a:tc>
              </a:tr>
            </a:tbl>
          </a:graphicData>
        </a:graphic>
      </p:graphicFrame>
      <p:graphicFrame>
        <p:nvGraphicFramePr>
          <p:cNvPr id="11" name="Table 10"/>
          <p:cNvGraphicFramePr>
            <a:graphicFrameLocks noGrp="1"/>
          </p:cNvGraphicFramePr>
          <p:nvPr/>
        </p:nvGraphicFramePr>
        <p:xfrm>
          <a:off x="3929313" y="1871875"/>
          <a:ext cx="5040000" cy="432000"/>
        </p:xfrm>
        <a:graphic>
          <a:graphicData uri="http://schemas.openxmlformats.org/drawingml/2006/table">
            <a:tbl>
              <a:tblPr firstRow="1" bandRow="1">
                <a:tableStyleId>{5940675A-B579-460E-94D1-54222C63F5DA}</a:tableStyleId>
              </a:tblPr>
              <a:tblGrid>
                <a:gridCol w="5040000"/>
              </a:tblGrid>
              <a:tr h="432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noProof="0" dirty="0" smtClean="0"/>
                        <a:t>Pattern Recognition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nvGraphicFramePr>
        <p:xfrm>
          <a:off x="3929313" y="2308478"/>
          <a:ext cx="5040000" cy="432000"/>
        </p:xfrm>
        <a:graphic>
          <a:graphicData uri="http://schemas.openxmlformats.org/drawingml/2006/table">
            <a:tbl>
              <a:tblPr firstRow="1" bandRow="1">
                <a:tableStyleId>{5940675A-B579-460E-94D1-54222C63F5DA}</a:tableStyleId>
              </a:tblPr>
              <a:tblGrid>
                <a:gridCol w="2520000"/>
                <a:gridCol w="2520000"/>
              </a:tblGrid>
              <a:tr h="432000">
                <a:tc>
                  <a:txBody>
                    <a:bodyPr/>
                    <a:lstStyle/>
                    <a:p>
                      <a:pPr algn="ctr"/>
                      <a:r>
                        <a:rPr lang="en-US" sz="2000" b="1" noProof="0" dirty="0" smtClean="0">
                          <a:solidFill>
                            <a:schemeClr val="tx1"/>
                          </a:solidFill>
                        </a:rPr>
                        <a:t>Structural</a:t>
                      </a:r>
                      <a:endParaRPr lang="fr-F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noProof="0" dirty="0" smtClean="0">
                          <a:solidFill>
                            <a:schemeClr val="tx1"/>
                          </a:solidFill>
                        </a:rPr>
                        <a:t>Statistical</a:t>
                      </a:r>
                      <a:endParaRPr lang="fr-F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5" name="TextBox 14"/>
          <p:cNvSpPr txBox="1"/>
          <p:nvPr/>
        </p:nvSpPr>
        <p:spPr>
          <a:xfrm>
            <a:off x="4561118" y="3213312"/>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
        <p:nvSpPr>
          <p:cNvPr id="16" name="TextBox 15"/>
          <p:cNvSpPr txBox="1"/>
          <p:nvPr/>
        </p:nvSpPr>
        <p:spPr>
          <a:xfrm>
            <a:off x="6957265" y="4086491"/>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
        <p:nvSpPr>
          <p:cNvPr id="17" name="TextBox 16"/>
          <p:cNvSpPr txBox="1"/>
          <p:nvPr/>
        </p:nvSpPr>
        <p:spPr>
          <a:xfrm>
            <a:off x="6956220" y="4509120"/>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
        <p:nvSpPr>
          <p:cNvPr id="18" name="TextBox 17"/>
          <p:cNvSpPr txBox="1"/>
          <p:nvPr/>
        </p:nvSpPr>
        <p:spPr>
          <a:xfrm>
            <a:off x="4563208" y="3644188"/>
            <a:ext cx="1440160" cy="369332"/>
          </a:xfrm>
          <a:prstGeom prst="rect">
            <a:avLst/>
          </a:prstGeom>
          <a:solidFill>
            <a:srgbClr val="00FF00">
              <a:alpha val="30000"/>
            </a:srgbClr>
          </a:solidFill>
        </p:spPr>
        <p:txBody>
          <a:bodyPr wrap="square" rtlCol="0">
            <a:spAutoFit/>
          </a:bodyPr>
          <a:lstStyle/>
          <a:p>
            <a:r>
              <a:rPr lang="fr-FR" b="1" dirty="0" smtClean="0">
                <a:latin typeface="+mn-lt"/>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2" presetClass="entr" presetSubtype="1"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slide(fromTop)">
                                      <p:cBhvr>
                                        <p:cTn id="10" dur="1000"/>
                                        <p:tgtEl>
                                          <p:spTgt spid="12"/>
                                        </p:tgtEl>
                                      </p:cBhvr>
                                    </p:animEffect>
                                  </p:childTnLst>
                                </p:cTn>
                              </p:par>
                            </p:childTnLst>
                          </p:cTn>
                        </p:par>
                        <p:par>
                          <p:cTn id="11" fill="hold">
                            <p:stCondLst>
                              <p:cond delay="1000"/>
                            </p:stCondLst>
                            <p:childTnLst>
                              <p:par>
                                <p:cTn id="12" presetID="1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slide(from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Top)">
                                      <p:cBhvr>
                                        <p:cTn id="19" dur="500"/>
                                        <p:tgtEl>
                                          <p:spTgt spid="14"/>
                                        </p:tgtEl>
                                      </p:cBhvr>
                                    </p:animEffect>
                                  </p:childTnLst>
                                </p:cTn>
                              </p:par>
                            </p:childTnLst>
                          </p:cTn>
                        </p:par>
                        <p:par>
                          <p:cTn id="20" fill="hold">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childTnLst>
                          </p:cTn>
                        </p:par>
                        <p:par>
                          <p:cTn id="24" fill="hold">
                            <p:stCondLst>
                              <p:cond delay="1000"/>
                            </p:stCondLst>
                            <p:childTnLst>
                              <p:par>
                                <p:cTn id="25" presetID="5" presetClass="entr" presetSubtype="1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checkerboard(across)">
                                      <p:cBhvr>
                                        <p:cTn id="27" dur="500"/>
                                        <p:tgtEl>
                                          <p:spTgt spid="18"/>
                                        </p:tgtEl>
                                      </p:cBhvr>
                                    </p:animEffect>
                                  </p:childTnLst>
                                </p:cTn>
                              </p:par>
                            </p:childTnLst>
                          </p:cTn>
                        </p:par>
                        <p:par>
                          <p:cTn id="28" fill="hold">
                            <p:stCondLst>
                              <p:cond delay="1500"/>
                            </p:stCondLst>
                            <p:childTnLst>
                              <p:par>
                                <p:cTn id="29" presetID="5" presetClass="entr" presetSubtype="1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checkerboard(across)">
                                      <p:cBhvr>
                                        <p:cTn id="31" dur="500"/>
                                        <p:tgtEl>
                                          <p:spTgt spid="16"/>
                                        </p:tgtEl>
                                      </p:cBhvr>
                                    </p:animEffect>
                                  </p:childTnLst>
                                </p:cTn>
                              </p:par>
                            </p:childTnLst>
                          </p:cTn>
                        </p:par>
                        <p:par>
                          <p:cTn id="32" fill="hold">
                            <p:stCondLst>
                              <p:cond delay="2000"/>
                            </p:stCondLst>
                            <p:childTnLst>
                              <p:par>
                                <p:cTn id="33" presetID="5" presetClass="entr" presetSubtype="1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heckerboard(across)">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1"/>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5</a:t>
              </a:fld>
              <a:endParaRPr lang="en-US"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t>Graph embedding (GEM)</a:t>
              </a:r>
              <a:endParaRPr lang="en-US" b="1" dirty="0"/>
            </a:p>
          </p:txBody>
        </p:sp>
      </p:grpSp>
      <p:sp>
        <p:nvSpPr>
          <p:cNvPr id="14" name="Rectangle 13"/>
          <p:cNvSpPr>
            <a:spLocks noChangeArrowheads="1"/>
          </p:cNvSpPr>
          <p:nvPr/>
        </p:nvSpPr>
        <p:spPr bwMode="auto">
          <a:xfrm>
            <a:off x="296525" y="1685710"/>
            <a:ext cx="2880320" cy="1877437"/>
          </a:xfrm>
          <a:prstGeom prst="rect">
            <a:avLst/>
          </a:prstGeom>
          <a:noFill/>
          <a:ln w="9525">
            <a:noFill/>
            <a:miter lim="800000"/>
            <a:headEnd/>
            <a:tailEnd/>
          </a:ln>
        </p:spPr>
        <p:txBody>
          <a:bodyPr wrap="square" anchor="ctr">
            <a:spAutoFit/>
          </a:bodyPr>
          <a:lstStyle/>
          <a:p>
            <a:pPr marL="91440"/>
            <a:r>
              <a:rPr lang="en-US" sz="2000" b="1" dirty="0" smtClean="0">
                <a:latin typeface="+mn-lt"/>
              </a:rPr>
              <a:t>Structutal PR</a:t>
            </a:r>
          </a:p>
          <a:p>
            <a:pPr marL="91440"/>
            <a:endParaRPr lang="en-US" sz="1600" b="1" dirty="0" smtClean="0">
              <a:solidFill>
                <a:srgbClr val="0000FF"/>
              </a:solidFill>
              <a:latin typeface="+mn-lt"/>
            </a:endParaRPr>
          </a:p>
          <a:p>
            <a:pPr marL="91440"/>
            <a:r>
              <a:rPr lang="en-US" sz="1600" dirty="0" smtClean="0">
                <a:solidFill>
                  <a:srgbClr val="0000FF"/>
                </a:solidFill>
                <a:latin typeface="+mn-lt"/>
              </a:rPr>
              <a:t>Expressive, </a:t>
            </a:r>
          </a:p>
          <a:p>
            <a:pPr marL="91440"/>
            <a:r>
              <a:rPr lang="en-US" sz="1600" dirty="0" smtClean="0">
                <a:solidFill>
                  <a:srgbClr val="0000FF"/>
                </a:solidFill>
                <a:latin typeface="+mn-lt"/>
              </a:rPr>
              <a:t>convenient, </a:t>
            </a:r>
          </a:p>
          <a:p>
            <a:pPr marL="91440"/>
            <a:r>
              <a:rPr lang="en-US" sz="1600" dirty="0" smtClean="0">
                <a:solidFill>
                  <a:srgbClr val="0000FF"/>
                </a:solidFill>
                <a:latin typeface="+mn-lt"/>
              </a:rPr>
              <a:t>powerful but </a:t>
            </a:r>
          </a:p>
          <a:p>
            <a:pPr marL="91440"/>
            <a:r>
              <a:rPr lang="en-US" sz="1600" dirty="0" smtClean="0">
                <a:solidFill>
                  <a:srgbClr val="0000FF"/>
                </a:solidFill>
                <a:latin typeface="+mn-lt"/>
              </a:rPr>
              <a:t>computationally expensive representations</a:t>
            </a:r>
          </a:p>
        </p:txBody>
      </p:sp>
      <p:sp>
        <p:nvSpPr>
          <p:cNvPr id="15" name="Rectangle 13"/>
          <p:cNvSpPr>
            <a:spLocks noChangeArrowheads="1"/>
          </p:cNvSpPr>
          <p:nvPr/>
        </p:nvSpPr>
        <p:spPr bwMode="auto">
          <a:xfrm>
            <a:off x="6012160" y="1696580"/>
            <a:ext cx="2925325" cy="1877437"/>
          </a:xfrm>
          <a:prstGeom prst="rect">
            <a:avLst/>
          </a:prstGeom>
          <a:noFill/>
          <a:ln w="9525">
            <a:noFill/>
            <a:miter lim="800000"/>
            <a:headEnd/>
            <a:tailEnd/>
          </a:ln>
        </p:spPr>
        <p:txBody>
          <a:bodyPr wrap="square" anchor="ctr">
            <a:spAutoFit/>
          </a:bodyPr>
          <a:lstStyle/>
          <a:p>
            <a:pPr marL="91440"/>
            <a:r>
              <a:rPr lang="en-US" sz="2000" b="1" dirty="0" smtClean="0">
                <a:latin typeface="+mn-lt"/>
              </a:rPr>
              <a:t>Statistical PR</a:t>
            </a:r>
          </a:p>
          <a:p>
            <a:pPr marL="91440"/>
            <a:endParaRPr lang="en-US" sz="1600" b="1" dirty="0" smtClean="0">
              <a:solidFill>
                <a:srgbClr val="0000FF"/>
              </a:solidFill>
              <a:latin typeface="+mn-lt"/>
            </a:endParaRPr>
          </a:p>
          <a:p>
            <a:pPr marL="91440"/>
            <a:r>
              <a:rPr lang="en-US" sz="1600" dirty="0" smtClean="0">
                <a:solidFill>
                  <a:srgbClr val="0000FF"/>
                </a:solidFill>
                <a:latin typeface="+mn-lt"/>
              </a:rPr>
              <a:t>Mathematically sound,</a:t>
            </a:r>
          </a:p>
          <a:p>
            <a:pPr marL="91440"/>
            <a:r>
              <a:rPr lang="en-US" sz="1600" dirty="0" smtClean="0">
                <a:solidFill>
                  <a:srgbClr val="0000FF"/>
                </a:solidFill>
                <a:latin typeface="+mn-lt"/>
              </a:rPr>
              <a:t>mature, </a:t>
            </a:r>
          </a:p>
          <a:p>
            <a:pPr marL="91440"/>
            <a:r>
              <a:rPr lang="en-US" sz="1600" dirty="0" smtClean="0">
                <a:solidFill>
                  <a:srgbClr val="0000FF"/>
                </a:solidFill>
                <a:latin typeface="+mn-lt"/>
              </a:rPr>
              <a:t>less expensive and computationally efficient models</a:t>
            </a:r>
          </a:p>
        </p:txBody>
      </p:sp>
      <p:sp>
        <p:nvSpPr>
          <p:cNvPr id="16" name="Round Diagonal Corner Rectangle 15"/>
          <p:cNvSpPr/>
          <p:nvPr/>
        </p:nvSpPr>
        <p:spPr>
          <a:xfrm>
            <a:off x="3131840" y="3802601"/>
            <a:ext cx="2786082" cy="571504"/>
          </a:xfrm>
          <a:prstGeom prst="round2DiagRect">
            <a:avLst/>
          </a:prstGeom>
          <a:solidFill>
            <a:srgbClr val="FFFF00"/>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Verdana" pitchFamily="34" charset="0"/>
              </a:rPr>
              <a:t>Graph embedding</a:t>
            </a:r>
            <a:endParaRPr lang="en-US" sz="1600" dirty="0">
              <a:solidFill>
                <a:schemeClr val="tx1"/>
              </a:solidFill>
            </a:endParaRPr>
          </a:p>
        </p:txBody>
      </p:sp>
      <p:cxnSp>
        <p:nvCxnSpPr>
          <p:cNvPr id="17" name="Curved Connector 16"/>
          <p:cNvCxnSpPr/>
          <p:nvPr/>
        </p:nvCxnSpPr>
        <p:spPr>
          <a:xfrm>
            <a:off x="1826695" y="3588287"/>
            <a:ext cx="1143008" cy="428628"/>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5970099" y="3659725"/>
            <a:ext cx="785818" cy="571504"/>
          </a:xfrm>
          <a:prstGeom prst="curvedConnector3">
            <a:avLst>
              <a:gd name="adj1" fmla="val 67454"/>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Right)">
                                      <p:cBhvr>
                                        <p:cTn id="7" dur="1000"/>
                                        <p:tgtEl>
                                          <p:spTgt spid="17"/>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dissolve">
                                      <p:cBhvr>
                                        <p:cTn id="11" dur="1000"/>
                                        <p:tgtEl>
                                          <p:spTgt spid="16"/>
                                        </p:tgtEl>
                                      </p:cBhvr>
                                    </p:animEffect>
                                  </p:childTnLst>
                                </p:cTn>
                              </p:par>
                            </p:childTnLst>
                          </p:cTn>
                        </p:par>
                        <p:par>
                          <p:cTn id="12" fill="hold">
                            <p:stCondLst>
                              <p:cond delay="2000"/>
                            </p:stCondLst>
                            <p:childTnLst>
                              <p:par>
                                <p:cTn id="13" presetID="18" presetClass="entr" presetSubtype="3"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Right)">
                                      <p:cBhvr>
                                        <p:cTn id="1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en-US" sz="1400" dirty="0" smtClean="0">
              <a:solidFill>
                <a:schemeClr val="bg1"/>
              </a:solidFill>
            </a:endParaRPr>
          </a:p>
          <a:p>
            <a:pPr algn="ctr"/>
            <a:endParaRPr lang="en-US"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1"/>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en-US" sz="1600" b="1" smtClean="0">
                  <a:latin typeface="+mn-lt"/>
                </a:rPr>
                <a:pPr algn="r"/>
                <a:t>6</a:t>
              </a:fld>
              <a:endParaRPr lang="en-US"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Graph embedding (GEM)</a:t>
              </a:r>
              <a:endParaRPr lang="en-US" b="1" dirty="0">
                <a:latin typeface="+mn-lt"/>
              </a:endParaRPr>
            </a:p>
          </p:txBody>
        </p:sp>
      </p:grpSp>
      <p:pic>
        <p:nvPicPr>
          <p:cNvPr id="18" name="Picture 6" descr="C:\Documents and Settings\muhammad.luqman.POLYTECH\Bureau\Diagram1.png"/>
          <p:cNvPicPr>
            <a:picLocks noChangeAspect="1" noChangeArrowheads="1"/>
          </p:cNvPicPr>
          <p:nvPr/>
        </p:nvPicPr>
        <p:blipFill>
          <a:blip r:embed="rId3" cstate="print"/>
          <a:srcRect/>
          <a:stretch>
            <a:fillRect/>
          </a:stretch>
        </p:blipFill>
        <p:spPr bwMode="auto">
          <a:xfrm>
            <a:off x="656925" y="2072545"/>
            <a:ext cx="2971200" cy="2732331"/>
          </a:xfrm>
          <a:prstGeom prst="rect">
            <a:avLst/>
          </a:prstGeom>
          <a:noFill/>
        </p:spPr>
      </p:pic>
      <p:cxnSp>
        <p:nvCxnSpPr>
          <p:cNvPr id="21" name="Straight Arrow Connector 20"/>
          <p:cNvCxnSpPr/>
          <p:nvPr/>
        </p:nvCxnSpPr>
        <p:spPr>
          <a:xfrm>
            <a:off x="3704325" y="3437620"/>
            <a:ext cx="1447800" cy="1588"/>
          </a:xfrm>
          <a:prstGeom prst="straightConnector1">
            <a:avLst/>
          </a:prstGeom>
          <a:ln w="76200"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pic>
        <p:nvPicPr>
          <p:cNvPr id="377858" name="Picture 2" descr="C:\Documents and Settings\mml\Bureau\Diagram2.png"/>
          <p:cNvPicPr>
            <a:picLocks noChangeAspect="1" noChangeArrowheads="1"/>
          </p:cNvPicPr>
          <p:nvPr/>
        </p:nvPicPr>
        <p:blipFill>
          <a:blip r:embed="rId4" cstate="print"/>
          <a:srcRect/>
          <a:stretch>
            <a:fillRect/>
          </a:stretch>
        </p:blipFill>
        <p:spPr bwMode="auto">
          <a:xfrm>
            <a:off x="5337445" y="1988840"/>
            <a:ext cx="3240000" cy="2912149"/>
          </a:xfrm>
          <a:prstGeom prst="rect">
            <a:avLst/>
          </a:prstGeom>
          <a:noFill/>
        </p:spPr>
      </p:pic>
      <p:grpSp>
        <p:nvGrpSpPr>
          <p:cNvPr id="35" name="Group 34"/>
          <p:cNvGrpSpPr/>
          <p:nvPr/>
        </p:nvGrpSpPr>
        <p:grpSpPr>
          <a:xfrm>
            <a:off x="6129185" y="3550487"/>
            <a:ext cx="108000" cy="246714"/>
            <a:chOff x="6129185" y="3550487"/>
            <a:chExt cx="108000" cy="246714"/>
          </a:xfrm>
        </p:grpSpPr>
        <p:cxnSp>
          <p:nvCxnSpPr>
            <p:cNvPr id="29" name="Straight Connector 28"/>
            <p:cNvCxnSpPr/>
            <p:nvPr/>
          </p:nvCxnSpPr>
          <p:spPr>
            <a:xfrm>
              <a:off x="6129185" y="3797201"/>
              <a:ext cx="10526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131924" y="3550487"/>
              <a:ext cx="105261" cy="0"/>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6181821" y="3550487"/>
              <a:ext cx="0" cy="239373"/>
            </a:xfrm>
            <a:prstGeom prst="line">
              <a:avLst/>
            </a:prstGeom>
            <a:ln w="19050">
              <a:solidFill>
                <a:schemeClr val="tx1"/>
              </a:solidFill>
            </a:ln>
          </p:spPr>
          <p:style>
            <a:lnRef idx="1">
              <a:schemeClr val="dk1"/>
            </a:lnRef>
            <a:fillRef idx="0">
              <a:schemeClr val="dk1"/>
            </a:fillRef>
            <a:effectRef idx="0">
              <a:schemeClr val="dk1"/>
            </a:effectRef>
            <a:fontRef idx="minor">
              <a:schemeClr val="tx1"/>
            </a:fontRef>
          </p:style>
        </p:cxnSp>
      </p:grpSp>
      <p:sp>
        <p:nvSpPr>
          <p:cNvPr id="38" name="Freeform 37"/>
          <p:cNvSpPr/>
          <p:nvPr/>
        </p:nvSpPr>
        <p:spPr>
          <a:xfrm>
            <a:off x="2353235" y="3617259"/>
            <a:ext cx="3859306" cy="1792941"/>
          </a:xfrm>
          <a:custGeom>
            <a:avLst/>
            <a:gdLst>
              <a:gd name="connsiteX0" fmla="*/ 0 w 3859306"/>
              <a:gd name="connsiteY0" fmla="*/ 0 h 1792941"/>
              <a:gd name="connsiteX1" fmla="*/ 201706 w 3859306"/>
              <a:gd name="connsiteY1" fmla="*/ 1317812 h 1792941"/>
              <a:gd name="connsiteX2" fmla="*/ 1089212 w 3859306"/>
              <a:gd name="connsiteY2" fmla="*/ 1613647 h 1792941"/>
              <a:gd name="connsiteX3" fmla="*/ 3859306 w 3859306"/>
              <a:gd name="connsiteY3" fmla="*/ 242047 h 1792941"/>
            </a:gdLst>
            <a:ahLst/>
            <a:cxnLst>
              <a:cxn ang="0">
                <a:pos x="connsiteX0" y="connsiteY0"/>
              </a:cxn>
              <a:cxn ang="0">
                <a:pos x="connsiteX1" y="connsiteY1"/>
              </a:cxn>
              <a:cxn ang="0">
                <a:pos x="connsiteX2" y="connsiteY2"/>
              </a:cxn>
              <a:cxn ang="0">
                <a:pos x="connsiteX3" y="connsiteY3"/>
              </a:cxn>
            </a:cxnLst>
            <a:rect l="l" t="t" r="r" b="b"/>
            <a:pathLst>
              <a:path w="3859306" h="1792941">
                <a:moveTo>
                  <a:pt x="0" y="0"/>
                </a:moveTo>
                <a:cubicBezTo>
                  <a:pt x="10085" y="524435"/>
                  <a:pt x="20171" y="1048871"/>
                  <a:pt x="201706" y="1317812"/>
                </a:cubicBezTo>
                <a:cubicBezTo>
                  <a:pt x="383241" y="1586753"/>
                  <a:pt x="479612" y="1792941"/>
                  <a:pt x="1089212" y="1613647"/>
                </a:cubicBezTo>
                <a:cubicBezTo>
                  <a:pt x="1698812" y="1434353"/>
                  <a:pt x="2779059" y="838200"/>
                  <a:pt x="3859306" y="242047"/>
                </a:cubicBezTo>
              </a:path>
            </a:pathLst>
          </a:custGeom>
          <a:ln>
            <a:solidFill>
              <a:srgbClr val="FFC00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40" name="Freeform 39"/>
          <p:cNvSpPr/>
          <p:nvPr/>
        </p:nvSpPr>
        <p:spPr>
          <a:xfrm>
            <a:off x="1761565" y="1629335"/>
            <a:ext cx="4531659" cy="1853453"/>
          </a:xfrm>
          <a:custGeom>
            <a:avLst/>
            <a:gdLst>
              <a:gd name="connsiteX0" fmla="*/ 0 w 4531659"/>
              <a:gd name="connsiteY0" fmla="*/ 1651747 h 1853453"/>
              <a:gd name="connsiteX1" fmla="*/ 349623 w 4531659"/>
              <a:gd name="connsiteY1" fmla="*/ 253253 h 1853453"/>
              <a:gd name="connsiteX2" fmla="*/ 1129553 w 4531659"/>
              <a:gd name="connsiteY2" fmla="*/ 132230 h 1853453"/>
              <a:gd name="connsiteX3" fmla="*/ 3052482 w 4531659"/>
              <a:gd name="connsiteY3" fmla="*/ 495300 h 1853453"/>
              <a:gd name="connsiteX4" fmla="*/ 4531659 w 4531659"/>
              <a:gd name="connsiteY4" fmla="*/ 1853453 h 1853453"/>
              <a:gd name="connsiteX0" fmla="*/ 0 w 4531659"/>
              <a:gd name="connsiteY0" fmla="*/ 1651747 h 1853453"/>
              <a:gd name="connsiteX1" fmla="*/ 349623 w 4531659"/>
              <a:gd name="connsiteY1" fmla="*/ 253253 h 1853453"/>
              <a:gd name="connsiteX2" fmla="*/ 1129553 w 4531659"/>
              <a:gd name="connsiteY2" fmla="*/ 132230 h 1853453"/>
              <a:gd name="connsiteX3" fmla="*/ 3052482 w 4531659"/>
              <a:gd name="connsiteY3" fmla="*/ 495300 h 1853453"/>
              <a:gd name="connsiteX4" fmla="*/ 4531659 w 4531659"/>
              <a:gd name="connsiteY4" fmla="*/ 1853453 h 1853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1659" h="1853453">
                <a:moveTo>
                  <a:pt x="0" y="1651747"/>
                </a:moveTo>
                <a:cubicBezTo>
                  <a:pt x="80682" y="1079126"/>
                  <a:pt x="161364" y="506506"/>
                  <a:pt x="349623" y="253253"/>
                </a:cubicBezTo>
                <a:cubicBezTo>
                  <a:pt x="537882" y="0"/>
                  <a:pt x="679077" y="91889"/>
                  <a:pt x="1129553" y="132230"/>
                </a:cubicBezTo>
                <a:cubicBezTo>
                  <a:pt x="1580029" y="172571"/>
                  <a:pt x="2485464" y="208430"/>
                  <a:pt x="3052482" y="495300"/>
                </a:cubicBezTo>
                <a:cubicBezTo>
                  <a:pt x="3619500" y="782171"/>
                  <a:pt x="4075579" y="1317812"/>
                  <a:pt x="4531659" y="1853453"/>
                </a:cubicBezTo>
              </a:path>
            </a:pathLst>
          </a:custGeom>
          <a:ln>
            <a:solidFill>
              <a:srgbClr val="00FF00"/>
            </a:solidFill>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9" name="Oval 18"/>
          <p:cNvSpPr/>
          <p:nvPr/>
        </p:nvSpPr>
        <p:spPr>
          <a:xfrm>
            <a:off x="5877145" y="3293985"/>
            <a:ext cx="630070" cy="720080"/>
          </a:xfrm>
          <a:prstGeom prst="ellipse">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plus(out)">
                                      <p:cBhvr>
                                        <p:cTn id="7" dur="2000"/>
                                        <p:tgtEl>
                                          <p:spTgt spid="40"/>
                                        </p:tgtEl>
                                      </p:cBhvr>
                                    </p:animEffect>
                                  </p:childTnLst>
                                </p:cTn>
                              </p:par>
                              <p:par>
                                <p:cTn id="8" presetID="13" presetClass="entr" presetSubtype="16" fill="hold" grpId="0" nodeType="withEffect">
                                  <p:stCondLst>
                                    <p:cond delay="0"/>
                                  </p:stCondLst>
                                  <p:iterate type="lt">
                                    <p:tmPct val="0"/>
                                  </p:iterate>
                                  <p:childTnLst>
                                    <p:set>
                                      <p:cBhvr>
                                        <p:cTn id="9" dur="1" fill="hold">
                                          <p:stCondLst>
                                            <p:cond delay="0"/>
                                          </p:stCondLst>
                                        </p:cTn>
                                        <p:tgtEl>
                                          <p:spTgt spid="38"/>
                                        </p:tgtEl>
                                        <p:attrNameLst>
                                          <p:attrName>style.visibility</p:attrName>
                                        </p:attrNameLst>
                                      </p:cBhvr>
                                      <p:to>
                                        <p:strVal val="visible"/>
                                      </p:to>
                                    </p:set>
                                    <p:animEffect transition="in" filter="plus(in)">
                                      <p:cBhvr>
                                        <p:cTn id="10" dur="2000"/>
                                        <p:tgtEl>
                                          <p:spTgt spid="38"/>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0"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1"/>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7</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Explicit and implicit GEM</a:t>
              </a:r>
              <a:endParaRPr lang="en-US" b="1" dirty="0">
                <a:latin typeface="+mn-lt"/>
              </a:endParaRPr>
            </a:p>
          </p:txBody>
        </p:sp>
      </p:grpSp>
      <p:sp>
        <p:nvSpPr>
          <p:cNvPr id="9223" name="Rectangle 13"/>
          <p:cNvSpPr>
            <a:spLocks noChangeArrowheads="1"/>
          </p:cNvSpPr>
          <p:nvPr/>
        </p:nvSpPr>
        <p:spPr bwMode="auto">
          <a:xfrm>
            <a:off x="142844" y="1377347"/>
            <a:ext cx="4214842" cy="4031873"/>
          </a:xfrm>
          <a:prstGeom prst="rect">
            <a:avLst/>
          </a:prstGeom>
          <a:noFill/>
          <a:ln w="9525">
            <a:noFill/>
            <a:miter lim="800000"/>
            <a:headEnd/>
            <a:tailEnd/>
          </a:ln>
        </p:spPr>
        <p:txBody>
          <a:bodyPr wrap="square" anchor="ctr">
            <a:spAutoFit/>
          </a:bodyPr>
          <a:lstStyle/>
          <a:p>
            <a:pPr marL="91440" indent="-342900" algn="ctr">
              <a:lnSpc>
                <a:spcPct val="200000"/>
              </a:lnSpc>
            </a:pPr>
            <a:r>
              <a:rPr lang="en-US" sz="2000" b="1" dirty="0" smtClean="0">
                <a:latin typeface="+mn-lt"/>
              </a:rPr>
              <a:t>Explicit GEM</a:t>
            </a:r>
          </a:p>
          <a:p>
            <a:pPr marL="360000" indent="-342900">
              <a:lnSpc>
                <a:spcPct val="150000"/>
              </a:lnSpc>
              <a:buFont typeface="Wingdings" pitchFamily="2" charset="2"/>
              <a:buChar char="§"/>
            </a:pPr>
            <a:r>
              <a:rPr lang="en-US" sz="1600" dirty="0" smtClean="0">
                <a:latin typeface="+mn-lt"/>
              </a:rPr>
              <a:t>embeds each input graph into a numeric feature vector</a:t>
            </a:r>
          </a:p>
          <a:p>
            <a:pPr marL="360000" indent="-342900">
              <a:lnSpc>
                <a:spcPct val="150000"/>
              </a:lnSpc>
              <a:buFont typeface="Wingdings" pitchFamily="2" charset="2"/>
              <a:buChar char="§"/>
            </a:pPr>
            <a:endParaRPr lang="en-US" sz="1600" dirty="0" smtClean="0">
              <a:latin typeface="+mn-lt"/>
            </a:endParaRPr>
          </a:p>
          <a:p>
            <a:pPr marL="360000" indent="-342900">
              <a:lnSpc>
                <a:spcPct val="150000"/>
              </a:lnSpc>
              <a:buFont typeface="Wingdings" pitchFamily="2" charset="2"/>
              <a:buChar char="§"/>
            </a:pPr>
            <a:r>
              <a:rPr lang="en-US" sz="1600" dirty="0" smtClean="0">
                <a:latin typeface="+mn-lt"/>
              </a:rPr>
              <a:t>provides more useful methods of GEM for PR</a:t>
            </a:r>
          </a:p>
          <a:p>
            <a:pPr marL="91440" indent="-342900">
              <a:lnSpc>
                <a:spcPct val="150000"/>
              </a:lnSpc>
              <a:buFont typeface="Wingdings" pitchFamily="2" charset="2"/>
              <a:buChar char="§"/>
            </a:pPr>
            <a:endParaRPr lang="en-US" sz="1600" dirty="0" smtClean="0">
              <a:latin typeface="+mn-lt"/>
            </a:endParaRPr>
          </a:p>
          <a:p>
            <a:pPr marL="360000" indent="-342900">
              <a:lnSpc>
                <a:spcPct val="150000"/>
              </a:lnSpc>
              <a:buFont typeface="Wingdings" pitchFamily="2" charset="2"/>
              <a:buChar char="§"/>
            </a:pPr>
            <a:r>
              <a:rPr lang="en-US" sz="1600" dirty="0" smtClean="0">
                <a:latin typeface="+mn-lt"/>
              </a:rPr>
              <a:t>can be employed in a standard dot product for defining an implicit graph embedding function</a:t>
            </a:r>
            <a:endParaRPr lang="en-US" sz="1600" dirty="0" smtClean="0">
              <a:solidFill>
                <a:srgbClr val="00B050"/>
              </a:solidFill>
              <a:latin typeface="+mn-lt"/>
            </a:endParaRPr>
          </a:p>
        </p:txBody>
      </p:sp>
      <p:sp>
        <p:nvSpPr>
          <p:cNvPr id="10" name="Rectangle 13"/>
          <p:cNvSpPr>
            <a:spLocks noChangeArrowheads="1"/>
          </p:cNvSpPr>
          <p:nvPr/>
        </p:nvSpPr>
        <p:spPr bwMode="auto">
          <a:xfrm>
            <a:off x="4722643" y="1358770"/>
            <a:ext cx="4214842" cy="2923877"/>
          </a:xfrm>
          <a:prstGeom prst="rect">
            <a:avLst/>
          </a:prstGeom>
          <a:noFill/>
          <a:ln w="9525">
            <a:noFill/>
            <a:miter lim="800000"/>
            <a:headEnd/>
            <a:tailEnd/>
          </a:ln>
        </p:spPr>
        <p:txBody>
          <a:bodyPr wrap="square" anchor="ctr">
            <a:spAutoFit/>
          </a:bodyPr>
          <a:lstStyle/>
          <a:p>
            <a:pPr marL="91440" indent="-342900" algn="ctr">
              <a:lnSpc>
                <a:spcPct val="200000"/>
              </a:lnSpc>
            </a:pPr>
            <a:r>
              <a:rPr lang="en-US" sz="2000" b="1" dirty="0" smtClean="0">
                <a:latin typeface="+mn-lt"/>
              </a:rPr>
              <a:t>Implicit GEM</a:t>
            </a:r>
          </a:p>
          <a:p>
            <a:pPr marL="360000" indent="-342900">
              <a:lnSpc>
                <a:spcPct val="150000"/>
              </a:lnSpc>
              <a:buFont typeface="Wingdings" pitchFamily="2" charset="2"/>
              <a:buChar char="§"/>
            </a:pPr>
            <a:r>
              <a:rPr lang="en-US" sz="1600" dirty="0" smtClean="0">
                <a:latin typeface="+mn-lt"/>
              </a:rPr>
              <a:t>computes scalar product of two graphs in an implicitly existing vector space, by using graph kernels</a:t>
            </a:r>
          </a:p>
          <a:p>
            <a:pPr marL="360000" indent="-342900">
              <a:lnSpc>
                <a:spcPct val="150000"/>
              </a:lnSpc>
              <a:buFont typeface="Wingdings" pitchFamily="2" charset="2"/>
              <a:buChar char="§"/>
            </a:pPr>
            <a:endParaRPr lang="en-US" sz="1600" dirty="0" smtClean="0">
              <a:latin typeface="+mn-lt"/>
            </a:endParaRPr>
          </a:p>
          <a:p>
            <a:pPr marL="360000" indent="-342900">
              <a:lnSpc>
                <a:spcPct val="150000"/>
              </a:lnSpc>
              <a:buFont typeface="Wingdings" pitchFamily="2" charset="2"/>
              <a:buChar char="§"/>
            </a:pPr>
            <a:r>
              <a:rPr lang="en-US" sz="1600" dirty="0" smtClean="0">
                <a:latin typeface="+mn-lt"/>
              </a:rPr>
              <a:t>does not permit all the operations that could be defined on vector spaces</a:t>
            </a:r>
          </a:p>
        </p:txBody>
      </p:sp>
      <p:sp>
        <p:nvSpPr>
          <p:cNvPr id="17" name="Line 9"/>
          <p:cNvSpPr>
            <a:spLocks noChangeShapeType="1"/>
          </p:cNvSpPr>
          <p:nvPr/>
        </p:nvSpPr>
        <p:spPr bwMode="auto">
          <a:xfrm>
            <a:off x="4572000" y="1980315"/>
            <a:ext cx="0" cy="3240000"/>
          </a:xfrm>
          <a:prstGeom prst="line">
            <a:avLst/>
          </a:prstGeom>
          <a:noFill/>
          <a:ln w="19050" cap="rnd">
            <a:solidFill>
              <a:srgbClr val="4C4C4C"/>
            </a:solidFill>
            <a:round/>
            <a:headEnd/>
            <a:tailEnd/>
          </a:ln>
        </p:spPr>
        <p:txBody>
          <a:bodyPr wrap="none" anchor="ctr"/>
          <a:lstStyle/>
          <a:p>
            <a:endParaRPr lang="es-E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r>
              <a:rPr lang="en-US" sz="1400" b="1" dirty="0">
                <a:solidFill>
                  <a:schemeClr val="bg1"/>
                </a:solidFill>
              </a:rPr>
              <a:t>What is graph embedding?</a:t>
            </a:r>
          </a:p>
          <a:p>
            <a:pPr lvl="1"/>
            <a:r>
              <a:rPr lang="en-US" sz="1400" b="1" dirty="0">
                <a:solidFill>
                  <a:schemeClr val="bg2"/>
                </a:solidFill>
              </a:rPr>
              <a:t>Fuzzy Multilevel Graph Embedding</a:t>
            </a:r>
          </a:p>
          <a:p>
            <a:pPr lvl="1"/>
            <a:r>
              <a:rPr lang="en-US" sz="1400" b="1" dirty="0">
                <a:solidFill>
                  <a:schemeClr val="bg2"/>
                </a:solidFill>
              </a:rPr>
              <a:t>Feature selection</a:t>
            </a:r>
          </a:p>
          <a:p>
            <a:pPr lvl="1"/>
            <a:r>
              <a:rPr lang="en-US" sz="1400" b="1" dirty="0">
                <a:solidFill>
                  <a:schemeClr val="bg2"/>
                </a:solidFill>
              </a:rPr>
              <a:t>Experimentation</a:t>
            </a:r>
          </a:p>
          <a:p>
            <a:pPr lvl="1"/>
            <a:r>
              <a:rPr lang="en-US" sz="1400" b="1" dirty="0">
                <a:solidFill>
                  <a:schemeClr val="bg2"/>
                </a:solidFill>
              </a:rPr>
              <a:t>Conclusions</a:t>
            </a: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8</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State of the art (explicit GEM)</a:t>
              </a:r>
              <a:endParaRPr lang="en-US" b="1" dirty="0">
                <a:latin typeface="+mn-lt"/>
              </a:endParaRPr>
            </a:p>
          </p:txBody>
        </p:sp>
      </p:grpSp>
      <p:sp>
        <p:nvSpPr>
          <p:cNvPr id="9" name="Rectangle 13"/>
          <p:cNvSpPr>
            <a:spLocks noChangeArrowheads="1"/>
          </p:cNvSpPr>
          <p:nvPr/>
        </p:nvSpPr>
        <p:spPr bwMode="auto">
          <a:xfrm>
            <a:off x="746051" y="1539174"/>
            <a:ext cx="7632848" cy="4247317"/>
          </a:xfrm>
          <a:prstGeom prst="rect">
            <a:avLst/>
          </a:prstGeom>
          <a:noFill/>
          <a:ln w="9525">
            <a:noFill/>
            <a:miter lim="800000"/>
            <a:headEnd/>
            <a:tailEnd/>
          </a:ln>
        </p:spPr>
        <p:txBody>
          <a:bodyPr wrap="square">
            <a:spAutoFit/>
          </a:bodyPr>
          <a:lstStyle/>
          <a:p>
            <a:pPr marL="91440" indent="-342900" algn="just">
              <a:lnSpc>
                <a:spcPct val="150000"/>
              </a:lnSpc>
              <a:buFont typeface="Wingdings" pitchFamily="2" charset="2"/>
              <a:buChar char="v"/>
            </a:pPr>
            <a:r>
              <a:rPr lang="en-US" sz="2400" b="1" dirty="0" smtClean="0">
                <a:latin typeface="+mn-lt"/>
              </a:rPr>
              <a:t>Graph probing based methods</a:t>
            </a:r>
          </a:p>
          <a:p>
            <a:pPr marL="0" lvl="1" algn="just">
              <a:lnSpc>
                <a:spcPct val="150000"/>
              </a:lnSpc>
            </a:pPr>
            <a:r>
              <a:rPr lang="en-US" sz="1600" dirty="0"/>
              <a:t> </a:t>
            </a:r>
            <a:r>
              <a:rPr lang="en-US" sz="1600" dirty="0" smtClean="0"/>
              <a:t>      [</a:t>
            </a:r>
            <a:r>
              <a:rPr lang="en-US" sz="1600" dirty="0"/>
              <a:t>Wiener, 1947] </a:t>
            </a:r>
            <a:r>
              <a:rPr lang="fr-FR" sz="1600" dirty="0"/>
              <a:t>[</a:t>
            </a:r>
            <a:r>
              <a:rPr lang="fr-FR" sz="1600" dirty="0" err="1"/>
              <a:t>Papadopoulos</a:t>
            </a:r>
            <a:r>
              <a:rPr lang="fr-FR" sz="1600" dirty="0"/>
              <a:t> et al., 1999] </a:t>
            </a:r>
            <a:r>
              <a:rPr lang="it-IT" sz="1600" dirty="0"/>
              <a:t>[Gibert et al., 2011] </a:t>
            </a:r>
            <a:r>
              <a:rPr lang="fr-FR" sz="1600" dirty="0"/>
              <a:t>[</a:t>
            </a:r>
            <a:r>
              <a:rPr lang="fr-FR" sz="1600" dirty="0" err="1"/>
              <a:t>Sidere</a:t>
            </a:r>
            <a:r>
              <a:rPr lang="fr-FR" sz="1600" dirty="0"/>
              <a:t>, 2012]</a:t>
            </a:r>
            <a:endParaRPr lang="en-US" sz="1600" dirty="0"/>
          </a:p>
          <a:p>
            <a:pPr marL="91440" indent="-342900" algn="just">
              <a:lnSpc>
                <a:spcPct val="150000"/>
              </a:lnSpc>
              <a:buFont typeface="Wingdings" pitchFamily="2" charset="2"/>
              <a:buChar char="v"/>
            </a:pPr>
            <a:endParaRPr lang="en-US" sz="2400" b="1" dirty="0" smtClean="0">
              <a:latin typeface="+mn-lt"/>
            </a:endParaRPr>
          </a:p>
          <a:p>
            <a:pPr marL="91440" indent="-342900" algn="just">
              <a:lnSpc>
                <a:spcPct val="150000"/>
              </a:lnSpc>
              <a:buFont typeface="Wingdings" pitchFamily="2" charset="2"/>
              <a:buChar char="v"/>
            </a:pPr>
            <a:r>
              <a:rPr lang="en-US" sz="2400" b="1" dirty="0" smtClean="0">
                <a:latin typeface="+mn-lt"/>
              </a:rPr>
              <a:t>Spectral based graph embedding</a:t>
            </a:r>
          </a:p>
          <a:p>
            <a:pPr marL="0" lvl="1" algn="just">
              <a:lnSpc>
                <a:spcPct val="150000"/>
              </a:lnSpc>
            </a:pPr>
            <a:r>
              <a:rPr lang="fr-FR" sz="1600" dirty="0" smtClean="0"/>
              <a:t>       [</a:t>
            </a:r>
            <a:r>
              <a:rPr lang="fr-FR" sz="1600" dirty="0" err="1"/>
              <a:t>Harchaoui</a:t>
            </a:r>
            <a:r>
              <a:rPr lang="fr-FR" sz="1600" dirty="0"/>
              <a:t>, 2007</a:t>
            </a:r>
            <a:r>
              <a:rPr lang="en-US" sz="1600" dirty="0"/>
              <a:t>] </a:t>
            </a:r>
            <a:r>
              <a:rPr lang="fr-FR" sz="1600" dirty="0"/>
              <a:t>[</a:t>
            </a:r>
            <a:r>
              <a:rPr lang="fr-FR" sz="1600" dirty="0" err="1"/>
              <a:t>Luo</a:t>
            </a:r>
            <a:r>
              <a:rPr lang="fr-FR" sz="1600" dirty="0"/>
              <a:t> et al., 2003] [</a:t>
            </a:r>
            <a:r>
              <a:rPr lang="fr-FR" sz="1600" dirty="0" err="1"/>
              <a:t>Robleskelly</a:t>
            </a:r>
            <a:r>
              <a:rPr lang="fr-FR" sz="1600" dirty="0"/>
              <a:t> and Hancock, 2007]</a:t>
            </a:r>
            <a:endParaRPr lang="en-US" sz="1600" dirty="0"/>
          </a:p>
          <a:p>
            <a:pPr marL="91440" indent="-342900" algn="just">
              <a:lnSpc>
                <a:spcPct val="150000"/>
              </a:lnSpc>
              <a:buFont typeface="Wingdings" pitchFamily="2" charset="2"/>
              <a:buChar char="v"/>
            </a:pPr>
            <a:endParaRPr lang="en-US" sz="2400" b="1" dirty="0" smtClean="0">
              <a:latin typeface="+mn-lt"/>
            </a:endParaRPr>
          </a:p>
          <a:p>
            <a:pPr marL="91440" indent="-342900" algn="just">
              <a:lnSpc>
                <a:spcPct val="150000"/>
              </a:lnSpc>
              <a:buFont typeface="Wingdings" pitchFamily="2" charset="2"/>
              <a:buChar char="v"/>
            </a:pPr>
            <a:r>
              <a:rPr lang="en-US" sz="2400" b="1" dirty="0" smtClean="0">
                <a:latin typeface="+mn-lt"/>
              </a:rPr>
              <a:t>Dissimilarity based graph embedding</a:t>
            </a:r>
          </a:p>
          <a:p>
            <a:pPr marL="0" lvl="1" algn="just">
              <a:lnSpc>
                <a:spcPct val="150000"/>
              </a:lnSpc>
            </a:pPr>
            <a:r>
              <a:rPr lang="fr-FR" sz="1600" dirty="0" smtClean="0"/>
              <a:t>      [</a:t>
            </a:r>
            <a:r>
              <a:rPr lang="fr-FR" sz="1600" dirty="0" err="1"/>
              <a:t>Pekalska</a:t>
            </a:r>
            <a:r>
              <a:rPr lang="fr-FR" sz="1600" dirty="0"/>
              <a:t> et al., 2005] [Ferrer et al., 2008] [</a:t>
            </a:r>
            <a:r>
              <a:rPr lang="fr-FR" sz="1600" dirty="0" err="1"/>
              <a:t>Riesen</a:t>
            </a:r>
            <a:r>
              <a:rPr lang="fr-FR" sz="1600" dirty="0"/>
              <a:t>, 2010] [</a:t>
            </a:r>
            <a:r>
              <a:rPr lang="fr-FR" sz="1600" dirty="0" err="1"/>
              <a:t>Bunke</a:t>
            </a:r>
            <a:r>
              <a:rPr lang="fr-FR" sz="1600" dirty="0"/>
              <a:t> et al., 2011]</a:t>
            </a:r>
            <a:endParaRPr lang="en-US" sz="1600" dirty="0"/>
          </a:p>
          <a:p>
            <a:pPr marL="91440" indent="-342900" algn="just">
              <a:lnSpc>
                <a:spcPct val="150000"/>
              </a:lnSpc>
              <a:buFont typeface="Wingdings" pitchFamily="2" charset="2"/>
              <a:buChar char="v"/>
            </a:pPr>
            <a:endParaRPr lang="en-US" sz="1200" dirty="0" smtClean="0">
              <a:latin typeface="Verdana"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9"/>
          <p:cNvSpPr>
            <a:spLocks noChangeArrowheads="1"/>
          </p:cNvSpPr>
          <p:nvPr/>
        </p:nvSpPr>
        <p:spPr bwMode="auto">
          <a:xfrm>
            <a:off x="109538" y="100013"/>
            <a:ext cx="4606925" cy="1039812"/>
          </a:xfrm>
          <a:prstGeom prst="rect">
            <a:avLst/>
          </a:prstGeom>
          <a:noFill/>
          <a:ln w="9525">
            <a:noFill/>
            <a:miter lim="800000"/>
            <a:headEnd/>
            <a:tailEnd/>
          </a:ln>
        </p:spPr>
        <p:txBody>
          <a:bodyPr wrap="none" anchor="ctr"/>
          <a:lstStyle/>
          <a:p>
            <a:pPr algn="ctr"/>
            <a:endParaRPr lang="fr-FR" sz="1400" dirty="0">
              <a:solidFill>
                <a:schemeClr val="bg1"/>
              </a:solidFill>
            </a:endParaRPr>
          </a:p>
          <a:p>
            <a:pPr algn="ctr"/>
            <a:endParaRPr lang="fr-FR" sz="1400" b="1" dirty="0">
              <a:solidFill>
                <a:schemeClr val="bg1"/>
              </a:solidFill>
            </a:endParaRPr>
          </a:p>
        </p:txBody>
      </p:sp>
      <p:sp>
        <p:nvSpPr>
          <p:cNvPr id="9219" name="Rectangle 23"/>
          <p:cNvSpPr>
            <a:spLocks noChangeArrowheads="1"/>
          </p:cNvSpPr>
          <p:nvPr/>
        </p:nvSpPr>
        <p:spPr bwMode="auto">
          <a:xfrm>
            <a:off x="0" y="0"/>
            <a:ext cx="9144000" cy="1066800"/>
          </a:xfrm>
          <a:prstGeom prst="rect">
            <a:avLst/>
          </a:prstGeom>
          <a:solidFill>
            <a:schemeClr val="tx2"/>
          </a:solidFill>
          <a:ln w="9525">
            <a:solidFill>
              <a:schemeClr val="tx1"/>
            </a:solidFill>
            <a:miter lim="800000"/>
            <a:headEnd/>
            <a:tailEnd/>
          </a:ln>
        </p:spPr>
        <p:txBody>
          <a:bodyPr wrap="none" anchor="ctr"/>
          <a:lstStyle/>
          <a:p>
            <a:pPr lvl="1"/>
            <a:endParaRPr lang="en-US" sz="1000" b="1" dirty="0" smtClean="0">
              <a:solidFill>
                <a:schemeClr val="bg2"/>
              </a:solidFill>
              <a:latin typeface="Verdana" pitchFamily="34" charset="0"/>
            </a:endParaRPr>
          </a:p>
        </p:txBody>
      </p:sp>
      <p:sp>
        <p:nvSpPr>
          <p:cNvPr id="9220" name="Rectangle 25"/>
          <p:cNvSpPr>
            <a:spLocks noChangeArrowheads="1"/>
          </p:cNvSpPr>
          <p:nvPr/>
        </p:nvSpPr>
        <p:spPr bwMode="auto">
          <a:xfrm>
            <a:off x="0" y="6696075"/>
            <a:ext cx="9144000" cy="188913"/>
          </a:xfrm>
          <a:prstGeom prst="rect">
            <a:avLst/>
          </a:prstGeom>
          <a:gradFill rotWithShape="1">
            <a:gsLst>
              <a:gs pos="0">
                <a:srgbClr val="FFFFFF"/>
              </a:gs>
              <a:gs pos="100000">
                <a:srgbClr val="FF0000"/>
              </a:gs>
            </a:gsLst>
            <a:lin ang="5400000" scaled="1"/>
          </a:gradFill>
          <a:ln w="9525">
            <a:noFill/>
            <a:miter lim="800000"/>
            <a:headEnd/>
            <a:tailEnd/>
          </a:ln>
        </p:spPr>
        <p:txBody>
          <a:bodyPr wrap="none" anchor="ctr"/>
          <a:lstStyle/>
          <a:p>
            <a:endParaRPr lang="en-US" dirty="0"/>
          </a:p>
        </p:txBody>
      </p:sp>
      <p:sp>
        <p:nvSpPr>
          <p:cNvPr id="9221" name="Rectangle 26"/>
          <p:cNvSpPr>
            <a:spLocks noChangeArrowheads="1"/>
          </p:cNvSpPr>
          <p:nvPr/>
        </p:nvSpPr>
        <p:spPr bwMode="auto">
          <a:xfrm>
            <a:off x="0" y="1076325"/>
            <a:ext cx="4572000" cy="69850"/>
          </a:xfrm>
          <a:prstGeom prst="rect">
            <a:avLst/>
          </a:prstGeom>
          <a:gradFill rotWithShape="1">
            <a:gsLst>
              <a:gs pos="0">
                <a:srgbClr val="FF0000"/>
              </a:gs>
              <a:gs pos="100000">
                <a:srgbClr val="FFFFFF"/>
              </a:gs>
            </a:gsLst>
            <a:lin ang="0" scaled="1"/>
          </a:gradFill>
          <a:ln w="9525">
            <a:noFill/>
            <a:miter lim="800000"/>
            <a:headEnd/>
            <a:tailEnd/>
          </a:ln>
        </p:spPr>
        <p:txBody>
          <a:bodyPr wrap="none" anchor="ctr"/>
          <a:lstStyle/>
          <a:p>
            <a:endParaRPr lang="en-US" dirty="0"/>
          </a:p>
        </p:txBody>
      </p:sp>
      <p:grpSp>
        <p:nvGrpSpPr>
          <p:cNvPr id="2" name="Group 28"/>
          <p:cNvGrpSpPr>
            <a:grpSpLocks/>
          </p:cNvGrpSpPr>
          <p:nvPr/>
        </p:nvGrpSpPr>
        <p:grpSpPr bwMode="auto">
          <a:xfrm>
            <a:off x="4572000" y="744540"/>
            <a:ext cx="4572000" cy="369888"/>
            <a:chOff x="2517" y="845"/>
            <a:chExt cx="2880" cy="233"/>
          </a:xfrm>
        </p:grpSpPr>
        <p:sp>
          <p:nvSpPr>
            <p:cNvPr id="9227" name="Rectangle 5"/>
            <p:cNvSpPr>
              <a:spLocks noChangeArrowheads="1"/>
            </p:cNvSpPr>
            <p:nvPr/>
          </p:nvSpPr>
          <p:spPr bwMode="auto">
            <a:xfrm>
              <a:off x="2517" y="845"/>
              <a:ext cx="2880" cy="202"/>
            </a:xfrm>
            <a:prstGeom prst="rect">
              <a:avLst/>
            </a:prstGeom>
            <a:gradFill rotWithShape="1">
              <a:gsLst>
                <a:gs pos="0">
                  <a:srgbClr val="00FF00"/>
                </a:gs>
                <a:gs pos="100000">
                  <a:schemeClr val="bg1"/>
                </a:gs>
              </a:gsLst>
              <a:lin ang="5400000" scaled="1"/>
            </a:gradFill>
            <a:ln w="9525">
              <a:solidFill>
                <a:schemeClr val="tx1"/>
              </a:solidFill>
              <a:miter lim="800000"/>
              <a:headEnd/>
              <a:tailEnd/>
            </a:ln>
          </p:spPr>
          <p:txBody>
            <a:bodyPr wrap="none" anchor="ctr"/>
            <a:lstStyle/>
            <a:p>
              <a:pPr algn="r"/>
              <a:fld id="{A6543D2F-D16F-4D6D-9D20-0B120A9BFAD4}" type="slidenum">
                <a:rPr lang="fr-FR" sz="1600" b="1" smtClean="0">
                  <a:latin typeface="+mn-lt"/>
                </a:rPr>
                <a:pPr algn="r"/>
                <a:t>9</a:t>
              </a:fld>
              <a:endParaRPr lang="fr-FR" sz="1600" b="1" dirty="0">
                <a:latin typeface="+mn-lt"/>
              </a:endParaRPr>
            </a:p>
          </p:txBody>
        </p:sp>
        <p:sp>
          <p:nvSpPr>
            <p:cNvPr id="9228" name="Text Box 27"/>
            <p:cNvSpPr txBox="1">
              <a:spLocks noChangeArrowheads="1"/>
            </p:cNvSpPr>
            <p:nvPr/>
          </p:nvSpPr>
          <p:spPr bwMode="auto">
            <a:xfrm>
              <a:off x="2562" y="845"/>
              <a:ext cx="2622" cy="233"/>
            </a:xfrm>
            <a:prstGeom prst="rect">
              <a:avLst/>
            </a:prstGeom>
            <a:noFill/>
            <a:ln w="9525">
              <a:noFill/>
              <a:miter lim="800000"/>
              <a:headEnd/>
              <a:tailEnd/>
            </a:ln>
          </p:spPr>
          <p:txBody>
            <a:bodyPr>
              <a:spAutoFit/>
            </a:bodyPr>
            <a:lstStyle/>
            <a:p>
              <a:pPr>
                <a:spcBef>
                  <a:spcPct val="50000"/>
                </a:spcBef>
              </a:pPr>
              <a:r>
                <a:rPr lang="en-US" b="1" dirty="0" smtClean="0">
                  <a:latin typeface="+mn-lt"/>
                </a:rPr>
                <a:t>Outline of presentation</a:t>
              </a:r>
              <a:endParaRPr lang="en-US" b="1" dirty="0">
                <a:latin typeface="+mn-lt"/>
              </a:endParaRPr>
            </a:p>
          </p:txBody>
        </p:sp>
      </p:grpSp>
      <p:sp>
        <p:nvSpPr>
          <p:cNvPr id="9223" name="Rectangle 13"/>
          <p:cNvSpPr>
            <a:spLocks noChangeArrowheads="1"/>
          </p:cNvSpPr>
          <p:nvPr/>
        </p:nvSpPr>
        <p:spPr bwMode="auto">
          <a:xfrm>
            <a:off x="746050" y="1539174"/>
            <a:ext cx="8146429" cy="3939540"/>
          </a:xfrm>
          <a:prstGeom prst="rect">
            <a:avLst/>
          </a:prstGeom>
          <a:noFill/>
          <a:ln w="9525">
            <a:noFill/>
            <a:miter lim="800000"/>
            <a:headEnd/>
            <a:tailEnd/>
          </a:ln>
        </p:spPr>
        <p:txBody>
          <a:bodyPr wrap="square">
            <a:spAutoFit/>
          </a:bodyPr>
          <a:lstStyle/>
          <a:p>
            <a:pPr marL="360000" indent="-342900">
              <a:lnSpc>
                <a:spcPct val="250000"/>
              </a:lnSpc>
              <a:buFont typeface="Wingdings" pitchFamily="2" charset="2"/>
              <a:buChar char="v"/>
            </a:pPr>
            <a:r>
              <a:rPr lang="en-US" sz="2000" b="1" dirty="0" err="1">
                <a:latin typeface="+mn-lt"/>
              </a:rPr>
              <a:t>Whats</a:t>
            </a:r>
            <a:r>
              <a:rPr lang="en-US" sz="2000" b="1" dirty="0">
                <a:latin typeface="+mn-lt"/>
              </a:rPr>
              <a:t>/whys of graph embedding?</a:t>
            </a:r>
          </a:p>
          <a:p>
            <a:pPr marL="360000" indent="-342900">
              <a:lnSpc>
                <a:spcPct val="250000"/>
              </a:lnSpc>
              <a:buFont typeface="Wingdings" pitchFamily="2" charset="2"/>
              <a:buChar char="v"/>
            </a:pPr>
            <a:r>
              <a:rPr lang="en-US" sz="2000" b="1" dirty="0">
                <a:solidFill>
                  <a:srgbClr val="0000FF"/>
                </a:solidFill>
                <a:latin typeface="+mn-lt"/>
              </a:rPr>
              <a:t>Fuzzy multilevel graph embedding (FMGE)</a:t>
            </a:r>
          </a:p>
          <a:p>
            <a:pPr marL="360000" indent="-342900">
              <a:lnSpc>
                <a:spcPct val="250000"/>
              </a:lnSpc>
              <a:buFont typeface="Wingdings" pitchFamily="2" charset="2"/>
              <a:buChar char="v"/>
            </a:pPr>
            <a:r>
              <a:rPr lang="en-US" sz="2000" b="1" dirty="0">
                <a:latin typeface="+mn-lt"/>
              </a:rPr>
              <a:t>Feature </a:t>
            </a:r>
            <a:r>
              <a:rPr lang="en-US" sz="2000" b="1" dirty="0" smtClean="0">
                <a:latin typeface="+mn-lt"/>
              </a:rPr>
              <a:t>selection </a:t>
            </a:r>
            <a:r>
              <a:rPr lang="en-US" sz="2000" b="1" dirty="0">
                <a:latin typeface="+mn-lt"/>
              </a:rPr>
              <a:t>by </a:t>
            </a:r>
            <a:r>
              <a:rPr lang="en-US" sz="2000" b="1" dirty="0" smtClean="0">
                <a:latin typeface="+mn-lt"/>
              </a:rPr>
              <a:t>ranking discriminatory features</a:t>
            </a:r>
          </a:p>
          <a:p>
            <a:pPr marL="360000" indent="-342900">
              <a:lnSpc>
                <a:spcPct val="250000"/>
              </a:lnSpc>
              <a:buFont typeface="Wingdings" pitchFamily="2" charset="2"/>
              <a:buChar char="v"/>
            </a:pPr>
            <a:r>
              <a:rPr lang="en-US" sz="2000" b="1" dirty="0" smtClean="0">
                <a:latin typeface="+mn-lt"/>
              </a:rPr>
              <a:t>Experimental results</a:t>
            </a:r>
          </a:p>
          <a:p>
            <a:pPr marL="360000" indent="-342900">
              <a:lnSpc>
                <a:spcPct val="250000"/>
              </a:lnSpc>
              <a:buFont typeface="Wingdings" pitchFamily="2" charset="2"/>
              <a:buChar char="v"/>
            </a:pPr>
            <a:r>
              <a:rPr lang="en-US" sz="2000" b="1" dirty="0" smtClean="0">
                <a:latin typeface="+mn-lt"/>
              </a:rPr>
              <a:t>Conclusions</a:t>
            </a:r>
          </a:p>
        </p:txBody>
      </p:sp>
    </p:spTree>
    <p:extLst>
      <p:ext uri="{BB962C8B-B14F-4D97-AF65-F5344CB8AC3E}">
        <p14:creationId xmlns:p14="http://schemas.microsoft.com/office/powerpoint/2010/main" xmlns="" val="3760526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9223">
                                            <p:txEl>
                                              <p:pRg st="1" end="1"/>
                                            </p:txEl>
                                          </p:spTgt>
                                        </p:tgtEl>
                                        <p:attrNameLst>
                                          <p:attrName>style.visibility</p:attrName>
                                        </p:attrNameLst>
                                      </p:cBhvr>
                                      <p:to>
                                        <p:strVal val="visible"/>
                                      </p:to>
                                    </p:set>
                                    <p:anim calcmode="lin" valueType="num">
                                      <p:cBhvr additive="base">
                                        <p:cTn id="7" dur="500"/>
                                        <p:tgtEl>
                                          <p:spTgt spid="9223">
                                            <p:txEl>
                                              <p:pRg st="1" end="1"/>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92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8256</TotalTime>
  <Words>1476</Words>
  <Application>Microsoft Office PowerPoint</Application>
  <PresentationFormat>Presentación en pantalla (4:3)</PresentationFormat>
  <Paragraphs>414</Paragraphs>
  <Slides>32</Slides>
  <Notes>30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32</vt:i4>
      </vt:variant>
    </vt:vector>
  </HeadingPairs>
  <TitlesOfParts>
    <vt:vector size="40" baseType="lpstr">
      <vt:lpstr>Arial</vt:lpstr>
      <vt:lpstr>Verdana</vt:lpstr>
      <vt:lpstr>Wingdings</vt:lpstr>
      <vt:lpstr>Symbol</vt:lpstr>
      <vt:lpstr>Courier New</vt:lpstr>
      <vt:lpstr>Century</vt:lpstr>
      <vt:lpstr>Default Design</vt:lpstr>
      <vt:lpstr>Equation</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vector>
  </TitlesOfParts>
  <Company>MML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Fuzzy Multilevel Graph Embedding for Recognition, Indexing and Retrieval of Graphic Document Images</dc:title>
  <dc:subject>PhD defense presentation</dc:subject>
  <dc:creator>Muhammad Muzzamil Luqman</dc:creator>
  <cp:keywords>Pattern recognition, graph clustering, graph classification, graph embedding, subgraph spotting, fuzzy logic, graphics recognition.</cp:keywords>
  <dc:description>This thesis addresses the problem of lack of efficient computational tools for graph based structural pattern recognition approaches and proposes to exploit computational strength of statistical pattern recognition. It has two fold contributions. The first contribution is a new method of explicit graph embedding. The proposed graph embedding method exploits multilevel analysis of graph for extracting graph level information, structural level information and elementary level information from graphs. It embeds this information into a numeric feature vector. The method employs fuzzy overlapping trapezoidal intervals for addressing the noise sensitivity of graph representations and for minimizing the information loss while mapping from continuous graph space to discrete vector space. The method has unsupervised learning abilities and is capable of automatically adapting its parameters to underlying graph dataset. The second contribution is a framework for automatic indexing of graph repositories for graph retrieval and subgraph spotting. This framework exploits explicit graph embedding for representing the cliques of order 2 by numeric feature vectors, together with classification and clustering tools for automatically indexing a graph repository. It does not require a labeled learning set and can be easily deployed to a range of application domains, offering ease of query by example (QBE) and granularity of focused retrieval.</dc:description>
  <cp:lastModifiedBy>josep</cp:lastModifiedBy>
  <cp:revision>1446</cp:revision>
  <dcterms:created xsi:type="dcterms:W3CDTF">2009-01-22T09:57:05Z</dcterms:created>
  <dcterms:modified xsi:type="dcterms:W3CDTF">2013-02-19T09:37:52Z</dcterms:modified>
  <cp:category>Acadamic</cp:category>
</cp:coreProperties>
</file>