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6" r:id="rId2"/>
    <p:sldMasterId id="2147483670" r:id="rId3"/>
    <p:sldMasterId id="2147483669" r:id="rId4"/>
  </p:sldMasterIdLst>
  <p:notesMasterIdLst>
    <p:notesMasterId r:id="rId18"/>
  </p:notesMasterIdLst>
  <p:handoutMasterIdLst>
    <p:handoutMasterId r:id="rId19"/>
  </p:handoutMasterIdLst>
  <p:sldIdLst>
    <p:sldId id="256" r:id="rId5"/>
    <p:sldId id="623" r:id="rId6"/>
    <p:sldId id="624" r:id="rId7"/>
    <p:sldId id="555" r:id="rId8"/>
    <p:sldId id="616" r:id="rId9"/>
    <p:sldId id="634" r:id="rId10"/>
    <p:sldId id="635" r:id="rId11"/>
    <p:sldId id="599" r:id="rId12"/>
    <p:sldId id="552" r:id="rId13"/>
    <p:sldId id="614" r:id="rId14"/>
    <p:sldId id="633" r:id="rId15"/>
    <p:sldId id="615" r:id="rId16"/>
    <p:sldId id="610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00"/>
    <a:srgbClr val="FFD9D9"/>
    <a:srgbClr val="D9FFD9"/>
    <a:srgbClr val="4FFF4F"/>
    <a:srgbClr val="FF9393"/>
    <a:srgbClr val="FF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10" autoAdjust="0"/>
    <p:restoredTop sz="91482" autoAdjust="0"/>
  </p:normalViewPr>
  <p:slideViewPr>
    <p:cSldViewPr>
      <p:cViewPr varScale="1">
        <p:scale>
          <a:sx n="92" d="100"/>
          <a:sy n="92" d="100"/>
        </p:scale>
        <p:origin x="-37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304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FD0B1-1D48-4FAF-B9BE-E30E0F6F3A1E}" type="datetimeFigureOut">
              <a:rPr lang="es-ES" smtClean="0"/>
              <a:pPr/>
              <a:t>18/02/2013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17B7E-F707-4220-8348-FFE30ADD8E3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9026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22FEE-FAF3-4473-B88A-23E53A00BA33}" type="datetimeFigureOut">
              <a:rPr lang="es-ES" smtClean="0"/>
              <a:pPr/>
              <a:t>18/02/2013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897E0-3248-480D-8967-A72EA345720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7960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897E0-3248-480D-8967-A72EA3457203}" type="slidenum">
              <a:rPr lang="es-ES" smtClean="0"/>
              <a:pPr/>
              <a:t>1</a:t>
            </a:fld>
            <a:endParaRPr lang="es-E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897E0-3248-480D-8967-A72EA3457203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897E0-3248-480D-8967-A72EA3457203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897E0-3248-480D-8967-A72EA3457203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897E0-3248-480D-8967-A72EA3457203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897E0-3248-480D-8967-A72EA3457203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897E0-3248-480D-8967-A72EA3457203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897E0-3248-480D-8967-A72EA3457203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897E0-3248-480D-8967-A72EA3457203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897E0-3248-480D-8967-A72EA3457203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897E0-3248-480D-8967-A72EA3457203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897E0-3248-480D-8967-A72EA3457203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897E0-3248-480D-8967-A72EA3457203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533400" cy="6858000"/>
          </a:xfrm>
          <a:prstGeom prst="rect">
            <a:avLst/>
          </a:prstGeom>
          <a:solidFill>
            <a:srgbClr val="1588BB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s-ES"/>
          </a:p>
        </p:txBody>
      </p:sp>
      <p:pic>
        <p:nvPicPr>
          <p:cNvPr id="5" name="Picture 6" descr="logo DAMA-UP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836613"/>
            <a:ext cx="3384550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2700338" y="4149080"/>
            <a:ext cx="4032250" cy="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s-ES"/>
          </a:p>
        </p:txBody>
      </p:sp>
      <p:pic>
        <p:nvPicPr>
          <p:cNvPr id="7" name="Picture 6" descr="logo DAMA-UP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836613"/>
            <a:ext cx="3384550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2700338" y="4149080"/>
            <a:ext cx="4032250" cy="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s-ES"/>
          </a:p>
        </p:txBody>
      </p:sp>
      <p:pic>
        <p:nvPicPr>
          <p:cNvPr id="9" name="Picture 11" descr="DAMA_logo blanc.jpg"/>
          <p:cNvPicPr>
            <a:picLocks noChangeAspect="1"/>
          </p:cNvPicPr>
          <p:nvPr/>
        </p:nvPicPr>
        <p:blipFill>
          <a:blip r:embed="rId3" cstate="print">
            <a:lum bright="14000"/>
          </a:blip>
          <a:srcRect/>
          <a:stretch>
            <a:fillRect/>
          </a:stretch>
        </p:blipFill>
        <p:spPr bwMode="auto">
          <a:xfrm>
            <a:off x="5715000" y="114300"/>
            <a:ext cx="3000375" cy="29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6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2924944"/>
            <a:ext cx="7772400" cy="1470025"/>
          </a:xfrm>
        </p:spPr>
        <p:txBody>
          <a:bodyPr/>
          <a:lstStyle>
            <a:lvl1pPr algn="ctr">
              <a:defRPr sz="4000" b="1"/>
            </a:lvl1pPr>
          </a:lstStyle>
          <a:p>
            <a:r>
              <a:rPr lang="es-ES" dirty="0" smtClean="0"/>
              <a:t>Haga clic para modificar el estilo de </a:t>
            </a:r>
            <a:r>
              <a:rPr lang="en-US" noProof="0" dirty="0" err="1" smtClean="0"/>
              <a:t>título</a:t>
            </a:r>
            <a:r>
              <a:rPr lang="es-ES" dirty="0" smtClean="0"/>
              <a:t> del patrón</a:t>
            </a:r>
            <a:endParaRPr lang="ca-ES" dirty="0"/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4786322"/>
            <a:ext cx="6400800" cy="15843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/>
            </a:lvl1pPr>
          </a:lstStyle>
          <a:p>
            <a:r>
              <a:rPr lang="es-ES" dirty="0" smtClean="0"/>
              <a:t>Haga clic para modificar el estilo de </a:t>
            </a:r>
            <a:r>
              <a:rPr lang="en-US" noProof="0" dirty="0" err="1" smtClean="0"/>
              <a:t>subtítulo</a:t>
            </a:r>
            <a:r>
              <a:rPr lang="es-ES" dirty="0" smtClean="0"/>
              <a:t> del patrón</a:t>
            </a:r>
            <a:endParaRPr lang="ca-E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3000" y="131763"/>
            <a:ext cx="7389813" cy="11842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143000" y="1828800"/>
            <a:ext cx="3617913" cy="45704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13313" y="1828800"/>
            <a:ext cx="3619500" cy="45704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C1D83-A3DF-4A34-BBBB-DBA5A95BDDB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3048000"/>
            <a:ext cx="7770813" cy="14684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3000" y="131763"/>
            <a:ext cx="7389813" cy="11842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143000" y="1828800"/>
            <a:ext cx="3617913" cy="45704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13313" y="1828800"/>
            <a:ext cx="3619500" cy="45704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915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533400" cy="6858000"/>
          </a:xfrm>
          <a:prstGeom prst="rect">
            <a:avLst/>
          </a:prstGeom>
          <a:solidFill>
            <a:srgbClr val="1588BB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s-ES"/>
          </a:p>
        </p:txBody>
      </p:sp>
      <p:pic>
        <p:nvPicPr>
          <p:cNvPr id="5" name="Picture 6" descr="logo DAMA-UP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836613"/>
            <a:ext cx="3384550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2700338" y="4500563"/>
            <a:ext cx="4032250" cy="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s-ES"/>
          </a:p>
        </p:txBody>
      </p:sp>
      <p:pic>
        <p:nvPicPr>
          <p:cNvPr id="7" name="Picture 6" descr="logo DAMA-UP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836613"/>
            <a:ext cx="3384550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2700338" y="4500563"/>
            <a:ext cx="4032250" cy="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s-ES"/>
          </a:p>
        </p:txBody>
      </p:sp>
      <p:pic>
        <p:nvPicPr>
          <p:cNvPr id="9" name="Picture 11" descr="DAMA_logo blanc.jpg"/>
          <p:cNvPicPr>
            <a:picLocks noChangeAspect="1"/>
          </p:cNvPicPr>
          <p:nvPr/>
        </p:nvPicPr>
        <p:blipFill>
          <a:blip r:embed="rId3" cstate="print">
            <a:lum bright="14000"/>
          </a:blip>
          <a:srcRect/>
          <a:stretch>
            <a:fillRect/>
          </a:stretch>
        </p:blipFill>
        <p:spPr bwMode="auto">
          <a:xfrm>
            <a:off x="5715000" y="114300"/>
            <a:ext cx="3000375" cy="29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6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3213100"/>
            <a:ext cx="7772400" cy="1470025"/>
          </a:xfrm>
        </p:spPr>
        <p:txBody>
          <a:bodyPr/>
          <a:lstStyle>
            <a:lvl1pPr algn="ctr">
              <a:defRPr sz="4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 dirty="0"/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4786322"/>
            <a:ext cx="6400800" cy="15843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/>
            </a:lvl1pPr>
          </a:lstStyle>
          <a:p>
            <a:r>
              <a:rPr lang="es-ES" smtClean="0"/>
              <a:t>Haga clic para modificar el estilo de subtítulo del patrón</a:t>
            </a:r>
            <a:endParaRPr lang="ca-E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3048000"/>
            <a:ext cx="7770813" cy="14684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AMA_logo blanc-cut.JPG"/>
          <p:cNvPicPr>
            <a:picLocks noChangeAspect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20000" contrast="30000"/>
          </a:blip>
          <a:stretch>
            <a:fillRect/>
          </a:stretch>
        </p:blipFill>
        <p:spPr>
          <a:xfrm>
            <a:off x="5651500" y="0"/>
            <a:ext cx="3492500" cy="3390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0"/>
            <a:ext cx="533400" cy="6858000"/>
          </a:xfrm>
          <a:prstGeom prst="rect">
            <a:avLst/>
          </a:prstGeom>
          <a:solidFill>
            <a:srgbClr val="1588BB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s-ES" dirty="0"/>
          </a:p>
        </p:txBody>
      </p:sp>
      <p:sp>
        <p:nvSpPr>
          <p:cNvPr id="1061" name="Text Box 37"/>
          <p:cNvSpPr txBox="1">
            <a:spLocks noChangeArrowheads="1"/>
          </p:cNvSpPr>
          <p:nvPr/>
        </p:nvSpPr>
        <p:spPr bwMode="auto">
          <a:xfrm rot="-5400000">
            <a:off x="-2968635" y="3397080"/>
            <a:ext cx="6429395" cy="4924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762000" eaLnBrk="0" hangingPunct="0">
              <a:defRPr/>
            </a:pPr>
            <a:r>
              <a:rPr lang="ca-ES" sz="2600" dirty="0" err="1" smtClean="0">
                <a:solidFill>
                  <a:srgbClr val="B2B2B2"/>
                </a:solidFill>
              </a:rPr>
              <a:t>Dynamic</a:t>
            </a:r>
            <a:r>
              <a:rPr lang="ca-ES" sz="2600" dirty="0" smtClean="0">
                <a:solidFill>
                  <a:srgbClr val="B2B2B2"/>
                </a:solidFill>
              </a:rPr>
              <a:t> Data </a:t>
            </a:r>
            <a:r>
              <a:rPr lang="ca-ES" sz="2600" dirty="0" err="1" smtClean="0">
                <a:solidFill>
                  <a:srgbClr val="B2B2B2"/>
                </a:solidFill>
              </a:rPr>
              <a:t>Partitioning</a:t>
            </a:r>
            <a:endParaRPr lang="ca-ES" sz="2600" dirty="0">
              <a:solidFill>
                <a:srgbClr val="B2B2B2"/>
              </a:solidFill>
            </a:endParaRPr>
          </a:p>
        </p:txBody>
      </p:sp>
      <p:pic>
        <p:nvPicPr>
          <p:cNvPr id="4101" name="Picture 53" descr="logo DAMA-UPC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65988" y="6151563"/>
            <a:ext cx="1776412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0" name="Line 56"/>
          <p:cNvSpPr>
            <a:spLocks noChangeShapeType="1"/>
          </p:cNvSpPr>
          <p:nvPr/>
        </p:nvSpPr>
        <p:spPr bwMode="auto">
          <a:xfrm>
            <a:off x="1187450" y="1196975"/>
            <a:ext cx="7416800" cy="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s-ES"/>
          </a:p>
        </p:txBody>
      </p:sp>
      <p:pic>
        <p:nvPicPr>
          <p:cNvPr id="4104" name="Picture 53" descr="logo DAMA-UPC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65988" y="6151563"/>
            <a:ext cx="1776412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Line 56"/>
          <p:cNvSpPr>
            <a:spLocks noChangeShapeType="1"/>
          </p:cNvSpPr>
          <p:nvPr/>
        </p:nvSpPr>
        <p:spPr bwMode="auto">
          <a:xfrm>
            <a:off x="1187450" y="1196975"/>
            <a:ext cx="7416800" cy="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s-ES"/>
          </a:p>
        </p:txBody>
      </p:sp>
      <p:sp>
        <p:nvSpPr>
          <p:cNvPr id="4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457200"/>
            <a:ext cx="73914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Títol</a:t>
            </a:r>
            <a:r>
              <a:rPr lang="en-US" dirty="0" smtClean="0"/>
              <a:t> de la </a:t>
            </a:r>
            <a:r>
              <a:rPr lang="en-US" dirty="0" err="1" smtClean="0"/>
              <a:t>diapositiva</a:t>
            </a:r>
            <a:endParaRPr lang="en-US" dirty="0" smtClean="0"/>
          </a:p>
        </p:txBody>
      </p:sp>
      <p:sp>
        <p:nvSpPr>
          <p:cNvPr id="4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828800"/>
            <a:ext cx="7391400" cy="457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estil</a:t>
            </a:r>
            <a:r>
              <a:rPr lang="en-US" dirty="0" smtClean="0"/>
              <a:t> del </a:t>
            </a:r>
            <a:r>
              <a:rPr lang="en-US" dirty="0" err="1" smtClean="0"/>
              <a:t>texto</a:t>
            </a:r>
            <a:r>
              <a:rPr lang="en-US" dirty="0" smtClean="0"/>
              <a:t> del </a:t>
            </a:r>
            <a:r>
              <a:rPr lang="en-US" dirty="0" err="1" smtClean="0"/>
              <a:t>patrón</a:t>
            </a:r>
            <a:r>
              <a:rPr lang="en-US" dirty="0" smtClean="0"/>
              <a:t> a primer </a:t>
            </a:r>
            <a:r>
              <a:rPr lang="en-US" dirty="0" err="1" smtClean="0"/>
              <a:t>nivell</a:t>
            </a:r>
            <a:endParaRPr lang="en-US" dirty="0" smtClean="0"/>
          </a:p>
          <a:p>
            <a:pPr lvl="1"/>
            <a:r>
              <a:rPr lang="en-US" dirty="0" err="1" smtClean="0"/>
              <a:t>segon</a:t>
            </a:r>
            <a:r>
              <a:rPr lang="en-US" dirty="0" smtClean="0"/>
              <a:t> </a:t>
            </a:r>
            <a:r>
              <a:rPr lang="en-US" dirty="0" err="1" smtClean="0"/>
              <a:t>nivell</a:t>
            </a:r>
            <a:endParaRPr lang="en-US" dirty="0" smtClean="0"/>
          </a:p>
          <a:p>
            <a:pPr lvl="2"/>
            <a:r>
              <a:rPr lang="en-US" dirty="0" err="1" smtClean="0"/>
              <a:t>tercer</a:t>
            </a:r>
            <a:r>
              <a:rPr lang="en-US" dirty="0" smtClean="0"/>
              <a:t> </a:t>
            </a:r>
            <a:r>
              <a:rPr lang="en-US" dirty="0" err="1" smtClean="0"/>
              <a:t>nivell</a:t>
            </a:r>
            <a:endParaRPr lang="en-US" dirty="0" smtClean="0"/>
          </a:p>
          <a:p>
            <a:pPr lvl="3"/>
            <a:r>
              <a:rPr lang="en-US" dirty="0" smtClean="0"/>
              <a:t>quart </a:t>
            </a:r>
            <a:r>
              <a:rPr lang="en-US" dirty="0" err="1" smtClean="0"/>
              <a:t>nivell</a:t>
            </a:r>
            <a:endParaRPr lang="en-US" dirty="0" smtClean="0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16530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C1D83-A3DF-4A34-BBBB-DBA5A95BDDB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67" r:id="rId4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762000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1" fontAlgn="base" hangingPunct="1">
        <a:spcBef>
          <a:spcPct val="0"/>
        </a:spcBef>
        <a:spcAft>
          <a:spcPct val="0"/>
        </a:spcAft>
        <a:buClr>
          <a:srgbClr val="006699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1" fontAlgn="base" hangingPunct="1">
        <a:spcBef>
          <a:spcPct val="0"/>
        </a:spcBef>
        <a:spcAft>
          <a:spcPct val="0"/>
        </a:spcAft>
        <a:buClr>
          <a:srgbClr val="006699"/>
        </a:buClr>
        <a:buSzPct val="100000"/>
        <a:buChar char="•"/>
        <a:defRPr sz="2400" i="0">
          <a:solidFill>
            <a:schemeClr val="tx1"/>
          </a:solidFill>
          <a:latin typeface="+mn-lt"/>
        </a:defRPr>
      </a:lvl3pPr>
      <a:lvl4pPr marL="1600200" indent="-228600" algn="l" defTabSz="762000" rtl="0" eaLnBrk="1" fontAlgn="base" hangingPunct="1">
        <a:spcBef>
          <a:spcPct val="0"/>
        </a:spcBef>
        <a:spcAft>
          <a:spcPct val="0"/>
        </a:spcAft>
        <a:buClr>
          <a:srgbClr val="006699"/>
        </a:buClr>
        <a:buSzPct val="100000"/>
        <a:buChar char="–"/>
        <a:defRPr sz="2000" i="0">
          <a:solidFill>
            <a:schemeClr val="tx1"/>
          </a:solidFill>
          <a:latin typeface="+mn-lt"/>
        </a:defRPr>
      </a:lvl4pPr>
      <a:lvl5pPr marL="20574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0"/>
            <a:ext cx="533400" cy="6858000"/>
          </a:xfrm>
          <a:prstGeom prst="rect">
            <a:avLst/>
          </a:prstGeom>
          <a:solidFill>
            <a:srgbClr val="1588BB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s-ES" dirty="0"/>
          </a:p>
        </p:txBody>
      </p:sp>
      <p:sp>
        <p:nvSpPr>
          <p:cNvPr id="1061" name="Text Box 37"/>
          <p:cNvSpPr txBox="1">
            <a:spLocks noChangeArrowheads="1"/>
          </p:cNvSpPr>
          <p:nvPr/>
        </p:nvSpPr>
        <p:spPr bwMode="auto">
          <a:xfrm rot="-5400000">
            <a:off x="-2968635" y="3397080"/>
            <a:ext cx="6429395" cy="4924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762000" eaLnBrk="0" hangingPunct="0">
              <a:defRPr/>
            </a:pPr>
            <a:r>
              <a:rPr lang="ca-ES" sz="2600" dirty="0" err="1" smtClean="0">
                <a:solidFill>
                  <a:srgbClr val="B2B2B2"/>
                </a:solidFill>
              </a:rPr>
              <a:t>Dynamic</a:t>
            </a:r>
            <a:r>
              <a:rPr lang="ca-ES" sz="2600" dirty="0" smtClean="0">
                <a:solidFill>
                  <a:srgbClr val="B2B2B2"/>
                </a:solidFill>
              </a:rPr>
              <a:t> Data </a:t>
            </a:r>
            <a:r>
              <a:rPr lang="ca-ES" sz="2600" dirty="0" err="1" smtClean="0">
                <a:solidFill>
                  <a:srgbClr val="B2B2B2"/>
                </a:solidFill>
              </a:rPr>
              <a:t>Partitioning</a:t>
            </a:r>
            <a:endParaRPr lang="ca-ES" sz="2600" dirty="0">
              <a:solidFill>
                <a:srgbClr val="B2B2B2"/>
              </a:solidFill>
            </a:endParaRPr>
          </a:p>
        </p:txBody>
      </p:sp>
      <p:pic>
        <p:nvPicPr>
          <p:cNvPr id="4101" name="Picture 53" descr="logo DAMA-UP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65988" y="6151563"/>
            <a:ext cx="1776412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0" name="Line 56"/>
          <p:cNvSpPr>
            <a:spLocks noChangeShapeType="1"/>
          </p:cNvSpPr>
          <p:nvPr/>
        </p:nvSpPr>
        <p:spPr bwMode="auto">
          <a:xfrm>
            <a:off x="1187450" y="1196975"/>
            <a:ext cx="7416800" cy="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s-ES"/>
          </a:p>
        </p:txBody>
      </p:sp>
      <p:pic>
        <p:nvPicPr>
          <p:cNvPr id="4104" name="Picture 53" descr="logo DAMA-UP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65988" y="6151563"/>
            <a:ext cx="1776412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Line 56"/>
          <p:cNvSpPr>
            <a:spLocks noChangeShapeType="1"/>
          </p:cNvSpPr>
          <p:nvPr/>
        </p:nvSpPr>
        <p:spPr bwMode="auto">
          <a:xfrm>
            <a:off x="1187450" y="1196975"/>
            <a:ext cx="7416800" cy="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s-ES"/>
          </a:p>
        </p:txBody>
      </p:sp>
      <p:sp>
        <p:nvSpPr>
          <p:cNvPr id="4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457200"/>
            <a:ext cx="73914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Títol</a:t>
            </a:r>
            <a:r>
              <a:rPr lang="en-US" dirty="0" smtClean="0"/>
              <a:t> de la </a:t>
            </a:r>
            <a:r>
              <a:rPr lang="en-US" dirty="0" err="1" smtClean="0"/>
              <a:t>diapositiva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56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762000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1" fontAlgn="base" hangingPunct="1">
        <a:spcBef>
          <a:spcPct val="0"/>
        </a:spcBef>
        <a:spcAft>
          <a:spcPct val="0"/>
        </a:spcAft>
        <a:buClr>
          <a:srgbClr val="006699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1" fontAlgn="base" hangingPunct="1">
        <a:spcBef>
          <a:spcPct val="0"/>
        </a:spcBef>
        <a:spcAft>
          <a:spcPct val="0"/>
        </a:spcAft>
        <a:buClr>
          <a:srgbClr val="006699"/>
        </a:buClr>
        <a:buSzPct val="100000"/>
        <a:buChar char="•"/>
        <a:defRPr sz="2400" i="0">
          <a:solidFill>
            <a:schemeClr val="tx1"/>
          </a:solidFill>
          <a:latin typeface="+mn-lt"/>
        </a:defRPr>
      </a:lvl3pPr>
      <a:lvl4pPr marL="1600200" indent="-228600" algn="l" defTabSz="762000" rtl="0" eaLnBrk="1" fontAlgn="base" hangingPunct="1">
        <a:spcBef>
          <a:spcPct val="0"/>
        </a:spcBef>
        <a:spcAft>
          <a:spcPct val="0"/>
        </a:spcAft>
        <a:buClr>
          <a:srgbClr val="006699"/>
        </a:buClr>
        <a:buSzPct val="100000"/>
        <a:buChar char="–"/>
        <a:defRPr sz="2000" i="0">
          <a:solidFill>
            <a:schemeClr val="tx1"/>
          </a:solidFill>
          <a:latin typeface="+mn-lt"/>
        </a:defRPr>
      </a:lvl4pPr>
      <a:lvl5pPr marL="20574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0"/>
            <a:ext cx="533400" cy="6858000"/>
          </a:xfrm>
          <a:prstGeom prst="rect">
            <a:avLst/>
          </a:prstGeom>
          <a:solidFill>
            <a:srgbClr val="1588BB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s-ES"/>
          </a:p>
        </p:txBody>
      </p:sp>
      <p:sp>
        <p:nvSpPr>
          <p:cNvPr id="1061" name="Text Box 37"/>
          <p:cNvSpPr txBox="1">
            <a:spLocks noChangeArrowheads="1"/>
          </p:cNvSpPr>
          <p:nvPr/>
        </p:nvSpPr>
        <p:spPr bwMode="auto">
          <a:xfrm rot="-5400000">
            <a:off x="-2968635" y="3397080"/>
            <a:ext cx="6429395" cy="4924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762000" eaLnBrk="0" hangingPunct="0">
              <a:defRPr/>
            </a:pPr>
            <a:r>
              <a:rPr lang="ca-ES" sz="2600" dirty="0" err="1" smtClean="0">
                <a:solidFill>
                  <a:srgbClr val="B2B2B2"/>
                </a:solidFill>
              </a:rPr>
              <a:t>Dynamic</a:t>
            </a:r>
            <a:r>
              <a:rPr lang="ca-ES" sz="2600" dirty="0" smtClean="0">
                <a:solidFill>
                  <a:srgbClr val="B2B2B2"/>
                </a:solidFill>
              </a:rPr>
              <a:t> Data </a:t>
            </a:r>
            <a:r>
              <a:rPr lang="ca-ES" sz="2600" dirty="0" err="1" smtClean="0">
                <a:solidFill>
                  <a:srgbClr val="B2B2B2"/>
                </a:solidFill>
              </a:rPr>
              <a:t>Partitioning</a:t>
            </a:r>
            <a:endParaRPr lang="ca-ES" sz="2600" dirty="0">
              <a:solidFill>
                <a:srgbClr val="B2B2B2"/>
              </a:solidFill>
            </a:endParaRPr>
          </a:p>
        </p:txBody>
      </p:sp>
      <p:sp>
        <p:nvSpPr>
          <p:cNvPr id="4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457200"/>
            <a:ext cx="73914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Títol</a:t>
            </a:r>
            <a:r>
              <a:rPr lang="en-US" dirty="0" smtClean="0"/>
              <a:t> de la </a:t>
            </a:r>
            <a:r>
              <a:rPr lang="en-US" dirty="0" err="1" smtClean="0"/>
              <a:t>diapositiva</a:t>
            </a:r>
            <a:endParaRPr lang="en-US" dirty="0" smtClean="0"/>
          </a:p>
        </p:txBody>
      </p:sp>
      <p:sp>
        <p:nvSpPr>
          <p:cNvPr id="4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828800"/>
            <a:ext cx="7391400" cy="457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estil</a:t>
            </a:r>
            <a:r>
              <a:rPr lang="en-US" dirty="0" smtClean="0"/>
              <a:t> del </a:t>
            </a:r>
            <a:r>
              <a:rPr lang="en-US" dirty="0" err="1" smtClean="0"/>
              <a:t>texto</a:t>
            </a:r>
            <a:r>
              <a:rPr lang="en-US" dirty="0" smtClean="0"/>
              <a:t> del </a:t>
            </a:r>
            <a:r>
              <a:rPr lang="en-US" dirty="0" err="1" smtClean="0"/>
              <a:t>patrón</a:t>
            </a:r>
            <a:r>
              <a:rPr lang="en-US" dirty="0" smtClean="0"/>
              <a:t> a primer </a:t>
            </a:r>
            <a:r>
              <a:rPr lang="en-US" dirty="0" err="1" smtClean="0"/>
              <a:t>nivell</a:t>
            </a:r>
            <a:endParaRPr lang="en-US" dirty="0" smtClean="0"/>
          </a:p>
          <a:p>
            <a:pPr lvl="1"/>
            <a:r>
              <a:rPr lang="en-US" dirty="0" err="1" smtClean="0"/>
              <a:t>segon</a:t>
            </a:r>
            <a:r>
              <a:rPr lang="en-US" dirty="0" smtClean="0"/>
              <a:t> </a:t>
            </a:r>
            <a:r>
              <a:rPr lang="en-US" dirty="0" err="1" smtClean="0"/>
              <a:t>nivell</a:t>
            </a:r>
            <a:endParaRPr lang="en-US" dirty="0" smtClean="0"/>
          </a:p>
          <a:p>
            <a:pPr lvl="2"/>
            <a:r>
              <a:rPr lang="en-US" dirty="0" err="1" smtClean="0"/>
              <a:t>tercer</a:t>
            </a:r>
            <a:r>
              <a:rPr lang="en-US" dirty="0" smtClean="0"/>
              <a:t> </a:t>
            </a:r>
            <a:r>
              <a:rPr lang="en-US" dirty="0" err="1" smtClean="0"/>
              <a:t>nivell</a:t>
            </a:r>
            <a:endParaRPr lang="en-US" dirty="0" smtClean="0"/>
          </a:p>
          <a:p>
            <a:pPr lvl="3"/>
            <a:r>
              <a:rPr lang="en-US" dirty="0" smtClean="0"/>
              <a:t>quart </a:t>
            </a:r>
            <a:r>
              <a:rPr lang="en-US" dirty="0" err="1" smtClean="0"/>
              <a:t>nivell</a:t>
            </a:r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762000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1" fontAlgn="base" hangingPunct="1">
        <a:spcBef>
          <a:spcPct val="0"/>
        </a:spcBef>
        <a:spcAft>
          <a:spcPct val="0"/>
        </a:spcAft>
        <a:buClr>
          <a:srgbClr val="006699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1" fontAlgn="base" hangingPunct="1">
        <a:spcBef>
          <a:spcPct val="0"/>
        </a:spcBef>
        <a:spcAft>
          <a:spcPct val="0"/>
        </a:spcAft>
        <a:buClr>
          <a:srgbClr val="006699"/>
        </a:buClr>
        <a:buSzPct val="100000"/>
        <a:buChar char="•"/>
        <a:defRPr sz="2400" i="0">
          <a:solidFill>
            <a:schemeClr val="tx1"/>
          </a:solidFill>
          <a:latin typeface="+mn-lt"/>
        </a:defRPr>
      </a:lvl3pPr>
      <a:lvl4pPr marL="1600200" indent="-228600" algn="l" defTabSz="762000" rtl="0" eaLnBrk="1" fontAlgn="base" hangingPunct="1">
        <a:spcBef>
          <a:spcPct val="0"/>
        </a:spcBef>
        <a:spcAft>
          <a:spcPct val="0"/>
        </a:spcAft>
        <a:buClr>
          <a:srgbClr val="006699"/>
        </a:buClr>
        <a:buSzPct val="100000"/>
        <a:buChar char="–"/>
        <a:defRPr sz="2000" i="0">
          <a:solidFill>
            <a:schemeClr val="tx1"/>
          </a:solidFill>
          <a:latin typeface="+mn-lt"/>
        </a:defRPr>
      </a:lvl4pPr>
      <a:lvl5pPr marL="20574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0"/>
            <a:ext cx="533400" cy="6858000"/>
          </a:xfrm>
          <a:prstGeom prst="rect">
            <a:avLst/>
          </a:prstGeom>
          <a:solidFill>
            <a:srgbClr val="1588BB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s-ES"/>
          </a:p>
        </p:txBody>
      </p:sp>
      <p:sp>
        <p:nvSpPr>
          <p:cNvPr id="1061" name="Text Box 37"/>
          <p:cNvSpPr txBox="1">
            <a:spLocks noChangeArrowheads="1"/>
          </p:cNvSpPr>
          <p:nvPr/>
        </p:nvSpPr>
        <p:spPr bwMode="auto">
          <a:xfrm rot="-5400000">
            <a:off x="-3035311" y="3320881"/>
            <a:ext cx="6562747" cy="4924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762000" eaLnBrk="0" hangingPunct="0">
              <a:defRPr/>
            </a:pPr>
            <a:r>
              <a:rPr lang="ca-ES" sz="2600" dirty="0" err="1" smtClean="0">
                <a:solidFill>
                  <a:srgbClr val="B2B2B2"/>
                </a:solidFill>
              </a:rPr>
              <a:t>Dynamic</a:t>
            </a:r>
            <a:r>
              <a:rPr lang="ca-ES" sz="2600" dirty="0" smtClean="0">
                <a:solidFill>
                  <a:srgbClr val="B2B2B2"/>
                </a:solidFill>
              </a:rPr>
              <a:t> Data </a:t>
            </a:r>
            <a:r>
              <a:rPr lang="ca-ES" sz="2600" dirty="0" err="1" smtClean="0">
                <a:solidFill>
                  <a:srgbClr val="B2B2B2"/>
                </a:solidFill>
              </a:rPr>
              <a:t>Partitioning</a:t>
            </a:r>
            <a:endParaRPr lang="ca-ES" sz="2600" dirty="0">
              <a:solidFill>
                <a:srgbClr val="B2B2B2"/>
              </a:solidFill>
            </a:endParaRPr>
          </a:p>
        </p:txBody>
      </p:sp>
      <p:pic>
        <p:nvPicPr>
          <p:cNvPr id="5124" name="Picture 53" descr="logo DAMA-UP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5988" y="6151563"/>
            <a:ext cx="1776412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457200"/>
            <a:ext cx="73914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dirty="0" err="1" smtClean="0"/>
              <a:t>Títol</a:t>
            </a:r>
            <a:r>
              <a:rPr lang="es-ES_tradnl" dirty="0" smtClean="0"/>
              <a:t> de la diapositiva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/>
  <p:hf hdr="0" dt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762000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SzPct val="75000"/>
        <a:buFont typeface="Wingdings" pitchFamily="2" charset="2"/>
        <a:buChar char="l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1" fontAlgn="base" hangingPunct="1">
        <a:spcBef>
          <a:spcPct val="0"/>
        </a:spcBef>
        <a:spcAft>
          <a:spcPct val="0"/>
        </a:spcAft>
        <a:buClr>
          <a:srgbClr val="006699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defTabSz="762000" rtl="0" eaLnBrk="1" fontAlgn="base" hangingPunct="1">
        <a:spcBef>
          <a:spcPct val="0"/>
        </a:spcBef>
        <a:spcAft>
          <a:spcPct val="0"/>
        </a:spcAft>
        <a:buClr>
          <a:srgbClr val="006699"/>
        </a:buClr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1" fontAlgn="base" hangingPunct="1">
        <a:spcBef>
          <a:spcPct val="0"/>
        </a:spcBef>
        <a:spcAft>
          <a:spcPct val="0"/>
        </a:spcAft>
        <a:buClr>
          <a:srgbClr val="006699"/>
        </a:buClr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28662" y="2708920"/>
            <a:ext cx="7772400" cy="1470025"/>
          </a:xfrm>
        </p:spPr>
        <p:txBody>
          <a:bodyPr/>
          <a:lstStyle/>
          <a:p>
            <a:r>
              <a:rPr lang="en-AU" dirty="0" smtClean="0"/>
              <a:t>Dynamic Data Partitioning for Distributed Graph Databases</a:t>
            </a:r>
            <a:endParaRPr lang="en-AU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813" y="4365104"/>
            <a:ext cx="6400800" cy="1857388"/>
          </a:xfrm>
        </p:spPr>
        <p:txBody>
          <a:bodyPr/>
          <a:lstStyle/>
          <a:p>
            <a:r>
              <a:rPr lang="en-AU" sz="2400" dirty="0" smtClean="0"/>
              <a:t>Xavier </a:t>
            </a:r>
            <a:r>
              <a:rPr lang="en-AU" sz="2400" dirty="0" err="1" smtClean="0"/>
              <a:t>Martínez</a:t>
            </a:r>
            <a:r>
              <a:rPr lang="en-AU" sz="2400" dirty="0" smtClean="0"/>
              <a:t> Palau</a:t>
            </a:r>
          </a:p>
          <a:p>
            <a:r>
              <a:rPr lang="en-AU" sz="2400" dirty="0"/>
              <a:t>David </a:t>
            </a:r>
            <a:r>
              <a:rPr lang="en-AU" sz="2400" dirty="0" err="1"/>
              <a:t>Domínguez</a:t>
            </a:r>
            <a:r>
              <a:rPr lang="en-AU" sz="2400" dirty="0"/>
              <a:t> Sal</a:t>
            </a:r>
          </a:p>
          <a:p>
            <a:r>
              <a:rPr lang="en-AU" sz="2400" dirty="0" err="1" smtClean="0"/>
              <a:t>Josep</a:t>
            </a:r>
            <a:r>
              <a:rPr lang="en-AU" sz="2400" dirty="0" smtClean="0"/>
              <a:t> Lluís </a:t>
            </a:r>
            <a:r>
              <a:rPr lang="en-AU" sz="2400" dirty="0" err="1" smtClean="0"/>
              <a:t>Larriba</a:t>
            </a:r>
            <a:r>
              <a:rPr lang="en-AU" sz="2400" dirty="0" smtClean="0"/>
              <a:t> </a:t>
            </a:r>
            <a:r>
              <a:rPr lang="en-AU" sz="2400" dirty="0" err="1" smtClean="0"/>
              <a:t>Pey</a:t>
            </a:r>
            <a:endParaRPr lang="en-AU" sz="2400" dirty="0" smtClean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416" y="5679504"/>
            <a:ext cx="2411760" cy="1205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Partition Manager</a:t>
            </a:r>
            <a:endParaRPr lang="en-AU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43000" y="1593304"/>
            <a:ext cx="7391400" cy="4572000"/>
          </a:xfrm>
        </p:spPr>
        <p:txBody>
          <a:bodyPr/>
          <a:lstStyle/>
          <a:p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propose</a:t>
            </a:r>
            <a:r>
              <a:rPr lang="es-ES" dirty="0" smtClean="0"/>
              <a:t> a new data </a:t>
            </a:r>
            <a:r>
              <a:rPr lang="es-ES" dirty="0" err="1" smtClean="0"/>
              <a:t>structure</a:t>
            </a:r>
            <a:endParaRPr lang="es-ES" dirty="0" smtClean="0"/>
          </a:p>
          <a:p>
            <a:pPr lvl="1"/>
            <a:r>
              <a:rPr lang="es-ES" dirty="0" err="1" smtClean="0"/>
              <a:t>Monitors</a:t>
            </a:r>
            <a:r>
              <a:rPr lang="es-ES" dirty="0" smtClean="0"/>
              <a:t> </a:t>
            </a:r>
            <a:r>
              <a:rPr lang="es-ES" dirty="0"/>
              <a:t>data </a:t>
            </a:r>
            <a:r>
              <a:rPr lang="es-ES" dirty="0" err="1"/>
              <a:t>access</a:t>
            </a:r>
            <a:r>
              <a:rPr lang="es-ES" dirty="0"/>
              <a:t> </a:t>
            </a:r>
            <a:r>
              <a:rPr lang="es-ES" dirty="0" err="1"/>
              <a:t>patterns</a:t>
            </a:r>
            <a:endParaRPr lang="es-ES" dirty="0"/>
          </a:p>
          <a:p>
            <a:pPr lvl="1"/>
            <a:r>
              <a:rPr lang="es-ES" dirty="0" smtClean="0"/>
              <a:t>Uses 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information</a:t>
            </a:r>
            <a:r>
              <a:rPr lang="es-ES" dirty="0" smtClean="0"/>
              <a:t> in a simple </a:t>
            </a:r>
            <a:r>
              <a:rPr lang="es-ES" dirty="0" err="1" smtClean="0"/>
              <a:t>way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decide </a:t>
            </a:r>
            <a:r>
              <a:rPr lang="es-ES" dirty="0" err="1" smtClean="0"/>
              <a:t>how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route</a:t>
            </a:r>
            <a:r>
              <a:rPr lang="es-ES" dirty="0" smtClean="0"/>
              <a:t> </a:t>
            </a:r>
            <a:r>
              <a:rPr lang="es-ES" dirty="0" err="1" smtClean="0"/>
              <a:t>queries</a:t>
            </a:r>
            <a:endParaRPr lang="en-AU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C1D83-A3DF-4A34-BBBB-DBA5A95BDDBE}" type="slidenum">
              <a:rPr lang="en-AU" smtClean="0"/>
              <a:pPr/>
              <a:t>10</a:t>
            </a:fld>
            <a:endParaRPr lang="en-AU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141" y="3284984"/>
            <a:ext cx="3227851" cy="2420888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517" y="3284984"/>
            <a:ext cx="3227850" cy="2420888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971599" y="5517232"/>
            <a:ext cx="3672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err="1" smtClean="0"/>
              <a:t>Matrix</a:t>
            </a:r>
            <a:r>
              <a:rPr lang="es-ES" sz="2000" dirty="0" smtClean="0"/>
              <a:t> of data </a:t>
            </a:r>
            <a:r>
              <a:rPr lang="es-ES" sz="2000" dirty="0" err="1" smtClean="0"/>
              <a:t>access</a:t>
            </a:r>
            <a:r>
              <a:rPr lang="es-ES" sz="2000" dirty="0" smtClean="0"/>
              <a:t> </a:t>
            </a:r>
            <a:r>
              <a:rPr lang="es-ES" sz="2000" dirty="0" err="1" smtClean="0"/>
              <a:t>sequences</a:t>
            </a:r>
            <a:endParaRPr lang="es-ES" sz="2000" dirty="0"/>
          </a:p>
        </p:txBody>
      </p:sp>
      <p:sp>
        <p:nvSpPr>
          <p:cNvPr id="9" name="8 CuadroTexto"/>
          <p:cNvSpPr txBox="1"/>
          <p:nvPr/>
        </p:nvSpPr>
        <p:spPr>
          <a:xfrm>
            <a:off x="4644008" y="5517232"/>
            <a:ext cx="4032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New </a:t>
            </a:r>
            <a:r>
              <a:rPr lang="es-ES" sz="2000" dirty="0" err="1" smtClean="0"/>
              <a:t>compressed</a:t>
            </a:r>
            <a:r>
              <a:rPr lang="es-ES" sz="2000" dirty="0" smtClean="0"/>
              <a:t> data </a:t>
            </a:r>
            <a:r>
              <a:rPr lang="es-ES" sz="2000" dirty="0" err="1" smtClean="0"/>
              <a:t>structure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1791780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Outline</a:t>
            </a:r>
            <a:endParaRPr lang="en-AU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r>
              <a:rPr lang="en-AU" dirty="0" smtClean="0">
                <a:solidFill>
                  <a:schemeClr val="bg1">
                    <a:lumMod val="50000"/>
                  </a:schemeClr>
                </a:solidFill>
              </a:rPr>
              <a:t>Contributions</a:t>
            </a:r>
            <a:endParaRPr lang="en-AU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AU" dirty="0">
                <a:solidFill>
                  <a:schemeClr val="bg1">
                    <a:lumMod val="50000"/>
                  </a:schemeClr>
                </a:solidFill>
              </a:rPr>
              <a:t>System Overview</a:t>
            </a:r>
          </a:p>
          <a:p>
            <a:r>
              <a:rPr lang="en-AU" dirty="0"/>
              <a:t>Experiments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C1D83-A3DF-4A34-BBBB-DBA5A95BDDBE}" type="slidenum">
              <a:rPr lang="en-AU" smtClean="0"/>
              <a:pPr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767357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Experiments</a:t>
            </a:r>
            <a:endParaRPr lang="en-AU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43000" y="1412776"/>
            <a:ext cx="7391400" cy="4572000"/>
          </a:xfrm>
        </p:spPr>
        <p:txBody>
          <a:bodyPr/>
          <a:lstStyle/>
          <a:p>
            <a:pPr lvl="0"/>
            <a:r>
              <a:rPr lang="en-AU" dirty="0" smtClean="0"/>
              <a:t>Scalability with cluster size</a:t>
            </a:r>
          </a:p>
          <a:p>
            <a:pPr lvl="1"/>
            <a:r>
              <a:rPr lang="en-AU" dirty="0" smtClean="0"/>
              <a:t>Tested up to 32 machines</a:t>
            </a:r>
            <a:endParaRPr lang="en-AU" dirty="0"/>
          </a:p>
          <a:p>
            <a:pPr lvl="0"/>
            <a:r>
              <a:rPr lang="en-AU" dirty="0" smtClean="0"/>
              <a:t>Systems compared</a:t>
            </a:r>
          </a:p>
          <a:p>
            <a:pPr lvl="1"/>
            <a:r>
              <a:rPr lang="en-AU" dirty="0" smtClean="0"/>
              <a:t>Static partitioning</a:t>
            </a:r>
          </a:p>
          <a:p>
            <a:pPr lvl="1"/>
            <a:r>
              <a:rPr lang="en-AU" dirty="0" smtClean="0"/>
              <a:t>Dynamic partitioning (ours)</a:t>
            </a:r>
          </a:p>
          <a:p>
            <a:pPr hangingPunct="0"/>
            <a:r>
              <a:rPr lang="en-AU" dirty="0"/>
              <a:t>R-MAT graph</a:t>
            </a:r>
          </a:p>
          <a:p>
            <a:pPr lvl="1" hangingPunct="0"/>
            <a:r>
              <a:rPr lang="en-AU" dirty="0"/>
              <a:t>37M vertices</a:t>
            </a:r>
          </a:p>
          <a:p>
            <a:pPr lvl="1" hangingPunct="0"/>
            <a:r>
              <a:rPr lang="en-AU" dirty="0"/>
              <a:t>1B </a:t>
            </a:r>
            <a:r>
              <a:rPr lang="en-AU" dirty="0" smtClean="0"/>
              <a:t>edges</a:t>
            </a:r>
          </a:p>
          <a:p>
            <a:pPr hangingPunct="0"/>
            <a:r>
              <a:rPr lang="en-AU" dirty="0" smtClean="0"/>
              <a:t>Queries: BFS and k-hops</a:t>
            </a:r>
            <a:endParaRPr lang="en-AU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C1D83-A3DF-4A34-BBBB-DBA5A95BDDBE}" type="slidenum">
              <a:rPr lang="en-AU" smtClean="0"/>
              <a:pPr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497355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1115616" y="457200"/>
            <a:ext cx="7391400" cy="533400"/>
          </a:xfrm>
        </p:spPr>
        <p:txBody>
          <a:bodyPr/>
          <a:lstStyle/>
          <a:p>
            <a:r>
              <a:rPr lang="en-AU" dirty="0" smtClean="0"/>
              <a:t>Experiments</a:t>
            </a:r>
            <a:endParaRPr lang="en-AU" dirty="0"/>
          </a:p>
        </p:txBody>
      </p:sp>
      <p:pic>
        <p:nvPicPr>
          <p:cNvPr id="6" name="5 Marcador de contenido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492896"/>
            <a:ext cx="3888432" cy="2916324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331640" y="1776776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err="1" smtClean="0"/>
              <a:t>Throughput</a:t>
            </a:r>
            <a:r>
              <a:rPr lang="es-ES" sz="2000" dirty="0" smtClean="0"/>
              <a:t> (more </a:t>
            </a:r>
            <a:r>
              <a:rPr lang="es-ES" sz="2000" dirty="0" err="1" smtClean="0"/>
              <a:t>better</a:t>
            </a:r>
            <a:r>
              <a:rPr lang="es-ES" sz="2000" dirty="0" smtClean="0"/>
              <a:t>)</a:t>
            </a:r>
            <a:endParaRPr lang="es-ES" sz="2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5508104" y="1772816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err="1" smtClean="0"/>
              <a:t>Imbalance</a:t>
            </a:r>
            <a:r>
              <a:rPr lang="es-ES" sz="2000" dirty="0" smtClean="0"/>
              <a:t> (</a:t>
            </a:r>
            <a:r>
              <a:rPr lang="es-ES" sz="2000" dirty="0" err="1" smtClean="0"/>
              <a:t>less</a:t>
            </a:r>
            <a:r>
              <a:rPr lang="es-ES" sz="2000" dirty="0" smtClean="0"/>
              <a:t> </a:t>
            </a:r>
            <a:r>
              <a:rPr lang="es-ES" sz="2000" dirty="0" err="1" smtClean="0"/>
              <a:t>better</a:t>
            </a:r>
            <a:r>
              <a:rPr lang="es-ES" sz="2000" dirty="0" smtClean="0"/>
              <a:t>)</a:t>
            </a:r>
            <a:endParaRPr lang="es-ES" sz="2000" dirty="0"/>
          </a:p>
        </p:txBody>
      </p:sp>
      <p:pic>
        <p:nvPicPr>
          <p:cNvPr id="7" name="5 Marcador de contenid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492896"/>
            <a:ext cx="3888432" cy="291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2165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Outline</a:t>
            </a:r>
            <a:endParaRPr lang="en-AU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Introduction</a:t>
            </a:r>
          </a:p>
          <a:p>
            <a:r>
              <a:rPr lang="en-AU" dirty="0" smtClean="0"/>
              <a:t>Contributions</a:t>
            </a:r>
          </a:p>
          <a:p>
            <a:r>
              <a:rPr lang="en-AU" dirty="0" smtClean="0"/>
              <a:t>System Overview</a:t>
            </a:r>
          </a:p>
          <a:p>
            <a:r>
              <a:rPr lang="en-AU" dirty="0" smtClean="0"/>
              <a:t>Experiments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C1D83-A3DF-4A34-BBBB-DBA5A95BDDBE}" type="slidenum">
              <a:rPr lang="en-AU" smtClean="0"/>
              <a:pPr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95627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Outline</a:t>
            </a:r>
            <a:endParaRPr lang="en-AU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Introduction</a:t>
            </a:r>
          </a:p>
          <a:p>
            <a:r>
              <a:rPr lang="en-AU" dirty="0" smtClean="0">
                <a:solidFill>
                  <a:schemeClr val="bg1">
                    <a:lumMod val="50000"/>
                  </a:schemeClr>
                </a:solidFill>
              </a:rPr>
              <a:t>Contributions</a:t>
            </a:r>
          </a:p>
          <a:p>
            <a:r>
              <a:rPr lang="en-AU" dirty="0" smtClean="0">
                <a:solidFill>
                  <a:schemeClr val="bg1">
                    <a:lumMod val="50000"/>
                  </a:schemeClr>
                </a:solidFill>
              </a:rPr>
              <a:t>System </a:t>
            </a:r>
            <a:r>
              <a:rPr lang="en-AU" dirty="0">
                <a:solidFill>
                  <a:schemeClr val="bg1">
                    <a:lumMod val="50000"/>
                  </a:schemeClr>
                </a:solidFill>
              </a:rPr>
              <a:t>Overview</a:t>
            </a:r>
          </a:p>
          <a:p>
            <a:r>
              <a:rPr lang="en-AU" dirty="0">
                <a:solidFill>
                  <a:schemeClr val="bg1">
                    <a:lumMod val="50000"/>
                  </a:schemeClr>
                </a:solidFill>
              </a:rPr>
              <a:t>Experiments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C1D83-A3DF-4A34-BBBB-DBA5A95BDDBE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841956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Introduction: Databases</a:t>
            </a:r>
            <a:endParaRPr lang="en-AU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Database</a:t>
            </a:r>
          </a:p>
          <a:p>
            <a:pPr lvl="1"/>
            <a:r>
              <a:rPr lang="en-AU" dirty="0" smtClean="0"/>
              <a:t>Software to store large amounts of data</a:t>
            </a:r>
          </a:p>
          <a:p>
            <a:pPr lvl="1"/>
            <a:r>
              <a:rPr lang="en-AU" dirty="0" smtClean="0"/>
              <a:t>High performance</a:t>
            </a:r>
          </a:p>
          <a:p>
            <a:r>
              <a:rPr lang="en-AU" dirty="0" smtClean="0"/>
              <a:t>Several ways to store a graph</a:t>
            </a:r>
          </a:p>
          <a:p>
            <a:pPr lvl="1"/>
            <a:r>
              <a:rPr lang="en-AU" dirty="0" smtClean="0"/>
              <a:t>Graph database</a:t>
            </a:r>
          </a:p>
          <a:p>
            <a:pPr lvl="1"/>
            <a:r>
              <a:rPr lang="en-AU" dirty="0"/>
              <a:t>Relational </a:t>
            </a:r>
            <a:r>
              <a:rPr lang="en-AU" dirty="0" smtClean="0"/>
              <a:t>database</a:t>
            </a:r>
          </a:p>
          <a:p>
            <a:pPr lvl="1"/>
            <a:r>
              <a:rPr lang="en-AU" dirty="0" smtClean="0"/>
              <a:t>RDF</a:t>
            </a:r>
          </a:p>
          <a:p>
            <a:pPr lvl="1"/>
            <a:r>
              <a:rPr lang="en-AU" dirty="0" smtClean="0"/>
              <a:t>Key-value </a:t>
            </a:r>
            <a:r>
              <a:rPr lang="en-AU" dirty="0" err="1" smtClean="0"/>
              <a:t>datastore</a:t>
            </a:r>
            <a:endParaRPr lang="en-AU" dirty="0" smtClean="0"/>
          </a:p>
          <a:p>
            <a:pPr lvl="1"/>
            <a:r>
              <a:rPr lang="en-AU" dirty="0" smtClean="0"/>
              <a:t>…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C1D83-A3DF-4A34-BBBB-DBA5A95BDDBE}" type="slidenum">
              <a:rPr lang="en-AU" smtClean="0"/>
              <a:pPr/>
              <a:t>4</a:t>
            </a:fld>
            <a:endParaRPr lang="en-A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Distributed Databases</a:t>
            </a:r>
            <a:endParaRPr lang="en-AU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C1D83-A3DF-4A34-BBBB-DBA5A95BDDBE}" type="slidenum">
              <a:rPr lang="en-AU" smtClean="0"/>
              <a:pPr/>
              <a:t>5</a:t>
            </a:fld>
            <a:endParaRPr lang="en-AU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345904"/>
            <a:ext cx="4648200" cy="2819400"/>
          </a:xfrm>
        </p:spPr>
      </p:pic>
      <p:sp>
        <p:nvSpPr>
          <p:cNvPr id="6" name="2 Marcador de contenido"/>
          <p:cNvSpPr txBox="1">
            <a:spLocks/>
          </p:cNvSpPr>
          <p:nvPr/>
        </p:nvSpPr>
        <p:spPr bwMode="auto">
          <a:xfrm>
            <a:off x="1143000" y="1772816"/>
            <a:ext cx="7391400" cy="228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7620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699"/>
              </a:buClr>
              <a:buSzPct val="5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defTabSz="7620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699"/>
              </a:buClr>
              <a:buSzPct val="100000"/>
              <a:buChar char="•"/>
              <a:defRPr sz="2400" i="0">
                <a:solidFill>
                  <a:schemeClr val="tx1"/>
                </a:solidFill>
                <a:latin typeface="+mn-lt"/>
              </a:defRPr>
            </a:lvl3pPr>
            <a:lvl4pPr marL="1600200" indent="-228600" algn="l" defTabSz="7620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699"/>
              </a:buClr>
              <a:buSzPct val="100000"/>
              <a:buChar char="–"/>
              <a:defRPr sz="2000" i="0">
                <a:solidFill>
                  <a:schemeClr val="tx1"/>
                </a:solidFill>
                <a:latin typeface="+mn-lt"/>
              </a:defRPr>
            </a:lvl4pPr>
            <a:lvl5pPr marL="2057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AU" kern="0" dirty="0" smtClean="0"/>
              <a:t>Distributed databases store more data and improve throughput</a:t>
            </a:r>
          </a:p>
        </p:txBody>
      </p:sp>
    </p:spTree>
    <p:extLst>
      <p:ext uri="{BB962C8B-B14F-4D97-AF65-F5344CB8AC3E}">
        <p14:creationId xmlns:p14="http://schemas.microsoft.com/office/powerpoint/2010/main" val="11212149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Outline</a:t>
            </a:r>
            <a:endParaRPr lang="en-AU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r>
              <a:rPr lang="en-AU" dirty="0" smtClean="0"/>
              <a:t>Contributions</a:t>
            </a:r>
          </a:p>
          <a:p>
            <a:r>
              <a:rPr lang="en-AU" dirty="0" smtClean="0">
                <a:solidFill>
                  <a:schemeClr val="bg1">
                    <a:lumMod val="50000"/>
                  </a:schemeClr>
                </a:solidFill>
              </a:rPr>
              <a:t>System </a:t>
            </a:r>
            <a:r>
              <a:rPr lang="en-AU" dirty="0">
                <a:solidFill>
                  <a:schemeClr val="bg1">
                    <a:lumMod val="50000"/>
                  </a:schemeClr>
                </a:solidFill>
              </a:rPr>
              <a:t>Overview</a:t>
            </a:r>
          </a:p>
          <a:p>
            <a:r>
              <a:rPr lang="en-AU" dirty="0">
                <a:solidFill>
                  <a:schemeClr val="bg1">
                    <a:lumMod val="50000"/>
                  </a:schemeClr>
                </a:solidFill>
              </a:rPr>
              <a:t>Experiments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C1D83-A3DF-4A34-BBBB-DBA5A95BDDBE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123249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Contributions</a:t>
            </a:r>
            <a:endParaRPr lang="en-AU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err="1" smtClean="0"/>
              <a:t>System</a:t>
            </a:r>
            <a:r>
              <a:rPr lang="es-ES" dirty="0" smtClean="0"/>
              <a:t> </a:t>
            </a:r>
            <a:r>
              <a:rPr lang="es-ES" dirty="0" err="1" smtClean="0"/>
              <a:t>design</a:t>
            </a:r>
            <a:r>
              <a:rPr lang="es-ES" dirty="0" smtClean="0"/>
              <a:t> in </a:t>
            </a:r>
            <a:r>
              <a:rPr lang="es-ES" dirty="0" err="1" smtClean="0"/>
              <a:t>two</a:t>
            </a:r>
            <a:r>
              <a:rPr lang="es-ES" dirty="0" smtClean="0"/>
              <a:t> </a:t>
            </a:r>
            <a:r>
              <a:rPr lang="es-ES" dirty="0" err="1" smtClean="0"/>
              <a:t>levels</a:t>
            </a:r>
            <a:endParaRPr lang="es-ES" dirty="0" smtClean="0"/>
          </a:p>
          <a:p>
            <a:pPr lvl="1"/>
            <a:r>
              <a:rPr lang="es-ES" dirty="0" err="1" smtClean="0"/>
              <a:t>Physical</a:t>
            </a:r>
            <a:r>
              <a:rPr lang="es-ES" dirty="0" smtClean="0"/>
              <a:t> </a:t>
            </a:r>
            <a:r>
              <a:rPr lang="es-ES" dirty="0" err="1" smtClean="0"/>
              <a:t>storage</a:t>
            </a:r>
            <a:endParaRPr lang="es-ES" dirty="0"/>
          </a:p>
          <a:p>
            <a:pPr lvl="1"/>
            <a:r>
              <a:rPr lang="es-ES" dirty="0" err="1" smtClean="0"/>
              <a:t>Memory</a:t>
            </a:r>
            <a:r>
              <a:rPr lang="es-ES" dirty="0" smtClean="0"/>
              <a:t> </a:t>
            </a:r>
            <a:r>
              <a:rPr lang="es-ES" dirty="0" err="1" smtClean="0"/>
              <a:t>management</a:t>
            </a:r>
            <a:endParaRPr lang="es-ES" dirty="0" smtClean="0"/>
          </a:p>
          <a:p>
            <a:pPr lvl="0"/>
            <a:r>
              <a:rPr lang="es-ES" dirty="0" smtClean="0"/>
              <a:t>Data </a:t>
            </a:r>
            <a:r>
              <a:rPr lang="es-ES" dirty="0" err="1" smtClean="0"/>
              <a:t>access</a:t>
            </a:r>
            <a:r>
              <a:rPr lang="es-ES" dirty="0" smtClean="0"/>
              <a:t> </a:t>
            </a:r>
            <a:r>
              <a:rPr lang="es-ES" dirty="0" err="1" smtClean="0"/>
              <a:t>pattern</a:t>
            </a:r>
            <a:r>
              <a:rPr lang="es-ES" dirty="0" smtClean="0"/>
              <a:t> </a:t>
            </a:r>
            <a:r>
              <a:rPr lang="es-ES" dirty="0" err="1" smtClean="0"/>
              <a:t>monitoring</a:t>
            </a:r>
            <a:endParaRPr lang="es-ES" dirty="0" smtClean="0"/>
          </a:p>
          <a:p>
            <a:pPr lvl="1"/>
            <a:r>
              <a:rPr lang="es-ES" dirty="0" err="1" smtClean="0"/>
              <a:t>Specific</a:t>
            </a:r>
            <a:r>
              <a:rPr lang="es-ES" dirty="0" smtClean="0"/>
              <a:t> data </a:t>
            </a:r>
            <a:r>
              <a:rPr lang="es-ES" dirty="0" err="1" smtClean="0"/>
              <a:t>structure</a:t>
            </a:r>
            <a:endParaRPr lang="es-ES" dirty="0" smtClean="0"/>
          </a:p>
          <a:p>
            <a:r>
              <a:rPr lang="es-ES" dirty="0" smtClean="0"/>
              <a:t>Load and </a:t>
            </a:r>
            <a:r>
              <a:rPr lang="es-ES" dirty="0" err="1" smtClean="0"/>
              <a:t>network</a:t>
            </a:r>
            <a:r>
              <a:rPr lang="es-ES" dirty="0" smtClean="0"/>
              <a:t> </a:t>
            </a:r>
            <a:r>
              <a:rPr lang="es-ES" dirty="0" err="1" smtClean="0"/>
              <a:t>balancing</a:t>
            </a:r>
            <a:endParaRPr lang="es-ES" dirty="0" smtClean="0"/>
          </a:p>
          <a:p>
            <a:pPr lvl="1"/>
            <a:r>
              <a:rPr lang="es-ES" dirty="0" err="1" smtClean="0"/>
              <a:t>Increased</a:t>
            </a:r>
            <a:r>
              <a:rPr lang="es-ES" dirty="0" smtClean="0"/>
              <a:t> </a:t>
            </a:r>
            <a:r>
              <a:rPr lang="es-ES" dirty="0" err="1" smtClean="0"/>
              <a:t>throughput</a:t>
            </a:r>
            <a:endParaRPr lang="en-AU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C1D83-A3DF-4A34-BBBB-DBA5A95BDDBE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883909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Outline</a:t>
            </a:r>
            <a:endParaRPr lang="en-AU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r>
              <a:rPr lang="en-AU" dirty="0" smtClean="0">
                <a:solidFill>
                  <a:schemeClr val="bg1">
                    <a:lumMod val="50000"/>
                  </a:schemeClr>
                </a:solidFill>
              </a:rPr>
              <a:t>Contributions</a:t>
            </a:r>
            <a:endParaRPr lang="en-AU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AU" dirty="0"/>
              <a:t>System Overview</a:t>
            </a:r>
          </a:p>
          <a:p>
            <a:r>
              <a:rPr lang="en-AU" dirty="0">
                <a:solidFill>
                  <a:schemeClr val="bg1">
                    <a:lumMod val="50000"/>
                  </a:schemeClr>
                </a:solidFill>
              </a:rPr>
              <a:t>Experiments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C1D83-A3DF-4A34-BBBB-DBA5A95BDDBE}" type="slidenum">
              <a:rPr lang="en-AU" smtClean="0"/>
              <a:pPr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671414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System Overview</a:t>
            </a:r>
            <a:endParaRPr lang="en-AU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C1D83-A3DF-4A34-BBBB-DBA5A95BDDBE}" type="slidenum">
              <a:rPr lang="en-AU" smtClean="0"/>
              <a:pPr/>
              <a:t>9</a:t>
            </a:fld>
            <a:endParaRPr lang="en-AU" dirty="0"/>
          </a:p>
        </p:txBody>
      </p:sp>
      <p:pic>
        <p:nvPicPr>
          <p:cNvPr id="15" name="14 Marcador de contenido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787" y="2080075"/>
            <a:ext cx="5403533" cy="4013221"/>
          </a:xfrm>
        </p:spPr>
      </p:pic>
      <p:sp>
        <p:nvSpPr>
          <p:cNvPr id="3" name="2 Rectángulo"/>
          <p:cNvSpPr/>
          <p:nvPr/>
        </p:nvSpPr>
        <p:spPr bwMode="auto">
          <a:xfrm>
            <a:off x="1619671" y="1916832"/>
            <a:ext cx="4741371" cy="4536504"/>
          </a:xfrm>
          <a:prstGeom prst="rect">
            <a:avLst/>
          </a:prstGeom>
          <a:noFill/>
          <a:ln w="635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5 Rectángulo"/>
          <p:cNvSpPr/>
          <p:nvPr/>
        </p:nvSpPr>
        <p:spPr bwMode="auto">
          <a:xfrm>
            <a:off x="6444208" y="1916832"/>
            <a:ext cx="1296144" cy="4536504"/>
          </a:xfrm>
          <a:prstGeom prst="rect">
            <a:avLst/>
          </a:prstGeom>
          <a:noFill/>
          <a:ln w="635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619672" y="1507797"/>
            <a:ext cx="3672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err="1" smtClean="0">
                <a:solidFill>
                  <a:schemeClr val="accent1">
                    <a:lumMod val="50000"/>
                  </a:schemeClr>
                </a:solidFill>
              </a:rPr>
              <a:t>Memory</a:t>
            </a:r>
            <a:r>
              <a:rPr lang="es-E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2000" dirty="0" err="1" smtClean="0">
                <a:solidFill>
                  <a:schemeClr val="accent1">
                    <a:lumMod val="50000"/>
                  </a:schemeClr>
                </a:solidFill>
              </a:rPr>
              <a:t>managment</a:t>
            </a:r>
            <a:endParaRPr lang="es-E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300191" y="1516722"/>
            <a:ext cx="14401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solidFill>
                  <a:srgbClr val="C00000"/>
                </a:solidFill>
              </a:rPr>
              <a:t>Storage</a:t>
            </a:r>
            <a:endParaRPr lang="es-ES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alysis and Optimization of Question Answering Systems_2009_07_30_prelectur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9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9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o logo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9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9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TemaDama-noLogo-noLine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9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9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TemaDama-noLogo-nL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199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9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9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Analysis and Optimization of Question Answering Systems_2009_07_30_prelectura</Template>
  <TotalTime>14377</TotalTime>
  <Words>211</Words>
  <Application>Microsoft Office PowerPoint</Application>
  <PresentationFormat>Presentación en pantalla (4:3)</PresentationFormat>
  <Paragraphs>95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Analysis and Optimization of Question Answering Systems_2009_07_30_prelectura</vt:lpstr>
      <vt:lpstr>no logo</vt:lpstr>
      <vt:lpstr>1_TemaDama-noLogo-noLinea</vt:lpstr>
      <vt:lpstr>2_TemaDama-noLogo-nL</vt:lpstr>
      <vt:lpstr>Dynamic Data Partitioning for Distributed Graph Databases</vt:lpstr>
      <vt:lpstr>Outline</vt:lpstr>
      <vt:lpstr>Outline</vt:lpstr>
      <vt:lpstr>Introduction: Databases</vt:lpstr>
      <vt:lpstr>Distributed Databases</vt:lpstr>
      <vt:lpstr>Outline</vt:lpstr>
      <vt:lpstr>Contributions</vt:lpstr>
      <vt:lpstr>Outline</vt:lpstr>
      <vt:lpstr>System Overview</vt:lpstr>
      <vt:lpstr>Partition Manager</vt:lpstr>
      <vt:lpstr>Outline</vt:lpstr>
      <vt:lpstr>Experiments</vt:lpstr>
      <vt:lpstr>Experiments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Two-way Replacement Selection</dc:title>
  <dc:creator>xavier</dc:creator>
  <cp:lastModifiedBy>xavier</cp:lastModifiedBy>
  <cp:revision>456</cp:revision>
  <dcterms:created xsi:type="dcterms:W3CDTF">2010-06-22T14:54:49Z</dcterms:created>
  <dcterms:modified xsi:type="dcterms:W3CDTF">2013-02-18T18:26:03Z</dcterms:modified>
</cp:coreProperties>
</file>