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7D7E81"/>
    <a:srgbClr val="8C2423"/>
    <a:srgbClr val="4C4C4C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100" d="100"/>
          <a:sy n="100" d="100"/>
        </p:scale>
        <p:origin x="-122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158299A-2E7B-458A-815D-FDF49F9145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63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96D1977-3D55-4030-B42C-FF9501D713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27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5791200" y="2438400"/>
            <a:ext cx="0" cy="1752600"/>
          </a:xfrm>
          <a:prstGeom prst="line">
            <a:avLst/>
          </a:prstGeom>
          <a:noFill/>
          <a:ln w="19050">
            <a:solidFill>
              <a:srgbClr val="4C4C4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5" name="Picture 11" descr="01 Head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01 foot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788"/>
            <a:ext cx="9145588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4953000" cy="1143000"/>
          </a:xfrm>
        </p:spPr>
        <p:txBody>
          <a:bodyPr lIns="91440" tIns="45720" rIns="91440" bIns="45720" anchor="ctr"/>
          <a:lstStyle>
            <a:lvl1pPr algn="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4191000" cy="685800"/>
          </a:xfrm>
        </p:spPr>
        <p:txBody>
          <a:bodyPr lIns="91440" tIns="45720" rIns="91440" bIns="45720"/>
          <a:lstStyle>
            <a:lvl1pPr marL="0" indent="0" algn="r">
              <a:defRPr sz="17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173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B17136-88FD-4C76-9D65-7D270D6BA484}" type="slidenum">
              <a:rPr lang="en-US"/>
              <a:pPr>
                <a:defRPr/>
              </a:pPr>
              <a:t>‹Nº›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9413" y="250825"/>
            <a:ext cx="2159000" cy="58658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50825"/>
            <a:ext cx="6326188" cy="58658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F2534C-FD35-43D5-9B1F-C2740EAE12F8}" type="slidenum">
              <a:rPr lang="en-US"/>
              <a:pPr>
                <a:defRPr/>
              </a:pPr>
              <a:t>‹Nº›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1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047C0A-5891-436E-B2C2-49BCF2BFE770}" type="slidenum">
              <a:rPr lang="en-US"/>
              <a:pPr>
                <a:defRPr/>
              </a:pPr>
              <a:t>‹Nº›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788B6E-3920-4374-8266-EE9B6218D3A6}" type="slidenum">
              <a:rPr lang="en-US"/>
              <a:pPr>
                <a:defRPr/>
              </a:pPr>
              <a:t>‹Nº›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4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438275"/>
            <a:ext cx="42418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438275"/>
            <a:ext cx="4243388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364387-4E36-4205-B23E-427C04450D4E}" type="slidenum">
              <a:rPr lang="en-US"/>
              <a:pPr>
                <a:defRPr/>
              </a:pPr>
              <a:t>‹Nº›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5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996F9E-5BB7-469E-B1DD-BCF94AEAD415}" type="slidenum">
              <a:rPr lang="en-US"/>
              <a:pPr>
                <a:defRPr/>
              </a:pPr>
              <a:t>‹Nº›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4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D8F5C9-3948-4E69-A3E2-E988B8ABFAD9}" type="slidenum">
              <a:rPr lang="en-US"/>
              <a:pPr>
                <a:defRPr/>
              </a:pPr>
              <a:t>‹Nº›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7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68695F-DD4D-46FF-A22C-C52097FC0B94}" type="slidenum">
              <a:rPr lang="en-US"/>
              <a:pPr>
                <a:defRPr/>
              </a:pPr>
              <a:t>‹Nº›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4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321C84-5739-4512-A230-A3C1F87B788C}" type="slidenum">
              <a:rPr lang="en-US"/>
              <a:pPr>
                <a:defRPr/>
              </a:pPr>
              <a:t>‹Nº›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0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48E68-7893-4080-8CE1-1F8648AC4D19}" type="slidenum">
              <a:rPr lang="en-US"/>
              <a:pPr>
                <a:defRPr/>
              </a:pPr>
              <a:t>‹Nº›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03 Footer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3325"/>
            <a:ext cx="9145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50825"/>
            <a:ext cx="8637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38275"/>
            <a:ext cx="8637588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6071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4C4C4C"/>
                </a:solidFill>
                <a:latin typeface="+mn-lt"/>
              </a:defRPr>
            </a:lvl1pPr>
          </a:lstStyle>
          <a:p>
            <a:pPr>
              <a:defRPr/>
            </a:pPr>
            <a:fld id="{65DB7D6E-46E2-4B77-B315-AA6A518516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405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 smtClean="0">
                <a:solidFill>
                  <a:srgbClr val="4C4C4C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9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900">
          <a:solidFill>
            <a:srgbClr val="4C4C4C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 sz="1900">
          <a:solidFill>
            <a:srgbClr val="4C4C4C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4C4C4C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8520" y="2286000"/>
            <a:ext cx="5747320" cy="1143000"/>
          </a:xfrm>
        </p:spPr>
        <p:txBody>
          <a:bodyPr/>
          <a:lstStyle/>
          <a:p>
            <a:pPr eaLnBrk="1" hangingPunct="1"/>
            <a:r>
              <a:rPr lang="en-US" dirty="0"/>
              <a:t>Vector Space Embedding of Graphs via</a:t>
            </a:r>
            <a:br>
              <a:rPr lang="en-US" dirty="0"/>
            </a:br>
            <a:r>
              <a:rPr lang="ca-ES" dirty="0" err="1"/>
              <a:t>Statistics</a:t>
            </a:r>
            <a:r>
              <a:rPr lang="ca-ES" dirty="0"/>
              <a:t> of </a:t>
            </a:r>
            <a:r>
              <a:rPr lang="ca-ES" dirty="0" err="1"/>
              <a:t>Labelling</a:t>
            </a:r>
            <a:r>
              <a:rPr lang="ca-ES" dirty="0"/>
              <a:t> </a:t>
            </a:r>
            <a:r>
              <a:rPr lang="ca-ES" dirty="0" err="1"/>
              <a:t>Information</a:t>
            </a:r>
            <a:endParaRPr lang="es-E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/>
              <a:t>Ernest </a:t>
            </a:r>
            <a:r>
              <a:rPr lang="ca-ES" dirty="0" err="1"/>
              <a:t>Valveny</a:t>
            </a:r>
            <a:endParaRPr lang="ca-ES" dirty="0"/>
          </a:p>
          <a:p>
            <a:r>
              <a:rPr lang="ca-ES" dirty="0"/>
              <a:t>Computer </a:t>
            </a:r>
            <a:r>
              <a:rPr lang="ca-ES" dirty="0" err="1"/>
              <a:t>Vision</a:t>
            </a:r>
            <a:r>
              <a:rPr lang="ca-ES" dirty="0"/>
              <a:t> </a:t>
            </a:r>
            <a:r>
              <a:rPr lang="ca-ES" dirty="0" err="1"/>
              <a:t>Center</a:t>
            </a:r>
            <a:r>
              <a:rPr lang="ca-ES" dirty="0"/>
              <a:t> </a:t>
            </a:r>
          </a:p>
          <a:p>
            <a:r>
              <a:rPr lang="ca-ES" dirty="0"/>
              <a:t>Computer </a:t>
            </a:r>
            <a:r>
              <a:rPr lang="ca-ES" dirty="0" err="1"/>
              <a:t>Science</a:t>
            </a:r>
            <a:r>
              <a:rPr lang="ca-ES" dirty="0"/>
              <a:t> Departament - UAB</a:t>
            </a:r>
            <a:endParaRPr lang="es-ES" dirty="0"/>
          </a:p>
          <a:p>
            <a:pPr eaLnBrk="1" hangingPunct="1"/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3 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Some</a:t>
            </a:r>
            <a:r>
              <a:rPr lang="ca-ES" dirty="0" smtClean="0"/>
              <a:t> </a:t>
            </a:r>
            <a:r>
              <a:rPr lang="ca-ES" dirty="0" err="1" smtClean="0"/>
              <a:t>results</a:t>
            </a:r>
            <a:r>
              <a:rPr lang="ca-ES" dirty="0" smtClean="0"/>
              <a:t> (</a:t>
            </a:r>
            <a:r>
              <a:rPr lang="ca-ES" dirty="0" err="1" smtClean="0"/>
              <a:t>discrete</a:t>
            </a:r>
            <a:r>
              <a:rPr lang="ca-ES" dirty="0" smtClean="0"/>
              <a:t> </a:t>
            </a:r>
            <a:r>
              <a:rPr lang="ca-ES" dirty="0" err="1" smtClean="0"/>
              <a:t>case</a:t>
            </a:r>
            <a:r>
              <a:rPr lang="ca-ES" dirty="0" smtClean="0"/>
              <a:t>)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47C0A-5891-436E-B2C2-49BCF2BFE770}" type="slidenum">
              <a:rPr lang="en-US" smtClean="0"/>
              <a:pPr>
                <a:defRPr/>
              </a:pPr>
              <a:t>10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3" r="-2023"/>
          <a:stretch/>
        </p:blipFill>
        <p:spPr bwMode="auto">
          <a:xfrm>
            <a:off x="323528" y="1124744"/>
            <a:ext cx="8323287" cy="270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8"/>
          <a:stretch/>
        </p:blipFill>
        <p:spPr bwMode="auto">
          <a:xfrm>
            <a:off x="395536" y="4064261"/>
            <a:ext cx="8323287" cy="217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3 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Some</a:t>
            </a:r>
            <a:r>
              <a:rPr lang="ca-ES" dirty="0" smtClean="0"/>
              <a:t> </a:t>
            </a:r>
            <a:r>
              <a:rPr lang="ca-ES" dirty="0" err="1" smtClean="0"/>
              <a:t>results</a:t>
            </a:r>
            <a:r>
              <a:rPr lang="ca-ES" dirty="0" smtClean="0"/>
              <a:t> (</a:t>
            </a:r>
            <a:r>
              <a:rPr lang="ca-ES" dirty="0" err="1" smtClean="0"/>
              <a:t>continuous</a:t>
            </a:r>
            <a:r>
              <a:rPr lang="ca-ES" dirty="0" smtClean="0"/>
              <a:t> </a:t>
            </a:r>
            <a:r>
              <a:rPr lang="ca-ES" dirty="0" err="1" smtClean="0"/>
              <a:t>case</a:t>
            </a:r>
            <a:r>
              <a:rPr lang="ca-ES" dirty="0" smtClean="0"/>
              <a:t>)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47C0A-5891-436E-B2C2-49BCF2BFE770}" type="slidenum">
              <a:rPr lang="en-US" smtClean="0"/>
              <a:pPr>
                <a:defRPr/>
              </a:pPr>
              <a:t>11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5612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2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3 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Some</a:t>
            </a:r>
            <a:r>
              <a:rPr lang="ca-ES" dirty="0" smtClean="0"/>
              <a:t> </a:t>
            </a:r>
            <a:r>
              <a:rPr lang="ca-ES" dirty="0" err="1" smtClean="0"/>
              <a:t>results</a:t>
            </a:r>
            <a:r>
              <a:rPr lang="ca-ES" dirty="0" smtClean="0"/>
              <a:t> (</a:t>
            </a:r>
            <a:r>
              <a:rPr lang="ca-ES" dirty="0" err="1" smtClean="0"/>
              <a:t>continuous</a:t>
            </a:r>
            <a:r>
              <a:rPr lang="ca-ES" dirty="0" smtClean="0"/>
              <a:t> </a:t>
            </a:r>
            <a:r>
              <a:rPr lang="ca-ES" dirty="0" err="1" smtClean="0"/>
              <a:t>case</a:t>
            </a:r>
            <a:r>
              <a:rPr lang="ca-ES" dirty="0" smtClean="0"/>
              <a:t>)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47C0A-5891-436E-B2C2-49BCF2BFE770}" type="slidenum">
              <a:rPr lang="en-US" smtClean="0"/>
              <a:pPr>
                <a:defRPr/>
              </a:pPr>
              <a:t>12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2" y="1412776"/>
            <a:ext cx="849660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5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03 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47C0A-5891-436E-B2C2-49BCF2BFE770}" type="slidenum">
              <a:rPr lang="en-US" smtClean="0"/>
              <a:pPr>
                <a:defRPr/>
              </a:pPr>
              <a:t>13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604448" cy="305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403225" y="403225"/>
            <a:ext cx="8637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C242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C2423"/>
                </a:solidFill>
                <a:latin typeface="Palatino" pitchFamily="-64" charset="0"/>
                <a:ea typeface="ＭＳ Ｐゴシック" pitchFamily="-6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C2423"/>
                </a:solidFill>
                <a:latin typeface="Palatino" pitchFamily="-64" charset="0"/>
                <a:ea typeface="ＭＳ Ｐゴシック" pitchFamily="-6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C2423"/>
                </a:solidFill>
                <a:latin typeface="Palatino" pitchFamily="-64" charset="0"/>
                <a:ea typeface="ＭＳ Ｐゴシック" pitchFamily="-6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C2423"/>
                </a:solidFill>
                <a:latin typeface="Palatino" pitchFamily="-64" charset="0"/>
                <a:ea typeface="ＭＳ Ｐゴシック" pitchFamily="-6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8C2423"/>
                </a:solidFill>
                <a:latin typeface="Palatino" pitchFamily="-64" charset="0"/>
                <a:ea typeface="ＭＳ Ｐゴシック" pitchFamily="-6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8C2423"/>
                </a:solidFill>
                <a:latin typeface="Palatino" pitchFamily="-64" charset="0"/>
                <a:ea typeface="ＭＳ Ｐゴシック" pitchFamily="-6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8C2423"/>
                </a:solidFill>
                <a:latin typeface="Palatino" pitchFamily="-64" charset="0"/>
                <a:ea typeface="ＭＳ Ｐゴシック" pitchFamily="-6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8C2423"/>
                </a:solidFill>
                <a:latin typeface="Palatino" pitchFamily="-64" charset="0"/>
                <a:ea typeface="ＭＳ Ｐゴシック" pitchFamily="-64" charset="-128"/>
              </a:defRPr>
            </a:lvl9pPr>
          </a:lstStyle>
          <a:p>
            <a:r>
              <a:rPr lang="ca-ES" smtClean="0"/>
              <a:t>Some results (continuous case)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576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3 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Conclusions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a-ES" sz="2400" dirty="0" smtClean="0">
                <a:solidFill>
                  <a:schemeClr val="tx1"/>
                </a:solidFill>
              </a:rPr>
              <a:t>Simple </a:t>
            </a:r>
            <a:r>
              <a:rPr lang="ca-ES" sz="2400" dirty="0" err="1" smtClean="0">
                <a:solidFill>
                  <a:schemeClr val="tx1"/>
                </a:solidFill>
              </a:rPr>
              <a:t>embedding</a:t>
            </a:r>
            <a:r>
              <a:rPr lang="ca-ES" sz="2400" dirty="0" smtClean="0">
                <a:solidFill>
                  <a:schemeClr val="tx1"/>
                </a:solidFill>
              </a:rPr>
              <a:t> </a:t>
            </a:r>
            <a:r>
              <a:rPr lang="ca-ES" sz="2400" dirty="0" err="1" smtClean="0">
                <a:solidFill>
                  <a:schemeClr val="tx1"/>
                </a:solidFill>
              </a:rPr>
              <a:t>methodology</a:t>
            </a:r>
            <a:endParaRPr lang="ca-E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a-ES" sz="2400" dirty="0" err="1" smtClean="0">
                <a:solidFill>
                  <a:schemeClr val="tx1"/>
                </a:solidFill>
              </a:rPr>
              <a:t>Computationally</a:t>
            </a:r>
            <a:r>
              <a:rPr lang="ca-ES" sz="2400" dirty="0" smtClean="0">
                <a:solidFill>
                  <a:schemeClr val="tx1"/>
                </a:solidFill>
              </a:rPr>
              <a:t> </a:t>
            </a:r>
            <a:r>
              <a:rPr lang="ca-ES" sz="2400" dirty="0" err="1" smtClean="0">
                <a:solidFill>
                  <a:schemeClr val="tx1"/>
                </a:solidFill>
              </a:rPr>
              <a:t>efficient</a:t>
            </a:r>
            <a:endParaRPr lang="ca-E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a-ES" sz="2400" dirty="0" err="1" smtClean="0">
                <a:solidFill>
                  <a:schemeClr val="tx1"/>
                </a:solidFill>
              </a:rPr>
              <a:t>Based</a:t>
            </a:r>
            <a:r>
              <a:rPr lang="ca-ES" sz="2400" dirty="0" smtClean="0">
                <a:solidFill>
                  <a:schemeClr val="tx1"/>
                </a:solidFill>
              </a:rPr>
              <a:t> on </a:t>
            </a:r>
            <a:r>
              <a:rPr lang="ca-ES" sz="2400" dirty="0" err="1" smtClean="0">
                <a:solidFill>
                  <a:schemeClr val="tx1"/>
                </a:solidFill>
              </a:rPr>
              <a:t>unary</a:t>
            </a:r>
            <a:r>
              <a:rPr lang="ca-ES" sz="2400" dirty="0" smtClean="0">
                <a:solidFill>
                  <a:schemeClr val="tx1"/>
                </a:solidFill>
              </a:rPr>
              <a:t> </a:t>
            </a:r>
            <a:r>
              <a:rPr lang="ca-ES" sz="2400" dirty="0" err="1" smtClean="0">
                <a:solidFill>
                  <a:schemeClr val="tx1"/>
                </a:solidFill>
              </a:rPr>
              <a:t>and</a:t>
            </a:r>
            <a:r>
              <a:rPr lang="ca-ES" sz="2400" dirty="0" smtClean="0">
                <a:solidFill>
                  <a:schemeClr val="tx1"/>
                </a:solidFill>
              </a:rPr>
              <a:t> </a:t>
            </a:r>
            <a:r>
              <a:rPr lang="ca-ES" sz="2400" dirty="0" err="1" smtClean="0">
                <a:solidFill>
                  <a:schemeClr val="tx1"/>
                </a:solidFill>
              </a:rPr>
              <a:t>binary</a:t>
            </a:r>
            <a:r>
              <a:rPr lang="ca-ES" sz="2400" dirty="0" smtClean="0">
                <a:solidFill>
                  <a:schemeClr val="tx1"/>
                </a:solidFill>
              </a:rPr>
              <a:t> </a:t>
            </a:r>
            <a:r>
              <a:rPr lang="ca-ES" sz="2400" dirty="0" err="1" smtClean="0">
                <a:solidFill>
                  <a:schemeClr val="tx1"/>
                </a:solidFill>
              </a:rPr>
              <a:t>relations</a:t>
            </a:r>
            <a:r>
              <a:rPr lang="ca-ES" sz="2400" dirty="0" smtClean="0">
                <a:solidFill>
                  <a:schemeClr val="tx1"/>
                </a:solidFill>
              </a:rPr>
              <a:t> </a:t>
            </a:r>
            <a:r>
              <a:rPr lang="ca-ES" sz="2400" dirty="0" err="1" smtClean="0">
                <a:solidFill>
                  <a:schemeClr val="tx1"/>
                </a:solidFill>
              </a:rPr>
              <a:t>between</a:t>
            </a:r>
            <a:r>
              <a:rPr lang="ca-ES" sz="2400" dirty="0" smtClean="0">
                <a:solidFill>
                  <a:schemeClr val="tx1"/>
                </a:solidFill>
              </a:rPr>
              <a:t> nodes</a:t>
            </a:r>
          </a:p>
          <a:p>
            <a:pPr>
              <a:buFont typeface="Arial" pitchFamily="34" charset="0"/>
              <a:buChar char="•"/>
            </a:pPr>
            <a:r>
              <a:rPr lang="ca-ES" sz="2400" dirty="0" err="1" smtClean="0">
                <a:solidFill>
                  <a:schemeClr val="tx1"/>
                </a:solidFill>
              </a:rPr>
              <a:t>Good</a:t>
            </a:r>
            <a:r>
              <a:rPr lang="ca-ES" sz="2400" dirty="0" smtClean="0">
                <a:solidFill>
                  <a:schemeClr val="tx1"/>
                </a:solidFill>
              </a:rPr>
              <a:t> </a:t>
            </a:r>
            <a:r>
              <a:rPr lang="ca-ES" sz="2400" dirty="0" err="1" smtClean="0">
                <a:solidFill>
                  <a:schemeClr val="tx1"/>
                </a:solidFill>
              </a:rPr>
              <a:t>results</a:t>
            </a:r>
            <a:r>
              <a:rPr lang="ca-ES" sz="2400" dirty="0" smtClean="0">
                <a:solidFill>
                  <a:schemeClr val="tx1"/>
                </a:solidFill>
              </a:rPr>
              <a:t> for </a:t>
            </a:r>
            <a:r>
              <a:rPr lang="ca-ES" sz="2400" dirty="0" err="1" smtClean="0">
                <a:solidFill>
                  <a:schemeClr val="tx1"/>
                </a:solidFill>
              </a:rPr>
              <a:t>classification</a:t>
            </a:r>
            <a:r>
              <a:rPr lang="ca-ES" sz="2400" dirty="0" smtClean="0">
                <a:solidFill>
                  <a:schemeClr val="tx1"/>
                </a:solidFill>
              </a:rPr>
              <a:t> </a:t>
            </a:r>
            <a:r>
              <a:rPr lang="ca-ES" sz="2400" dirty="0" err="1" smtClean="0">
                <a:solidFill>
                  <a:schemeClr val="tx1"/>
                </a:solidFill>
              </a:rPr>
              <a:t>and</a:t>
            </a:r>
            <a:r>
              <a:rPr lang="ca-ES" sz="2400" dirty="0" smtClean="0">
                <a:solidFill>
                  <a:schemeClr val="tx1"/>
                </a:solidFill>
              </a:rPr>
              <a:t> </a:t>
            </a:r>
            <a:r>
              <a:rPr lang="ca-ES" sz="2400" dirty="0" err="1" smtClean="0">
                <a:solidFill>
                  <a:schemeClr val="tx1"/>
                </a:solidFill>
              </a:rPr>
              <a:t>clustering</a:t>
            </a:r>
            <a:endParaRPr lang="ca-ES" sz="2400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47C0A-5891-436E-B2C2-49BCF2BFE770}" type="slidenum">
              <a:rPr lang="en-US" smtClean="0"/>
              <a:pPr>
                <a:defRPr/>
              </a:pPr>
              <a:t>14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6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FACB1A-6CBC-427E-948C-B12BD2CFECFB}" type="slidenum">
              <a:rPr lang="en-US"/>
              <a:pPr>
                <a:defRPr/>
              </a:pPr>
              <a:t>2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6387" name="Picture 4" descr="03 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dirty="0" err="1" smtClean="0"/>
              <a:t>Problem</a:t>
            </a:r>
            <a:r>
              <a:rPr lang="ca-ES" dirty="0" smtClean="0"/>
              <a:t> to be </a:t>
            </a:r>
            <a:r>
              <a:rPr lang="ca-ES" dirty="0" err="1" smtClean="0"/>
              <a:t>solved</a:t>
            </a:r>
            <a:endParaRPr lang="es-ES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76336"/>
            <a:ext cx="8388424" cy="516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3 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solve the problem?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47C0A-5891-436E-B2C2-49BCF2BFE770}" type="slidenum">
              <a:rPr lang="en-US" smtClean="0"/>
              <a:pPr>
                <a:defRPr/>
              </a:pPr>
              <a:t>3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4" y="1124744"/>
            <a:ext cx="7649802" cy="513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0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3 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Motivation</a:t>
            </a:r>
            <a:r>
              <a:rPr lang="ca-ES" dirty="0" smtClean="0"/>
              <a:t> (</a:t>
            </a:r>
            <a:r>
              <a:rPr lang="ca-ES" dirty="0" err="1" smtClean="0"/>
              <a:t>discrete</a:t>
            </a:r>
            <a:r>
              <a:rPr lang="ca-ES" dirty="0" smtClean="0"/>
              <a:t> </a:t>
            </a:r>
            <a:r>
              <a:rPr lang="ca-ES" dirty="0" err="1" smtClean="0"/>
              <a:t>case</a:t>
            </a:r>
            <a:r>
              <a:rPr lang="ca-ES" dirty="0" smtClean="0"/>
              <a:t>)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47C0A-5891-436E-B2C2-49BCF2BFE770}" type="slidenum">
              <a:rPr lang="en-US" smtClean="0"/>
              <a:pPr>
                <a:defRPr/>
              </a:pPr>
              <a:t>4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6588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3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3 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Extension</a:t>
            </a:r>
            <a:r>
              <a:rPr lang="ca-ES" dirty="0" smtClean="0"/>
              <a:t> to </a:t>
            </a:r>
            <a:r>
              <a:rPr lang="ca-ES" dirty="0" err="1" smtClean="0"/>
              <a:t>continuous</a:t>
            </a:r>
            <a:r>
              <a:rPr lang="ca-ES" dirty="0" smtClean="0"/>
              <a:t> </a:t>
            </a:r>
            <a:r>
              <a:rPr lang="ca-ES" dirty="0" err="1" smtClean="0"/>
              <a:t>case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47C0A-5891-436E-B2C2-49BCF2BFE770}" type="slidenum">
              <a:rPr lang="en-US" smtClean="0"/>
              <a:pPr>
                <a:defRPr/>
              </a:pPr>
              <a:t>5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58102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79" y="2564904"/>
            <a:ext cx="3933129" cy="252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1529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71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3 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Extension</a:t>
            </a:r>
            <a:r>
              <a:rPr lang="ca-ES" dirty="0" smtClean="0"/>
              <a:t> to </a:t>
            </a:r>
            <a:r>
              <a:rPr lang="ca-ES" dirty="0" err="1" smtClean="0"/>
              <a:t>continuous</a:t>
            </a:r>
            <a:r>
              <a:rPr lang="ca-ES" dirty="0" smtClean="0"/>
              <a:t> </a:t>
            </a:r>
            <a:r>
              <a:rPr lang="ca-ES" dirty="0" err="1" smtClean="0"/>
              <a:t>case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47C0A-5891-436E-B2C2-49BCF2BFE770}" type="slidenum">
              <a:rPr lang="en-US" smtClean="0"/>
              <a:pPr>
                <a:defRPr/>
              </a:pPr>
              <a:t>6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43" y="1124744"/>
            <a:ext cx="4190603" cy="239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73" y="3717032"/>
            <a:ext cx="4310236" cy="246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26503"/>
            <a:ext cx="2016224" cy="245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11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3 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7430" y="260648"/>
            <a:ext cx="8637588" cy="1143000"/>
          </a:xfrm>
        </p:spPr>
        <p:txBody>
          <a:bodyPr/>
          <a:lstStyle/>
          <a:p>
            <a:r>
              <a:rPr lang="ca-ES" dirty="0" err="1" smtClean="0"/>
              <a:t>Extension</a:t>
            </a:r>
            <a:r>
              <a:rPr lang="ca-ES" dirty="0" smtClean="0"/>
              <a:t> to </a:t>
            </a:r>
            <a:r>
              <a:rPr lang="ca-ES" dirty="0" err="1" smtClean="0"/>
              <a:t>continuous</a:t>
            </a:r>
            <a:r>
              <a:rPr lang="ca-ES" dirty="0" smtClean="0"/>
              <a:t> </a:t>
            </a:r>
            <a:r>
              <a:rPr lang="ca-ES" dirty="0" err="1" smtClean="0"/>
              <a:t>case</a:t>
            </a:r>
            <a:r>
              <a:rPr lang="ca-ES" dirty="0" smtClean="0"/>
              <a:t> (</a:t>
            </a:r>
            <a:r>
              <a:rPr lang="ca-ES" dirty="0" err="1" smtClean="0"/>
              <a:t>hard</a:t>
            </a:r>
            <a:r>
              <a:rPr lang="ca-ES" dirty="0" smtClean="0"/>
              <a:t> </a:t>
            </a:r>
            <a:r>
              <a:rPr lang="ca-ES" dirty="0" err="1" smtClean="0"/>
              <a:t>version</a:t>
            </a:r>
            <a:r>
              <a:rPr lang="ca-ES" dirty="0" smtClean="0"/>
              <a:t>)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47C0A-5891-436E-B2C2-49BCF2BFE770}" type="slidenum">
              <a:rPr lang="en-US" smtClean="0"/>
              <a:pPr>
                <a:defRPr/>
              </a:pPr>
              <a:t>7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70" y="1130326"/>
            <a:ext cx="8604448" cy="504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6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3 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Extension</a:t>
            </a:r>
            <a:r>
              <a:rPr lang="ca-ES" dirty="0" smtClean="0"/>
              <a:t> to </a:t>
            </a:r>
            <a:r>
              <a:rPr lang="ca-ES" dirty="0" err="1" smtClean="0"/>
              <a:t>continuous</a:t>
            </a:r>
            <a:r>
              <a:rPr lang="ca-ES" dirty="0" smtClean="0"/>
              <a:t> </a:t>
            </a:r>
            <a:r>
              <a:rPr lang="ca-ES" dirty="0" err="1" smtClean="0"/>
              <a:t>case</a:t>
            </a:r>
            <a:r>
              <a:rPr lang="ca-ES" dirty="0" smtClean="0"/>
              <a:t> (</a:t>
            </a:r>
            <a:r>
              <a:rPr lang="ca-ES" dirty="0" err="1" smtClean="0"/>
              <a:t>soft</a:t>
            </a:r>
            <a:r>
              <a:rPr lang="ca-ES" dirty="0" smtClean="0"/>
              <a:t> </a:t>
            </a:r>
            <a:r>
              <a:rPr lang="ca-ES" dirty="0" err="1" smtClean="0"/>
              <a:t>version</a:t>
            </a:r>
            <a:r>
              <a:rPr lang="ca-ES" dirty="0" smtClean="0"/>
              <a:t>)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a-ES" dirty="0" err="1" smtClean="0">
                <a:solidFill>
                  <a:schemeClr val="tx1"/>
                </a:solidFill>
              </a:rPr>
              <a:t>Soft</a:t>
            </a:r>
            <a:r>
              <a:rPr lang="ca-ES" dirty="0" smtClean="0">
                <a:solidFill>
                  <a:schemeClr val="tx1"/>
                </a:solidFill>
              </a:rPr>
              <a:t> </a:t>
            </a:r>
            <a:r>
              <a:rPr lang="ca-ES" dirty="0" err="1" smtClean="0">
                <a:solidFill>
                  <a:schemeClr val="tx1"/>
                </a:solidFill>
              </a:rPr>
              <a:t>assignment</a:t>
            </a:r>
            <a:r>
              <a:rPr lang="ca-ES" dirty="0" smtClean="0">
                <a:solidFill>
                  <a:schemeClr val="tx1"/>
                </a:solidFill>
              </a:rPr>
              <a:t> of nodes to representatives</a:t>
            </a:r>
          </a:p>
          <a:p>
            <a:pPr>
              <a:buFont typeface="Arial" pitchFamily="34" charset="0"/>
              <a:buChar char="•"/>
            </a:pPr>
            <a:endParaRPr lang="ca-E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ca-E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ca-E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ca-E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a-ES" dirty="0" err="1" smtClean="0">
                <a:solidFill>
                  <a:schemeClr val="tx1"/>
                </a:solidFill>
              </a:rPr>
              <a:t>The</a:t>
            </a:r>
            <a:r>
              <a:rPr lang="ca-ES" dirty="0" smtClean="0">
                <a:solidFill>
                  <a:schemeClr val="tx1"/>
                </a:solidFill>
              </a:rPr>
              <a:t> </a:t>
            </a:r>
            <a:r>
              <a:rPr lang="ca-ES" dirty="0" err="1" smtClean="0">
                <a:solidFill>
                  <a:schemeClr val="tx1"/>
                </a:solidFill>
              </a:rPr>
              <a:t>frequency</a:t>
            </a:r>
            <a:r>
              <a:rPr lang="ca-ES" dirty="0" smtClean="0">
                <a:solidFill>
                  <a:schemeClr val="tx1"/>
                </a:solidFill>
              </a:rPr>
              <a:t> of </a:t>
            </a:r>
            <a:r>
              <a:rPr lang="ca-ES" dirty="0" err="1" smtClean="0">
                <a:solidFill>
                  <a:schemeClr val="tx1"/>
                </a:solidFill>
              </a:rPr>
              <a:t>each</a:t>
            </a:r>
            <a:r>
              <a:rPr lang="ca-ES" dirty="0" smtClean="0">
                <a:solidFill>
                  <a:schemeClr val="tx1"/>
                </a:solidFill>
              </a:rPr>
              <a:t> </a:t>
            </a:r>
            <a:r>
              <a:rPr lang="ca-ES" dirty="0" err="1" smtClean="0">
                <a:solidFill>
                  <a:schemeClr val="tx1"/>
                </a:solidFill>
              </a:rPr>
              <a:t>word</a:t>
            </a:r>
            <a:r>
              <a:rPr lang="ca-ES" dirty="0" smtClean="0">
                <a:solidFill>
                  <a:schemeClr val="tx1"/>
                </a:solidFill>
              </a:rPr>
              <a:t> is </a:t>
            </a:r>
            <a:r>
              <a:rPr lang="ca-ES" dirty="0" err="1" smtClean="0">
                <a:solidFill>
                  <a:schemeClr val="tx1"/>
                </a:solidFill>
              </a:rPr>
              <a:t>the</a:t>
            </a:r>
            <a:r>
              <a:rPr lang="ca-ES" dirty="0" smtClean="0">
                <a:solidFill>
                  <a:schemeClr val="tx1"/>
                </a:solidFill>
              </a:rPr>
              <a:t> </a:t>
            </a:r>
            <a:r>
              <a:rPr lang="ca-ES" dirty="0" err="1" smtClean="0">
                <a:solidFill>
                  <a:schemeClr val="tx1"/>
                </a:solidFill>
              </a:rPr>
              <a:t>accumulation</a:t>
            </a:r>
            <a:r>
              <a:rPr lang="ca-ES" dirty="0" smtClean="0">
                <a:solidFill>
                  <a:schemeClr val="tx1"/>
                </a:solidFill>
              </a:rPr>
              <a:t> for all nodes</a:t>
            </a:r>
          </a:p>
          <a:p>
            <a:pPr>
              <a:buFont typeface="Arial" pitchFamily="34" charset="0"/>
              <a:buChar char="•"/>
            </a:pPr>
            <a:endParaRPr lang="ca-E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ca-ES" dirty="0" smtClean="0">
              <a:solidFill>
                <a:schemeClr val="tx1"/>
              </a:solidFill>
            </a:endParaRPr>
          </a:p>
          <a:p>
            <a:pPr marL="0" indent="0"/>
            <a:endParaRPr lang="ca-E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ca-E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ca-E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47C0A-5891-436E-B2C2-49BCF2BFE770}" type="slidenum">
              <a:rPr lang="en-US" smtClean="0"/>
              <a:pPr>
                <a:defRPr/>
              </a:pPr>
              <a:t>8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93" y="1869777"/>
            <a:ext cx="5087391" cy="104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52" y="3602787"/>
            <a:ext cx="3306216" cy="69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21" y="4491585"/>
            <a:ext cx="4467075" cy="124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4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3 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Some</a:t>
            </a:r>
            <a:r>
              <a:rPr lang="ca-ES" dirty="0" smtClean="0"/>
              <a:t> </a:t>
            </a:r>
            <a:r>
              <a:rPr lang="ca-ES" dirty="0" err="1" smtClean="0"/>
              <a:t>issues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a-ES" sz="2400" dirty="0" err="1" smtClean="0">
                <a:solidFill>
                  <a:schemeClr val="tx1"/>
                </a:solidFill>
              </a:rPr>
              <a:t>Selection</a:t>
            </a:r>
            <a:r>
              <a:rPr lang="ca-ES" sz="2400" dirty="0" smtClean="0">
                <a:solidFill>
                  <a:schemeClr val="tx1"/>
                </a:solidFill>
              </a:rPr>
              <a:t> of </a:t>
            </a:r>
            <a:r>
              <a:rPr lang="ca-ES" sz="2400" dirty="0" err="1" smtClean="0">
                <a:solidFill>
                  <a:schemeClr val="tx1"/>
                </a:solidFill>
              </a:rPr>
              <a:t>the</a:t>
            </a:r>
            <a:r>
              <a:rPr lang="ca-ES" sz="2400" dirty="0" smtClean="0">
                <a:solidFill>
                  <a:schemeClr val="tx1"/>
                </a:solidFill>
              </a:rPr>
              <a:t> set of representatives</a:t>
            </a:r>
          </a:p>
          <a:p>
            <a:pPr lvl="1">
              <a:buFont typeface="Arial" pitchFamily="34" charset="0"/>
              <a:buChar char="•"/>
            </a:pPr>
            <a:r>
              <a:rPr lang="ca-ES" sz="2000" dirty="0" smtClean="0">
                <a:solidFill>
                  <a:schemeClr val="tx1"/>
                </a:solidFill>
              </a:rPr>
              <a:t>K-</a:t>
            </a:r>
            <a:r>
              <a:rPr lang="ca-ES" sz="2000" dirty="0" err="1" smtClean="0">
                <a:solidFill>
                  <a:schemeClr val="tx1"/>
                </a:solidFill>
              </a:rPr>
              <a:t>means</a:t>
            </a:r>
            <a:endParaRPr lang="ca-ES" sz="20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a-ES" sz="2000" dirty="0" err="1" smtClean="0">
                <a:solidFill>
                  <a:schemeClr val="tx1"/>
                </a:solidFill>
              </a:rPr>
              <a:t>Fuzzy</a:t>
            </a:r>
            <a:r>
              <a:rPr lang="ca-ES" sz="2000" dirty="0" smtClean="0">
                <a:solidFill>
                  <a:schemeClr val="tx1"/>
                </a:solidFill>
              </a:rPr>
              <a:t> k-</a:t>
            </a:r>
            <a:r>
              <a:rPr lang="ca-ES" sz="2000" dirty="0" err="1" smtClean="0">
                <a:solidFill>
                  <a:schemeClr val="tx1"/>
                </a:solidFill>
              </a:rPr>
              <a:t>means</a:t>
            </a:r>
            <a:endParaRPr lang="ca-ES" sz="20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a-ES" sz="2000" dirty="0" err="1" smtClean="0">
                <a:solidFill>
                  <a:schemeClr val="tx1"/>
                </a:solidFill>
              </a:rPr>
              <a:t>Spanning</a:t>
            </a:r>
            <a:r>
              <a:rPr lang="ca-ES" sz="2000" dirty="0" smtClean="0">
                <a:solidFill>
                  <a:schemeClr val="tx1"/>
                </a:solidFill>
              </a:rPr>
              <a:t> </a:t>
            </a:r>
            <a:r>
              <a:rPr lang="ca-ES" sz="2000" dirty="0" err="1" smtClean="0">
                <a:solidFill>
                  <a:schemeClr val="tx1"/>
                </a:solidFill>
              </a:rPr>
              <a:t>prototypes</a:t>
            </a:r>
            <a:endParaRPr lang="ca-ES" sz="20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a-ES" sz="2000" dirty="0" err="1" smtClean="0">
                <a:solidFill>
                  <a:schemeClr val="tx1"/>
                </a:solidFill>
              </a:rPr>
              <a:t>Mixture</a:t>
            </a:r>
            <a:r>
              <a:rPr lang="ca-ES" sz="2000" dirty="0" smtClean="0">
                <a:solidFill>
                  <a:schemeClr val="tx1"/>
                </a:solidFill>
              </a:rPr>
              <a:t> of gaussians</a:t>
            </a:r>
          </a:p>
          <a:p>
            <a:pPr>
              <a:buFont typeface="Arial" pitchFamily="34" charset="0"/>
              <a:buChar char="•"/>
            </a:pPr>
            <a:r>
              <a:rPr lang="ca-ES" sz="2400" dirty="0" err="1" smtClean="0">
                <a:solidFill>
                  <a:schemeClr val="tx1"/>
                </a:solidFill>
              </a:rPr>
              <a:t>Sparsity</a:t>
            </a:r>
            <a:r>
              <a:rPr lang="ca-ES" sz="2400" dirty="0" smtClean="0">
                <a:solidFill>
                  <a:schemeClr val="tx1"/>
                </a:solidFill>
              </a:rPr>
              <a:t> </a:t>
            </a:r>
            <a:r>
              <a:rPr lang="ca-ES" sz="2400" dirty="0" err="1" smtClean="0">
                <a:solidFill>
                  <a:schemeClr val="tx1"/>
                </a:solidFill>
              </a:rPr>
              <a:t>and</a:t>
            </a:r>
            <a:r>
              <a:rPr lang="ca-ES" sz="2400" dirty="0" smtClean="0">
                <a:solidFill>
                  <a:schemeClr val="tx1"/>
                </a:solidFill>
              </a:rPr>
              <a:t> </a:t>
            </a:r>
            <a:r>
              <a:rPr lang="ca-ES" sz="2400" dirty="0" err="1" smtClean="0">
                <a:solidFill>
                  <a:schemeClr val="tx1"/>
                </a:solidFill>
              </a:rPr>
              <a:t>high-dimensionality</a:t>
            </a:r>
            <a:r>
              <a:rPr lang="ca-ES" sz="2400" dirty="0" smtClean="0">
                <a:solidFill>
                  <a:schemeClr val="tx1"/>
                </a:solidFill>
              </a:rPr>
              <a:t> of </a:t>
            </a:r>
            <a:r>
              <a:rPr lang="ca-ES" sz="2400" dirty="0" err="1" smtClean="0">
                <a:solidFill>
                  <a:schemeClr val="tx1"/>
                </a:solidFill>
              </a:rPr>
              <a:t>representation</a:t>
            </a:r>
            <a:endParaRPr lang="ca-ES" sz="24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a-ES" sz="2000" dirty="0" err="1" smtClean="0">
                <a:solidFill>
                  <a:schemeClr val="tx1"/>
                </a:solidFill>
              </a:rPr>
              <a:t>Feature</a:t>
            </a:r>
            <a:r>
              <a:rPr lang="ca-ES" sz="2000" dirty="0" smtClean="0">
                <a:solidFill>
                  <a:schemeClr val="tx1"/>
                </a:solidFill>
              </a:rPr>
              <a:t> </a:t>
            </a:r>
            <a:r>
              <a:rPr lang="ca-ES" sz="2000" dirty="0" err="1" smtClean="0">
                <a:solidFill>
                  <a:schemeClr val="tx1"/>
                </a:solidFill>
              </a:rPr>
              <a:t>selection</a:t>
            </a:r>
            <a:endParaRPr lang="ca-ES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a-ES" sz="2400" dirty="0" err="1" smtClean="0">
                <a:solidFill>
                  <a:schemeClr val="tx1"/>
                </a:solidFill>
              </a:rPr>
              <a:t>Combination</a:t>
            </a:r>
            <a:r>
              <a:rPr lang="ca-ES" sz="2400" dirty="0" smtClean="0">
                <a:solidFill>
                  <a:schemeClr val="tx1"/>
                </a:solidFill>
              </a:rPr>
              <a:t> of </a:t>
            </a:r>
            <a:r>
              <a:rPr lang="ca-ES" sz="2400" dirty="0" err="1" smtClean="0">
                <a:solidFill>
                  <a:schemeClr val="tx1"/>
                </a:solidFill>
              </a:rPr>
              <a:t>different</a:t>
            </a:r>
            <a:r>
              <a:rPr lang="ca-ES" sz="2400" dirty="0" smtClean="0">
                <a:solidFill>
                  <a:schemeClr val="tx1"/>
                </a:solidFill>
              </a:rPr>
              <a:t> sets of representatives</a:t>
            </a:r>
          </a:p>
          <a:p>
            <a:pPr lvl="1">
              <a:buFont typeface="Arial" pitchFamily="34" charset="0"/>
              <a:buChar char="•"/>
            </a:pPr>
            <a:r>
              <a:rPr lang="ca-ES" sz="2000" dirty="0" err="1" smtClean="0">
                <a:solidFill>
                  <a:schemeClr val="tx1"/>
                </a:solidFill>
              </a:rPr>
              <a:t>Multiple</a:t>
            </a:r>
            <a:r>
              <a:rPr lang="ca-ES" sz="2000" dirty="0" smtClean="0">
                <a:solidFill>
                  <a:schemeClr val="tx1"/>
                </a:solidFill>
              </a:rPr>
              <a:t> </a:t>
            </a:r>
            <a:r>
              <a:rPr lang="ca-ES" sz="2000" dirty="0" err="1" smtClean="0">
                <a:solidFill>
                  <a:schemeClr val="tx1"/>
                </a:solidFill>
              </a:rPr>
              <a:t>classifier</a:t>
            </a:r>
            <a:r>
              <a:rPr lang="ca-ES" sz="2000" dirty="0" smtClean="0">
                <a:solidFill>
                  <a:schemeClr val="tx1"/>
                </a:solidFill>
              </a:rPr>
              <a:t> </a:t>
            </a:r>
            <a:r>
              <a:rPr lang="ca-ES" sz="2000" dirty="0" err="1" smtClean="0">
                <a:solidFill>
                  <a:schemeClr val="tx1"/>
                </a:solidFill>
              </a:rPr>
              <a:t>systems</a:t>
            </a:r>
            <a:r>
              <a:rPr lang="ca-ES" sz="2000" dirty="0" smtClean="0">
                <a:solidFill>
                  <a:schemeClr val="tx1"/>
                </a:solidFill>
              </a:rPr>
              <a:t> </a:t>
            </a:r>
            <a:r>
              <a:rPr lang="ca-ES" sz="2000" dirty="0" err="1" smtClean="0">
                <a:solidFill>
                  <a:schemeClr val="tx1"/>
                </a:solidFill>
              </a:rPr>
              <a:t>with</a:t>
            </a:r>
            <a:r>
              <a:rPr lang="ca-ES" sz="2000" dirty="0" smtClean="0">
                <a:solidFill>
                  <a:schemeClr val="tx1"/>
                </a:solidFill>
              </a:rPr>
              <a:t> </a:t>
            </a:r>
            <a:r>
              <a:rPr lang="ca-ES" sz="2000" dirty="0" err="1" smtClean="0">
                <a:solidFill>
                  <a:schemeClr val="tx1"/>
                </a:solidFill>
              </a:rPr>
              <a:t>different</a:t>
            </a:r>
            <a:r>
              <a:rPr lang="ca-ES" sz="2000" dirty="0" smtClean="0">
                <a:solidFill>
                  <a:schemeClr val="tx1"/>
                </a:solidFill>
              </a:rPr>
              <a:t> </a:t>
            </a:r>
            <a:r>
              <a:rPr lang="ca-ES" sz="2000" dirty="0" err="1" smtClean="0">
                <a:solidFill>
                  <a:schemeClr val="tx1"/>
                </a:solidFill>
              </a:rPr>
              <a:t>number</a:t>
            </a:r>
            <a:r>
              <a:rPr lang="ca-ES" sz="2000" dirty="0" smtClean="0">
                <a:solidFill>
                  <a:schemeClr val="tx1"/>
                </a:solidFill>
              </a:rPr>
              <a:t> of representatives</a:t>
            </a:r>
            <a:endParaRPr lang="ca-ES" sz="2400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47C0A-5891-436E-B2C2-49BCF2BFE770}" type="slidenum">
              <a:rPr lang="en-US" smtClean="0"/>
              <a:pPr>
                <a:defRPr/>
              </a:pPr>
              <a:t>9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Palatino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167</Words>
  <Application>Microsoft Office PowerPoint</Application>
  <PresentationFormat>Presentación en pantalla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Blank Presentation</vt:lpstr>
      <vt:lpstr>Vector Space Embedding of Graphs via Statistics of Labelling Information</vt:lpstr>
      <vt:lpstr>Problem to be solved</vt:lpstr>
      <vt:lpstr>How do we solve the problem?</vt:lpstr>
      <vt:lpstr>Motivation (discrete case)</vt:lpstr>
      <vt:lpstr>Extension to continuous case</vt:lpstr>
      <vt:lpstr>Extension to continuous case</vt:lpstr>
      <vt:lpstr>Extension to continuous case (hard version)</vt:lpstr>
      <vt:lpstr>Extension to continuous case (soft version)</vt:lpstr>
      <vt:lpstr>Some issues</vt:lpstr>
      <vt:lpstr>Some results (discrete case)</vt:lpstr>
      <vt:lpstr>Some results (continuous case)</vt:lpstr>
      <vt:lpstr>Some results (continuous case)</vt:lpstr>
      <vt:lpstr>Presentación de PowerPoint</vt:lpstr>
      <vt:lpstr>Conclusions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Piulachs Jery</dc:creator>
  <cp:lastModifiedBy>Ernest Valveny</cp:lastModifiedBy>
  <cp:revision>21</cp:revision>
  <dcterms:created xsi:type="dcterms:W3CDTF">2010-03-02T12:15:46Z</dcterms:created>
  <dcterms:modified xsi:type="dcterms:W3CDTF">2013-02-18T17:20:23Z</dcterms:modified>
</cp:coreProperties>
</file>