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3"/>
  </p:notesMasterIdLst>
  <p:handoutMasterIdLst>
    <p:handoutMasterId r:id="rId14"/>
  </p:handoutMasterIdLst>
  <p:sldIdLst>
    <p:sldId id="257" r:id="rId2"/>
    <p:sldId id="459" r:id="rId3"/>
    <p:sldId id="492" r:id="rId4"/>
    <p:sldId id="263" r:id="rId5"/>
    <p:sldId id="264" r:id="rId6"/>
    <p:sldId id="462" r:id="rId7"/>
    <p:sldId id="512" r:id="rId8"/>
    <p:sldId id="494" r:id="rId9"/>
    <p:sldId id="498" r:id="rId10"/>
    <p:sldId id="270" r:id="rId11"/>
    <p:sldId id="285"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414"/>
    <a:srgbClr val="8BAAC3"/>
    <a:srgbClr val="FF0000"/>
    <a:srgbClr val="DC0000"/>
    <a:srgbClr val="820000"/>
    <a:srgbClr val="C90000"/>
    <a:srgbClr val="DC1414"/>
    <a:srgbClr val="BF0000"/>
    <a:srgbClr val="B40000"/>
    <a:srgbClr val="A7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3" autoAdjust="0"/>
    <p:restoredTop sz="81197" autoAdjust="0"/>
  </p:normalViewPr>
  <p:slideViewPr>
    <p:cSldViewPr snapToGrid="0">
      <p:cViewPr>
        <p:scale>
          <a:sx n="70" d="100"/>
          <a:sy n="70" d="100"/>
        </p:scale>
        <p:origin x="-106" y="1056"/>
      </p:cViewPr>
      <p:guideLst>
        <p:guide orient="horz" pos="467"/>
        <p:guide orient="horz" pos="985"/>
        <p:guide orient="horz" pos="3516"/>
        <p:guide orient="horz" pos="361"/>
        <p:guide orient="horz" pos="2170"/>
        <p:guide orient="horz" pos="1235"/>
        <p:guide pos="2880"/>
        <p:guide pos="5502"/>
        <p:guide pos="468"/>
      </p:guideLst>
    </p:cSldViewPr>
  </p:slideViewPr>
  <p:outlineViewPr>
    <p:cViewPr>
      <p:scale>
        <a:sx n="33" d="100"/>
        <a:sy n="33" d="100"/>
      </p:scale>
      <p:origin x="0" y="5634"/>
    </p:cViewPr>
  </p:outlineViewPr>
  <p:notesTextViewPr>
    <p:cViewPr>
      <p:scale>
        <a:sx n="1" d="1"/>
        <a:sy n="1" d="1"/>
      </p:scale>
      <p:origin x="0" y="0"/>
    </p:cViewPr>
  </p:notesTextViewPr>
  <p:sorterViewPr>
    <p:cViewPr>
      <p:scale>
        <a:sx n="75" d="100"/>
        <a:sy n="75" d="100"/>
      </p:scale>
      <p:origin x="0" y="0"/>
    </p:cViewPr>
  </p:sorterViewPr>
  <p:notesViewPr>
    <p:cSldViewPr snapToGrid="0" snapToObjects="1">
      <p:cViewPr varScale="1">
        <p:scale>
          <a:sx n="95" d="100"/>
          <a:sy n="95" d="100"/>
        </p:scale>
        <p:origin x="-2724" y="-90"/>
      </p:cViewPr>
      <p:guideLst>
        <p:guide orient="horz" pos="2160"/>
        <p:guide pos="2880"/>
      </p:guideLst>
    </p:cSldViewPr>
  </p:notesViewPr>
  <p:gridSpacing cx="365761" cy="36576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raghav:Projects:SubgraphIsomorphism:Results:LUBM-projectq-pr-2014.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raghav:Projects:SubgraphIsomorphism:Results:LUBM-projectq-pr-20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raghav:Projects:SubgraphIsomorphism:Results:LUBM-projectq-pr-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Sheet1!$D$18</c:f>
              <c:strCache>
                <c:ptCount val="1"/>
                <c:pt idx="0">
                  <c:v>Ours (x86)</c:v>
                </c:pt>
              </c:strCache>
            </c:strRef>
          </c:tx>
          <c:spPr>
            <a:ln>
              <a:noFill/>
            </a:ln>
          </c:spPr>
          <c:invertIfNegative val="0"/>
          <c:cat>
            <c:strRef>
              <c:f>Sheet1!$C$19:$C$23</c:f>
              <c:strCache>
                <c:ptCount val="5"/>
                <c:pt idx="0">
                  <c:v>Patents</c:v>
                </c:pt>
                <c:pt idx="1">
                  <c:v>LiveJournal</c:v>
                </c:pt>
                <c:pt idx="2">
                  <c:v>Wikipedia</c:v>
                </c:pt>
                <c:pt idx="3">
                  <c:v>Twitter-2010</c:v>
                </c:pt>
                <c:pt idx="4">
                  <c:v>UK-2006</c:v>
                </c:pt>
              </c:strCache>
            </c:strRef>
          </c:cat>
          <c:val>
            <c:numRef>
              <c:f>Sheet1!$D$19:$D$23</c:f>
              <c:numCache>
                <c:formatCode>General</c:formatCode>
                <c:ptCount val="5"/>
                <c:pt idx="0">
                  <c:v>1.51</c:v>
                </c:pt>
                <c:pt idx="1">
                  <c:v>2.23</c:v>
                </c:pt>
                <c:pt idx="2">
                  <c:v>6.26</c:v>
                </c:pt>
                <c:pt idx="3">
                  <c:v>118</c:v>
                </c:pt>
                <c:pt idx="4">
                  <c:v>82.6</c:v>
                </c:pt>
              </c:numCache>
            </c:numRef>
          </c:val>
        </c:ser>
        <c:ser>
          <c:idx val="1"/>
          <c:order val="1"/>
          <c:tx>
            <c:strRef>
              <c:f>Sheet1!$E$18</c:f>
              <c:strCache>
                <c:ptCount val="1"/>
                <c:pt idx="0">
                  <c:v>Ours (SPARC, T4-4)</c:v>
                </c:pt>
              </c:strCache>
            </c:strRef>
          </c:tx>
          <c:spPr>
            <a:solidFill>
              <a:srgbClr val="FFC000"/>
            </a:solidFill>
            <a:ln>
              <a:noFill/>
            </a:ln>
          </c:spPr>
          <c:invertIfNegative val="0"/>
          <c:cat>
            <c:strRef>
              <c:f>Sheet1!$C$19:$C$23</c:f>
              <c:strCache>
                <c:ptCount val="5"/>
                <c:pt idx="0">
                  <c:v>Patents</c:v>
                </c:pt>
                <c:pt idx="1">
                  <c:v>LiveJournal</c:v>
                </c:pt>
                <c:pt idx="2">
                  <c:v>Wikipedia</c:v>
                </c:pt>
                <c:pt idx="3">
                  <c:v>Twitter-2010</c:v>
                </c:pt>
                <c:pt idx="4">
                  <c:v>UK-2006</c:v>
                </c:pt>
              </c:strCache>
            </c:strRef>
          </c:cat>
          <c:val>
            <c:numRef>
              <c:f>Sheet1!$E$19:$E$23</c:f>
              <c:numCache>
                <c:formatCode>General</c:formatCode>
                <c:ptCount val="5"/>
                <c:pt idx="0">
                  <c:v>0.70000000000000018</c:v>
                </c:pt>
                <c:pt idx="1">
                  <c:v>1.43</c:v>
                </c:pt>
                <c:pt idx="2">
                  <c:v>3.8699999999999997</c:v>
                </c:pt>
                <c:pt idx="3">
                  <c:v>55.2</c:v>
                </c:pt>
                <c:pt idx="4">
                  <c:v>67.099999999999994</c:v>
                </c:pt>
              </c:numCache>
            </c:numRef>
          </c:val>
        </c:ser>
        <c:ser>
          <c:idx val="2"/>
          <c:order val="2"/>
          <c:tx>
            <c:strRef>
              <c:f>Sheet1!$F$18</c:f>
              <c:strCache>
                <c:ptCount val="1"/>
                <c:pt idx="0">
                  <c:v>GraphLab (x86 x 31)</c:v>
                </c:pt>
              </c:strCache>
            </c:strRef>
          </c:tx>
          <c:spPr>
            <a:solidFill>
              <a:schemeClr val="bg2">
                <a:lumMod val="60000"/>
                <a:lumOff val="40000"/>
              </a:schemeClr>
            </a:solidFill>
            <a:ln>
              <a:noFill/>
            </a:ln>
          </c:spPr>
          <c:invertIfNegative val="0"/>
          <c:cat>
            <c:strRef>
              <c:f>Sheet1!$C$19:$C$23</c:f>
              <c:strCache>
                <c:ptCount val="5"/>
                <c:pt idx="0">
                  <c:v>Patents</c:v>
                </c:pt>
                <c:pt idx="1">
                  <c:v>LiveJournal</c:v>
                </c:pt>
                <c:pt idx="2">
                  <c:v>Wikipedia</c:v>
                </c:pt>
                <c:pt idx="3">
                  <c:v>Twitter-2010</c:v>
                </c:pt>
                <c:pt idx="4">
                  <c:v>UK-2006</c:v>
                </c:pt>
              </c:strCache>
            </c:strRef>
          </c:cat>
          <c:val>
            <c:numRef>
              <c:f>Sheet1!$F$19:$F$23</c:f>
              <c:numCache>
                <c:formatCode>General</c:formatCode>
                <c:ptCount val="5"/>
                <c:pt idx="0">
                  <c:v>5.79</c:v>
                </c:pt>
                <c:pt idx="1">
                  <c:v>6.8800000000000008</c:v>
                </c:pt>
                <c:pt idx="2">
                  <c:v>22.19</c:v>
                </c:pt>
                <c:pt idx="3">
                  <c:v>805.7</c:v>
                </c:pt>
                <c:pt idx="4">
                  <c:v>2129.5</c:v>
                </c:pt>
              </c:numCache>
            </c:numRef>
          </c:val>
        </c:ser>
        <c:ser>
          <c:idx val="3"/>
          <c:order val="3"/>
          <c:tx>
            <c:strRef>
              <c:f>Sheet1!$G$18</c:f>
              <c:strCache>
                <c:ptCount val="1"/>
                <c:pt idx="0">
                  <c:v>Hadoop(x86 x 1000+)</c:v>
                </c:pt>
              </c:strCache>
            </c:strRef>
          </c:tx>
          <c:spPr>
            <a:solidFill>
              <a:schemeClr val="accent5"/>
            </a:solidFill>
            <a:ln>
              <a:solidFill>
                <a:srgbClr val="A3A3A3">
                  <a:lumMod val="50000"/>
                </a:srgbClr>
              </a:solidFill>
            </a:ln>
          </c:spPr>
          <c:invertIfNegative val="0"/>
          <c:cat>
            <c:strRef>
              <c:f>Sheet1!$C$19:$C$23</c:f>
              <c:strCache>
                <c:ptCount val="5"/>
                <c:pt idx="0">
                  <c:v>Patents</c:v>
                </c:pt>
                <c:pt idx="1">
                  <c:v>LiveJournal</c:v>
                </c:pt>
                <c:pt idx="2">
                  <c:v>Wikipedia</c:v>
                </c:pt>
                <c:pt idx="3">
                  <c:v>Twitter-2010</c:v>
                </c:pt>
                <c:pt idx="4">
                  <c:v>UK-2006</c:v>
                </c:pt>
              </c:strCache>
            </c:strRef>
          </c:cat>
          <c:val>
            <c:numRef>
              <c:f>Sheet1!$G$19:$G$23</c:f>
              <c:numCache>
                <c:formatCode>General</c:formatCode>
                <c:ptCount val="5"/>
                <c:pt idx="0">
                  <c:v>0</c:v>
                </c:pt>
                <c:pt idx="1">
                  <c:v>319.8</c:v>
                </c:pt>
                <c:pt idx="2">
                  <c:v>0</c:v>
                </c:pt>
                <c:pt idx="3">
                  <c:v>25390</c:v>
                </c:pt>
                <c:pt idx="4">
                  <c:v>0</c:v>
                </c:pt>
              </c:numCache>
            </c:numRef>
          </c:val>
        </c:ser>
        <c:dLbls>
          <c:showLegendKey val="0"/>
          <c:showVal val="0"/>
          <c:showCatName val="0"/>
          <c:showSerName val="0"/>
          <c:showPercent val="0"/>
          <c:showBubbleSize val="0"/>
        </c:dLbls>
        <c:gapWidth val="150"/>
        <c:axId val="37585664"/>
        <c:axId val="37587584"/>
      </c:barChart>
      <c:catAx>
        <c:axId val="37585664"/>
        <c:scaling>
          <c:orientation val="minMax"/>
        </c:scaling>
        <c:delete val="0"/>
        <c:axPos val="b"/>
        <c:title>
          <c:tx>
            <c:rich>
              <a:bodyPr/>
              <a:lstStyle/>
              <a:p>
                <a:pPr>
                  <a:defRPr/>
                </a:pPr>
                <a:r>
                  <a:rPr lang="en-US" sz="1400" dirty="0" smtClean="0"/>
                  <a:t>Graph</a:t>
                </a:r>
                <a:r>
                  <a:rPr lang="en-US" sz="1400" baseline="0" dirty="0" smtClean="0"/>
                  <a:t> Instances</a:t>
                </a:r>
                <a:endParaRPr lang="en-US" sz="1400" dirty="0"/>
              </a:p>
            </c:rich>
          </c:tx>
          <c:layout>
            <c:manualLayout>
              <c:xMode val="edge"/>
              <c:yMode val="edge"/>
              <c:x val="0.46155264200465507"/>
              <c:y val="0.91756811131575189"/>
            </c:manualLayout>
          </c:layout>
          <c:overlay val="0"/>
        </c:title>
        <c:majorTickMark val="out"/>
        <c:minorTickMark val="none"/>
        <c:tickLblPos val="nextTo"/>
        <c:txPr>
          <a:bodyPr/>
          <a:lstStyle/>
          <a:p>
            <a:pPr>
              <a:defRPr sz="1200"/>
            </a:pPr>
            <a:endParaRPr lang="es-ES"/>
          </a:p>
        </c:txPr>
        <c:crossAx val="37587584"/>
        <c:crossesAt val="0.1"/>
        <c:auto val="1"/>
        <c:lblAlgn val="ctr"/>
        <c:lblOffset val="100"/>
        <c:noMultiLvlLbl val="0"/>
      </c:catAx>
      <c:valAx>
        <c:axId val="37587584"/>
        <c:scaling>
          <c:logBase val="10"/>
          <c:orientation val="minMax"/>
        </c:scaling>
        <c:delete val="0"/>
        <c:axPos val="l"/>
        <c:majorGridlines/>
        <c:title>
          <c:tx>
            <c:rich>
              <a:bodyPr rot="-5400000" vert="horz"/>
              <a:lstStyle/>
              <a:p>
                <a:pPr>
                  <a:defRPr sz="1400"/>
                </a:pPr>
                <a:r>
                  <a:rPr lang="en-US" sz="1400" dirty="0" smtClean="0"/>
                  <a:t>Execution Time (</a:t>
                </a:r>
                <a:r>
                  <a:rPr lang="en-US" sz="1400" dirty="0" err="1" smtClean="0"/>
                  <a:t>secs</a:t>
                </a:r>
                <a:r>
                  <a:rPr lang="en-US" sz="1400" dirty="0" smtClean="0"/>
                  <a:t>)</a:t>
                </a:r>
                <a:endParaRPr lang="en-US" sz="1400" dirty="0"/>
              </a:p>
            </c:rich>
          </c:tx>
          <c:layout/>
          <c:overlay val="0"/>
        </c:title>
        <c:numFmt formatCode="General" sourceLinked="1"/>
        <c:majorTickMark val="out"/>
        <c:minorTickMark val="none"/>
        <c:tickLblPos val="nextTo"/>
        <c:txPr>
          <a:bodyPr/>
          <a:lstStyle/>
          <a:p>
            <a:pPr>
              <a:defRPr sz="1100"/>
            </a:pPr>
            <a:endParaRPr lang="es-ES"/>
          </a:p>
        </c:txPr>
        <c:crossAx val="37585664"/>
        <c:crosses val="autoZero"/>
        <c:crossBetween val="between"/>
      </c:valAx>
    </c:plotArea>
    <c:legend>
      <c:legendPos val="t"/>
      <c:layout/>
      <c:overlay val="0"/>
      <c:txPr>
        <a:bodyPr/>
        <a:lstStyle/>
        <a:p>
          <a:pPr>
            <a:defRPr sz="14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LUBM 8K</a:t>
            </a:r>
            <a:r>
              <a:rPr lang="en-US" baseline="0"/>
              <a:t> on x86</a:t>
            </a:r>
            <a:endParaRPr lang="en-US"/>
          </a:p>
        </c:rich>
      </c:tx>
      <c:layout/>
      <c:overlay val="0"/>
    </c:title>
    <c:autoTitleDeleted val="0"/>
    <c:plotArea>
      <c:layout/>
      <c:barChart>
        <c:barDir val="col"/>
        <c:grouping val="clustered"/>
        <c:varyColors val="0"/>
        <c:ser>
          <c:idx val="0"/>
          <c:order val="0"/>
          <c:tx>
            <c:strRef>
              <c:f>SparQl!$N$2</c:f>
              <c:strCache>
                <c:ptCount val="1"/>
                <c:pt idx="0">
                  <c:v>GMX</c:v>
                </c:pt>
              </c:strCache>
            </c:strRef>
          </c:tx>
          <c:invertIfNegative val="0"/>
          <c:dLbls>
            <c:delete val="1"/>
          </c:dLbls>
          <c:cat>
            <c:strRef>
              <c:f>SparQl!$M$3:$M$6</c:f>
              <c:strCache>
                <c:ptCount val="4"/>
                <c:pt idx="0">
                  <c:v>q2</c:v>
                </c:pt>
                <c:pt idx="1">
                  <c:v>q6</c:v>
                </c:pt>
                <c:pt idx="2">
                  <c:v>q9</c:v>
                </c:pt>
                <c:pt idx="3">
                  <c:v>q14</c:v>
                </c:pt>
              </c:strCache>
            </c:strRef>
          </c:cat>
          <c:val>
            <c:numRef>
              <c:f>SparQl!$N$3:$N$6</c:f>
              <c:numCache>
                <c:formatCode>General</c:formatCode>
                <c:ptCount val="4"/>
                <c:pt idx="0">
                  <c:v>9.5966999999999997E-2</c:v>
                </c:pt>
                <c:pt idx="1">
                  <c:v>0.13541500000000001</c:v>
                </c:pt>
                <c:pt idx="2">
                  <c:v>0.57955699999999999</c:v>
                </c:pt>
                <c:pt idx="3">
                  <c:v>0.10244499999999999</c:v>
                </c:pt>
              </c:numCache>
            </c:numRef>
          </c:val>
        </c:ser>
        <c:ser>
          <c:idx val="1"/>
          <c:order val="1"/>
          <c:tx>
            <c:strRef>
              <c:f>SparQl!$O$2</c:f>
              <c:strCache>
                <c:ptCount val="1"/>
                <c:pt idx="0">
                  <c:v>SQL</c:v>
                </c:pt>
              </c:strCache>
            </c:strRef>
          </c:tx>
          <c:invertIfNegative val="0"/>
          <c:dLbls>
            <c:delete val="1"/>
          </c:dLbls>
          <c:cat>
            <c:strRef>
              <c:f>SparQl!$M$3:$M$6</c:f>
              <c:strCache>
                <c:ptCount val="4"/>
                <c:pt idx="0">
                  <c:v>q2</c:v>
                </c:pt>
                <c:pt idx="1">
                  <c:v>q6</c:v>
                </c:pt>
                <c:pt idx="2">
                  <c:v>q9</c:v>
                </c:pt>
                <c:pt idx="3">
                  <c:v>q14</c:v>
                </c:pt>
              </c:strCache>
            </c:strRef>
          </c:cat>
          <c:val>
            <c:numRef>
              <c:f>SparQl!$O$3:$O$6</c:f>
              <c:numCache>
                <c:formatCode>General</c:formatCode>
                <c:ptCount val="4"/>
                <c:pt idx="0">
                  <c:v>21.26</c:v>
                </c:pt>
                <c:pt idx="1">
                  <c:v>23.56</c:v>
                </c:pt>
                <c:pt idx="2">
                  <c:v>58</c:v>
                </c:pt>
                <c:pt idx="3">
                  <c:v>21.09</c:v>
                </c:pt>
              </c:numCache>
            </c:numRef>
          </c:val>
        </c:ser>
        <c:dLbls>
          <c:showLegendKey val="0"/>
          <c:showVal val="1"/>
          <c:showCatName val="0"/>
          <c:showSerName val="0"/>
          <c:showPercent val="0"/>
          <c:showBubbleSize val="0"/>
        </c:dLbls>
        <c:gapWidth val="150"/>
        <c:axId val="75942144"/>
        <c:axId val="75952128"/>
      </c:barChart>
      <c:catAx>
        <c:axId val="75942144"/>
        <c:scaling>
          <c:orientation val="minMax"/>
        </c:scaling>
        <c:delete val="0"/>
        <c:axPos val="b"/>
        <c:majorTickMark val="out"/>
        <c:minorTickMark val="none"/>
        <c:tickLblPos val="nextTo"/>
        <c:crossAx val="75952128"/>
        <c:crossesAt val="0"/>
        <c:auto val="1"/>
        <c:lblAlgn val="ctr"/>
        <c:lblOffset val="100"/>
        <c:noMultiLvlLbl val="0"/>
      </c:catAx>
      <c:valAx>
        <c:axId val="75952128"/>
        <c:scaling>
          <c:logBase val="10"/>
          <c:orientation val="minMax"/>
        </c:scaling>
        <c:delete val="0"/>
        <c:axPos val="l"/>
        <c:majorGridlines/>
        <c:title>
          <c:tx>
            <c:rich>
              <a:bodyPr rot="-5400000" vert="horz"/>
              <a:lstStyle/>
              <a:p>
                <a:pPr>
                  <a:defRPr/>
                </a:pPr>
                <a:r>
                  <a:rPr lang="en-US"/>
                  <a:t>Time (s)</a:t>
                </a:r>
              </a:p>
            </c:rich>
          </c:tx>
          <c:layout/>
          <c:overlay val="0"/>
        </c:title>
        <c:numFmt formatCode="General" sourceLinked="1"/>
        <c:majorTickMark val="out"/>
        <c:minorTickMark val="none"/>
        <c:tickLblPos val="nextTo"/>
        <c:crossAx val="75942144"/>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LUBM 25K on x86</a:t>
            </a:r>
          </a:p>
        </c:rich>
      </c:tx>
      <c:layout/>
      <c:overlay val="0"/>
    </c:title>
    <c:autoTitleDeleted val="0"/>
    <c:plotArea>
      <c:layout/>
      <c:barChart>
        <c:barDir val="col"/>
        <c:grouping val="clustered"/>
        <c:varyColors val="0"/>
        <c:ser>
          <c:idx val="0"/>
          <c:order val="0"/>
          <c:tx>
            <c:strRef>
              <c:f>SparQl!$S$2</c:f>
              <c:strCache>
                <c:ptCount val="1"/>
                <c:pt idx="0">
                  <c:v>GMX</c:v>
                </c:pt>
              </c:strCache>
            </c:strRef>
          </c:tx>
          <c:invertIfNegative val="0"/>
          <c:cat>
            <c:strRef>
              <c:f>SparQl!$R$3:$R$6</c:f>
              <c:strCache>
                <c:ptCount val="4"/>
                <c:pt idx="0">
                  <c:v>q2</c:v>
                </c:pt>
                <c:pt idx="1">
                  <c:v>q6</c:v>
                </c:pt>
                <c:pt idx="2">
                  <c:v>q9</c:v>
                </c:pt>
                <c:pt idx="3">
                  <c:v>q14</c:v>
                </c:pt>
              </c:strCache>
            </c:strRef>
          </c:cat>
          <c:val>
            <c:numRef>
              <c:f>SparQl!$S$3:$S$6</c:f>
              <c:numCache>
                <c:formatCode>General</c:formatCode>
                <c:ptCount val="4"/>
                <c:pt idx="0">
                  <c:v>0.461947</c:v>
                </c:pt>
                <c:pt idx="1">
                  <c:v>0.38631500000000002</c:v>
                </c:pt>
                <c:pt idx="2">
                  <c:v>2.166315</c:v>
                </c:pt>
                <c:pt idx="3">
                  <c:v>0.29614800000000002</c:v>
                </c:pt>
              </c:numCache>
            </c:numRef>
          </c:val>
        </c:ser>
        <c:ser>
          <c:idx val="1"/>
          <c:order val="1"/>
          <c:tx>
            <c:strRef>
              <c:f>SparQl!$T$2</c:f>
              <c:strCache>
                <c:ptCount val="1"/>
                <c:pt idx="0">
                  <c:v>SQL</c:v>
                </c:pt>
              </c:strCache>
            </c:strRef>
          </c:tx>
          <c:invertIfNegative val="0"/>
          <c:cat>
            <c:strRef>
              <c:f>SparQl!$R$3:$R$6</c:f>
              <c:strCache>
                <c:ptCount val="4"/>
                <c:pt idx="0">
                  <c:v>q2</c:v>
                </c:pt>
                <c:pt idx="1">
                  <c:v>q6</c:v>
                </c:pt>
                <c:pt idx="2">
                  <c:v>q9</c:v>
                </c:pt>
                <c:pt idx="3">
                  <c:v>q14</c:v>
                </c:pt>
              </c:strCache>
            </c:strRef>
          </c:cat>
          <c:val>
            <c:numRef>
              <c:f>SparQl!$T$3:$T$6</c:f>
              <c:numCache>
                <c:formatCode>General</c:formatCode>
                <c:ptCount val="4"/>
                <c:pt idx="0">
                  <c:v>101.1</c:v>
                </c:pt>
                <c:pt idx="1">
                  <c:v>102.84</c:v>
                </c:pt>
                <c:pt idx="2">
                  <c:v>300.89</c:v>
                </c:pt>
                <c:pt idx="3">
                  <c:v>91.57</c:v>
                </c:pt>
              </c:numCache>
            </c:numRef>
          </c:val>
        </c:ser>
        <c:dLbls>
          <c:showLegendKey val="0"/>
          <c:showVal val="0"/>
          <c:showCatName val="0"/>
          <c:showSerName val="0"/>
          <c:showPercent val="0"/>
          <c:showBubbleSize val="0"/>
        </c:dLbls>
        <c:gapWidth val="150"/>
        <c:axId val="36988032"/>
        <c:axId val="36989568"/>
      </c:barChart>
      <c:catAx>
        <c:axId val="36988032"/>
        <c:scaling>
          <c:orientation val="minMax"/>
        </c:scaling>
        <c:delete val="0"/>
        <c:axPos val="b"/>
        <c:majorTickMark val="out"/>
        <c:minorTickMark val="none"/>
        <c:tickLblPos val="nextTo"/>
        <c:crossAx val="36989568"/>
        <c:crossesAt val="0"/>
        <c:auto val="1"/>
        <c:lblAlgn val="ctr"/>
        <c:lblOffset val="100"/>
        <c:noMultiLvlLbl val="0"/>
      </c:catAx>
      <c:valAx>
        <c:axId val="36989568"/>
        <c:scaling>
          <c:logBase val="10"/>
          <c:orientation val="minMax"/>
        </c:scaling>
        <c:delete val="0"/>
        <c:axPos val="l"/>
        <c:majorGridlines/>
        <c:title>
          <c:tx>
            <c:rich>
              <a:bodyPr rot="-5400000" vert="horz"/>
              <a:lstStyle/>
              <a:p>
                <a:pPr>
                  <a:defRPr/>
                </a:pPr>
                <a:r>
                  <a:rPr lang="en-US"/>
                  <a:t>Time (s)</a:t>
                </a:r>
              </a:p>
            </c:rich>
          </c:tx>
          <c:layout/>
          <c:overlay val="0"/>
        </c:title>
        <c:numFmt formatCode="General" sourceLinked="1"/>
        <c:majorTickMark val="out"/>
        <c:minorTickMark val="none"/>
        <c:tickLblPos val="nextTo"/>
        <c:crossAx val="36988032"/>
        <c:crosses val="autoZero"/>
        <c:crossBetween val="between"/>
      </c:valAx>
    </c:plotArea>
    <c:legend>
      <c:legendPos val="t"/>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LUBM 8K on SPARC</a:t>
            </a:r>
          </a:p>
        </c:rich>
      </c:tx>
      <c:layout/>
      <c:overlay val="0"/>
    </c:title>
    <c:autoTitleDeleted val="0"/>
    <c:plotArea>
      <c:layout/>
      <c:barChart>
        <c:barDir val="col"/>
        <c:grouping val="clustered"/>
        <c:varyColors val="0"/>
        <c:ser>
          <c:idx val="0"/>
          <c:order val="0"/>
          <c:tx>
            <c:strRef>
              <c:f>SparQl!$N$50</c:f>
              <c:strCache>
                <c:ptCount val="1"/>
                <c:pt idx="0">
                  <c:v>GMX</c:v>
                </c:pt>
              </c:strCache>
            </c:strRef>
          </c:tx>
          <c:invertIfNegative val="0"/>
          <c:cat>
            <c:strRef>
              <c:f>SparQl!$M$51:$M$54</c:f>
              <c:strCache>
                <c:ptCount val="4"/>
                <c:pt idx="0">
                  <c:v>q2</c:v>
                </c:pt>
                <c:pt idx="1">
                  <c:v>q6</c:v>
                </c:pt>
                <c:pt idx="2">
                  <c:v>q9</c:v>
                </c:pt>
                <c:pt idx="3">
                  <c:v>q14</c:v>
                </c:pt>
              </c:strCache>
            </c:strRef>
          </c:cat>
          <c:val>
            <c:numRef>
              <c:f>SparQl!$N$51:$N$54</c:f>
              <c:numCache>
                <c:formatCode>General</c:formatCode>
                <c:ptCount val="4"/>
                <c:pt idx="0">
                  <c:v>6.5786999999999998E-2</c:v>
                </c:pt>
                <c:pt idx="1">
                  <c:v>0.16553100000000001</c:v>
                </c:pt>
                <c:pt idx="2">
                  <c:v>0.37147000000000002</c:v>
                </c:pt>
                <c:pt idx="3">
                  <c:v>0.12792999999999999</c:v>
                </c:pt>
              </c:numCache>
            </c:numRef>
          </c:val>
        </c:ser>
        <c:ser>
          <c:idx val="1"/>
          <c:order val="1"/>
          <c:tx>
            <c:strRef>
              <c:f>SparQl!$O$50</c:f>
              <c:strCache>
                <c:ptCount val="1"/>
                <c:pt idx="0">
                  <c:v>SQL</c:v>
                </c:pt>
              </c:strCache>
            </c:strRef>
          </c:tx>
          <c:invertIfNegative val="0"/>
          <c:cat>
            <c:strRef>
              <c:f>SparQl!$M$51:$M$54</c:f>
              <c:strCache>
                <c:ptCount val="4"/>
                <c:pt idx="0">
                  <c:v>q2</c:v>
                </c:pt>
                <c:pt idx="1">
                  <c:v>q6</c:v>
                </c:pt>
                <c:pt idx="2">
                  <c:v>q9</c:v>
                </c:pt>
                <c:pt idx="3">
                  <c:v>q14</c:v>
                </c:pt>
              </c:strCache>
            </c:strRef>
          </c:cat>
          <c:val>
            <c:numRef>
              <c:f>SparQl!$O$51:$O$54</c:f>
              <c:numCache>
                <c:formatCode>General</c:formatCode>
                <c:ptCount val="4"/>
                <c:pt idx="0">
                  <c:v>10.67</c:v>
                </c:pt>
                <c:pt idx="1">
                  <c:v>15.26</c:v>
                </c:pt>
                <c:pt idx="2">
                  <c:v>29.78</c:v>
                </c:pt>
                <c:pt idx="3">
                  <c:v>13.24</c:v>
                </c:pt>
              </c:numCache>
            </c:numRef>
          </c:val>
        </c:ser>
        <c:dLbls>
          <c:showLegendKey val="0"/>
          <c:showVal val="0"/>
          <c:showCatName val="0"/>
          <c:showSerName val="0"/>
          <c:showPercent val="0"/>
          <c:showBubbleSize val="0"/>
        </c:dLbls>
        <c:gapWidth val="150"/>
        <c:axId val="37041664"/>
        <c:axId val="37043200"/>
      </c:barChart>
      <c:catAx>
        <c:axId val="37041664"/>
        <c:scaling>
          <c:orientation val="minMax"/>
        </c:scaling>
        <c:delete val="0"/>
        <c:axPos val="b"/>
        <c:majorTickMark val="out"/>
        <c:minorTickMark val="none"/>
        <c:tickLblPos val="nextTo"/>
        <c:crossAx val="37043200"/>
        <c:crossesAt val="0"/>
        <c:auto val="1"/>
        <c:lblAlgn val="ctr"/>
        <c:lblOffset val="100"/>
        <c:noMultiLvlLbl val="0"/>
      </c:catAx>
      <c:valAx>
        <c:axId val="37043200"/>
        <c:scaling>
          <c:logBase val="10"/>
          <c:orientation val="minMax"/>
        </c:scaling>
        <c:delete val="0"/>
        <c:axPos val="l"/>
        <c:majorGridlines/>
        <c:title>
          <c:tx>
            <c:rich>
              <a:bodyPr rot="-5400000" vert="horz"/>
              <a:lstStyle/>
              <a:p>
                <a:pPr>
                  <a:defRPr/>
                </a:pPr>
                <a:r>
                  <a:rPr lang="en-US"/>
                  <a:t>Time (s)</a:t>
                </a:r>
              </a:p>
            </c:rich>
          </c:tx>
          <c:layout/>
          <c:overlay val="0"/>
        </c:title>
        <c:numFmt formatCode="General" sourceLinked="1"/>
        <c:majorTickMark val="out"/>
        <c:minorTickMark val="none"/>
        <c:tickLblPos val="nextTo"/>
        <c:crossAx val="37041664"/>
        <c:crosses val="autoZero"/>
        <c:crossBetween val="between"/>
      </c:valAx>
    </c:plotArea>
    <c:legend>
      <c:legendPos val="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0.2692</cdr:x>
      <cdr:y>0.39559</cdr:y>
    </cdr:from>
    <cdr:to>
      <cdr:x>0.40173</cdr:x>
      <cdr:y>0.49376</cdr:y>
    </cdr:to>
    <cdr:sp macro="" textlink="">
      <cdr:nvSpPr>
        <cdr:cNvPr id="2" name="TextBox 1"/>
        <cdr:cNvSpPr txBox="1"/>
      </cdr:nvSpPr>
      <cdr:spPr>
        <a:xfrm xmlns:a="http://schemas.openxmlformats.org/drawingml/2006/main">
          <a:off x="992174" y="992133"/>
          <a:ext cx="48845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000" dirty="0" smtClean="0"/>
            <a:t>219x</a:t>
          </a:r>
          <a:endParaRPr lang="en-US" sz="1000" dirty="0"/>
        </a:p>
      </cdr:txBody>
    </cdr:sp>
  </cdr:relSizeAnchor>
  <cdr:relSizeAnchor xmlns:cdr="http://schemas.openxmlformats.org/drawingml/2006/chartDrawing">
    <cdr:from>
      <cdr:x>0.45166</cdr:x>
      <cdr:y>0.39814</cdr:y>
    </cdr:from>
    <cdr:to>
      <cdr:x>0.58419</cdr:x>
      <cdr:y>0.49631</cdr:y>
    </cdr:to>
    <cdr:sp macro="" textlink="">
      <cdr:nvSpPr>
        <cdr:cNvPr id="3" name="TextBox 2"/>
        <cdr:cNvSpPr txBox="1"/>
      </cdr:nvSpPr>
      <cdr:spPr>
        <a:xfrm xmlns:a="http://schemas.openxmlformats.org/drawingml/2006/main">
          <a:off x="1664638" y="998530"/>
          <a:ext cx="48845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266x</a:t>
          </a:r>
          <a:endParaRPr lang="en-US" sz="1000" dirty="0"/>
        </a:p>
      </cdr:txBody>
    </cdr:sp>
  </cdr:relSizeAnchor>
  <cdr:relSizeAnchor xmlns:cdr="http://schemas.openxmlformats.org/drawingml/2006/chartDrawing">
    <cdr:from>
      <cdr:x>0.63653</cdr:x>
      <cdr:y>0.34757</cdr:y>
    </cdr:from>
    <cdr:to>
      <cdr:x>0.76906</cdr:x>
      <cdr:y>0.44575</cdr:y>
    </cdr:to>
    <cdr:sp macro="" textlink="">
      <cdr:nvSpPr>
        <cdr:cNvPr id="4" name="TextBox 3"/>
        <cdr:cNvSpPr txBox="1"/>
      </cdr:nvSpPr>
      <cdr:spPr>
        <a:xfrm xmlns:a="http://schemas.openxmlformats.org/drawingml/2006/main">
          <a:off x="2345982" y="871719"/>
          <a:ext cx="48845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139x</a:t>
          </a:r>
          <a:endParaRPr lang="en-US" sz="1000" dirty="0"/>
        </a:p>
      </cdr:txBody>
    </cdr:sp>
  </cdr:relSizeAnchor>
  <cdr:relSizeAnchor xmlns:cdr="http://schemas.openxmlformats.org/drawingml/2006/chartDrawing">
    <cdr:from>
      <cdr:x>0.82863</cdr:x>
      <cdr:y>0.39262</cdr:y>
    </cdr:from>
    <cdr:to>
      <cdr:x>0.96116</cdr:x>
      <cdr:y>0.49079</cdr:y>
    </cdr:to>
    <cdr:sp macro="" textlink="">
      <cdr:nvSpPr>
        <cdr:cNvPr id="5" name="TextBox 4"/>
        <cdr:cNvSpPr txBox="1"/>
      </cdr:nvSpPr>
      <cdr:spPr>
        <a:xfrm xmlns:a="http://schemas.openxmlformats.org/drawingml/2006/main">
          <a:off x="3053969" y="984683"/>
          <a:ext cx="488450"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smtClean="0"/>
            <a:t>309x</a:t>
          </a:r>
          <a:endParaRPr lang="en-US" sz="1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99333BE-0D34-4F62-BD6E-2C3B14663373}" type="datetimeFigureOut">
              <a:rPr lang="en-US" smtClean="0"/>
              <a:t>2/21/2014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AECABB6E-EB62-4D88-B3E7-408903A4E4B0}" type="slidenum">
              <a:rPr lang="en-US" smtClean="0"/>
              <a:t>‹#›</a:t>
            </a:fld>
            <a:endParaRPr lang="en-US"/>
          </a:p>
        </p:txBody>
      </p:sp>
    </p:spTree>
    <p:extLst>
      <p:ext uri="{BB962C8B-B14F-4D97-AF65-F5344CB8AC3E}">
        <p14:creationId xmlns:p14="http://schemas.microsoft.com/office/powerpoint/2010/main" val="1705973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A2D1F94-724F-43BD-B41B-43157E9B4550}" type="datetimeFigureOut">
              <a:rPr lang="en-US" smtClean="0"/>
              <a:t>2/21/2014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6E82501-53DA-4152-84B0-51135B15EEA8}" type="slidenum">
              <a:rPr lang="en-US" smtClean="0"/>
              <a:t>‹#›</a:t>
            </a:fld>
            <a:endParaRPr lang="en-US"/>
          </a:p>
        </p:txBody>
      </p:sp>
    </p:spTree>
    <p:extLst>
      <p:ext uri="{BB962C8B-B14F-4D97-AF65-F5344CB8AC3E}">
        <p14:creationId xmlns:p14="http://schemas.microsoft.com/office/powerpoint/2010/main" val="21532524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 thank</a:t>
            </a:r>
            <a:r>
              <a:rPr lang="en-US" baseline="0" dirty="0" smtClean="0"/>
              <a:t> all of you for attending</a:t>
            </a:r>
            <a:r>
              <a:rPr lang="en-US" baseline="0" smtClean="0"/>
              <a:t>. my </a:t>
            </a:r>
            <a:r>
              <a:rPr lang="en-US" baseline="0" dirty="0" smtClean="0"/>
              <a:t>name is Hassan </a:t>
            </a:r>
            <a:r>
              <a:rPr lang="en-US" baseline="0" dirty="0" err="1" smtClean="0"/>
              <a:t>Chafi</a:t>
            </a:r>
            <a:r>
              <a:rPr lang="en-US" baseline="0" dirty="0" smtClean="0"/>
              <a:t> and I manage the project Q team. Last year we spent quite some time motivating the various efforts within Project Q. This year we are just going to jump right in. please refer to last year’s portfolio review video recording if you are interested in general motivation for the team. In a nutshell we are interested in the practical use cases of domain-specific languages and code specialization both static and dynamic. </a:t>
            </a:r>
            <a:endParaRPr lang="en-US" dirty="0"/>
          </a:p>
        </p:txBody>
      </p:sp>
      <p:sp>
        <p:nvSpPr>
          <p:cNvPr id="4" name="Slide Number Placeholder 3"/>
          <p:cNvSpPr>
            <a:spLocks noGrp="1"/>
          </p:cNvSpPr>
          <p:nvPr>
            <p:ph type="sldNum" sz="quarter" idx="10"/>
          </p:nvPr>
        </p:nvSpPr>
        <p:spPr/>
        <p:txBody>
          <a:bodyPr/>
          <a:lstStyle/>
          <a:p>
            <a:fld id="{36E82501-53DA-4152-84B0-51135B15EEA8}" type="slidenum">
              <a:rPr lang="en-US" smtClean="0"/>
              <a:t>1</a:t>
            </a:fld>
            <a:endParaRPr lang="en-US"/>
          </a:p>
        </p:txBody>
      </p:sp>
    </p:spTree>
    <p:extLst>
      <p:ext uri="{BB962C8B-B14F-4D97-AF65-F5344CB8AC3E}">
        <p14:creationId xmlns:p14="http://schemas.microsoft.com/office/powerpoint/2010/main" val="2296213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E82501-53DA-4152-84B0-51135B15EEA8}" type="slidenum">
              <a:rPr lang="en-US" smtClean="0"/>
              <a:t>11</a:t>
            </a:fld>
            <a:endParaRPr lang="en-US"/>
          </a:p>
        </p:txBody>
      </p:sp>
    </p:spTree>
    <p:extLst>
      <p:ext uri="{BB962C8B-B14F-4D97-AF65-F5344CB8AC3E}">
        <p14:creationId xmlns:p14="http://schemas.microsoft.com/office/powerpoint/2010/main" val="341344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Green-Marl? </a:t>
            </a:r>
          </a:p>
          <a:p>
            <a:r>
              <a:rPr lang="en-US" dirty="0" smtClean="0"/>
              <a:t>Green-Marl is a domain-specific</a:t>
            </a:r>
            <a:r>
              <a:rPr lang="en-US" baseline="0" dirty="0" smtClean="0"/>
              <a:t> language, that is designed for describing graph algorithms. </a:t>
            </a:r>
          </a:p>
          <a:p>
            <a:r>
              <a:rPr lang="en-US" baseline="0" dirty="0" smtClean="0"/>
              <a:t>This project has began as ERO with Stanford at 2011; and the whole GMX project was </a:t>
            </a:r>
            <a:r>
              <a:rPr lang="en-US" baseline="0" smtClean="0"/>
              <a:t>grown out of this.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15C357-FB17-4C93-90CC-C749E656E1C2}" type="slidenum">
              <a:rPr lang="en-US" altLang="en-US" smtClean="0"/>
              <a:pPr/>
              <a:t>3</a:t>
            </a:fld>
            <a:endParaRPr lang="en-US" altLang="en-US"/>
          </a:p>
        </p:txBody>
      </p:sp>
    </p:spTree>
    <p:extLst>
      <p:ext uri="{BB962C8B-B14F-4D97-AF65-F5344CB8AC3E}">
        <p14:creationId xmlns:p14="http://schemas.microsoft.com/office/powerpoint/2010/main" val="419258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this is a relatively new field in terms of availability of production systems, we did spend time just defining the problem itself and mapping out some of the concerns we need to address. [] Some high level concerns include aspects relating to data management. For example, which graph data model to use, how to persist the data, how to support concurrency for the data, How to construct the representation especially if you are starting out with data in other representations. [] There are concerns that deal with execution of the analysis, for example how to implement algorithms in an efficient manner. How to handle very large graphs that may potentially exceed the memory limits of a single node and How to handle efficient pattern matching on these graphs. [] And there are also concerns that sit closer to the end user, ranging for how to specify new graph algorithms so that they can be efficiently executed by lower layers. And the Visualization of data, input queries and results is also an important area that we need to tackle in order to truly make a system compelling. </a:t>
            </a:r>
          </a:p>
          <a:p>
            <a:endParaRPr lang="en-US" altLang="en-US" smtClean="0"/>
          </a:p>
          <a:p>
            <a:endParaRPr lang="en-US" altLang="en-US" smtClean="0"/>
          </a:p>
          <a:p>
            <a:endParaRPr lang="en-US" alt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9C61E4E-B3C0-4807-8EFF-87A74673DB44}" type="slidenum">
              <a:rPr lang="en-US" altLang="en-US" smtClean="0"/>
              <a:pPr eaLnBrk="1" hangingPunct="1">
                <a:spcBef>
                  <a:spcPct val="0"/>
                </a:spcBef>
              </a:pPr>
              <a:t>4</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As I mentioned, this is relatively a new field. No existing company has good coverage of all the major concerns.[] Some, with Neo4j being the most prominent startup example, call themselves graph databases and focus on the data-management piece and are pretty busy re-implementing all the enterprise features of an Oracle database but recasting things into the graph type. The data model they popularized is different from the more established RDF model in its simplicity. There are vertices and edges and each have key value pairs and that is about it. [] Others, eschew data management, relying on something like HDFS and focus on the execution side of things, however they typically provide a somewhat challenging and incomplete programming environment. These players also adopt something like the P.G. model.[] Finally, the more established players, tend to have adopted the RDF model with is main focus on pattern matching based applications. [] Oracle is a leader in this particular category. The product team however understands the importance of not only increasing our lead in the RDF category [] but also having a strong offering for the property graph model. We think that a solution that leverage the strengths of both models (flexibility and analytics for P.G. and </a:t>
            </a:r>
            <a:r>
              <a:rPr lang="en-US" dirty="0" err="1" smtClean="0"/>
              <a:t>inferencing</a:t>
            </a:r>
            <a:r>
              <a:rPr lang="en-US" dirty="0" smtClean="0"/>
              <a:t> and data integration for RDF) will win in the long term.</a:t>
            </a: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687F929-AE93-4B3E-BA28-7BA5FEF5C8D7}" type="slidenum">
              <a:rPr lang="en-US" altLang="en-US" smtClean="0"/>
              <a:pPr eaLnBrk="1" hangingPunct="1">
                <a:spcBef>
                  <a:spcPct val="0"/>
                </a:spcBef>
              </a:pPr>
              <a:t>5</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4159FC1-BCA8-4607-8377-889A57B58527}" type="slidenum">
              <a:rPr lang="en-US" altLang="en-US" smtClean="0">
                <a:latin typeface="Arial" charset="0"/>
              </a:rPr>
              <a:pPr eaLnBrk="1" hangingPunct="1">
                <a:spcBef>
                  <a:spcPct val="0"/>
                </a:spcBef>
              </a:pPr>
              <a:t>6</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002850-5BF8-48BF-BA38-169A43CE0C3F}" type="slidenum">
              <a:rPr lang="en-US" altLang="en-US" smtClean="0">
                <a:latin typeface="Arial" charset="0"/>
              </a:rPr>
              <a:pPr eaLnBrk="1" hangingPunct="1">
                <a:spcBef>
                  <a:spcPct val="0"/>
                </a:spcBef>
              </a:pPr>
              <a:t>7</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15C357-FB17-4C93-90CC-C749E656E1C2}" type="slidenum">
              <a:rPr lang="en-US" altLang="en-US" smtClean="0"/>
              <a:pPr/>
              <a:t>8</a:t>
            </a:fld>
            <a:endParaRPr lang="en-US" altLang="en-US"/>
          </a:p>
        </p:txBody>
      </p:sp>
    </p:spTree>
    <p:extLst>
      <p:ext uri="{BB962C8B-B14F-4D97-AF65-F5344CB8AC3E}">
        <p14:creationId xmlns:p14="http://schemas.microsoft.com/office/powerpoint/2010/main" val="2953705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E82501-53DA-4152-84B0-51135B15EEA8}" type="slidenum">
              <a:rPr lang="en-US" smtClean="0"/>
              <a:t>9</a:t>
            </a:fld>
            <a:endParaRPr lang="en-US"/>
          </a:p>
        </p:txBody>
      </p:sp>
    </p:spTree>
    <p:extLst>
      <p:ext uri="{BB962C8B-B14F-4D97-AF65-F5344CB8AC3E}">
        <p14:creationId xmlns:p14="http://schemas.microsoft.com/office/powerpoint/2010/main" val="624652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by</a:t>
            </a:r>
            <a:r>
              <a:rPr lang="en-US" baseline="0" dirty="0" smtClean="0"/>
              <a:t> defining the problem: Given a typically large Graph and much smaller query graph where nodes and edges can have an arbitrary number of properties[] Our task is to find all the </a:t>
            </a:r>
            <a:r>
              <a:rPr lang="en-US" baseline="0" dirty="0" err="1" smtClean="0"/>
              <a:t>subgraphs</a:t>
            </a:r>
            <a:r>
              <a:rPr lang="en-US" baseline="0" dirty="0" smtClean="0"/>
              <a:t> of G that are isomorphic to Q. This is typically very challenging if the graphs have no labels or properties to restrict the search on. [] Our matching criteria is both the structure of the graph, and the node and edge properties[]In this example, those </a:t>
            </a:r>
            <a:r>
              <a:rPr lang="en-US" baseline="0" dirty="0" err="1" smtClean="0"/>
              <a:t>subgraphs</a:t>
            </a:r>
            <a:r>
              <a:rPr lang="en-US" baseline="0" dirty="0" smtClean="0"/>
              <a:t> would form our result set</a:t>
            </a:r>
          </a:p>
        </p:txBody>
      </p:sp>
      <p:sp>
        <p:nvSpPr>
          <p:cNvPr id="4" name="Slide Number Placeholder 3"/>
          <p:cNvSpPr>
            <a:spLocks noGrp="1"/>
          </p:cNvSpPr>
          <p:nvPr>
            <p:ph type="sldNum" sz="quarter" idx="10"/>
          </p:nvPr>
        </p:nvSpPr>
        <p:spPr/>
        <p:txBody>
          <a:bodyPr/>
          <a:lstStyle/>
          <a:p>
            <a:fld id="{36E82501-53DA-4152-84B0-51135B15EEA8}" type="slidenum">
              <a:rPr lang="en-US" smtClean="0"/>
              <a:t>10</a:t>
            </a:fld>
            <a:endParaRPr lang="en-US"/>
          </a:p>
        </p:txBody>
      </p:sp>
    </p:spTree>
    <p:extLst>
      <p:ext uri="{BB962C8B-B14F-4D97-AF65-F5344CB8AC3E}">
        <p14:creationId xmlns:p14="http://schemas.microsoft.com/office/powerpoint/2010/main" val="1642309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 Template_Content 2 Line Title">
    <p:spTree>
      <p:nvGrpSpPr>
        <p:cNvPr id="1" name=""/>
        <p:cNvGrpSpPr/>
        <p:nvPr/>
      </p:nvGrpSpPr>
      <p:grpSpPr>
        <a:xfrm>
          <a:off x="0" y="0"/>
          <a:ext cx="0" cy="0"/>
          <a:chOff x="0" y="0"/>
          <a:chExt cx="0" cy="0"/>
        </a:xfrm>
      </p:grpSpPr>
      <p:sp>
        <p:nvSpPr>
          <p:cNvPr id="2" name="Title 1"/>
          <p:cNvSpPr>
            <a:spLocks noGrp="1"/>
          </p:cNvSpPr>
          <p:nvPr>
            <p:ph type="title"/>
          </p:nvPr>
        </p:nvSpPr>
        <p:spPr>
          <a:xfrm>
            <a:off x="734518" y="236392"/>
            <a:ext cx="7947424" cy="825867"/>
          </a:xfrm>
        </p:spPr>
        <p:txBody>
          <a:bodyPr/>
          <a:lstStyle>
            <a:lvl1pPr>
              <a:defRPr baseline="0"/>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733868" y="1561033"/>
            <a:ext cx="7948074" cy="4491037"/>
          </a:xfrm>
        </p:spPr>
        <p:txBody>
          <a:bodyPr/>
          <a:lstStyle>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Content Placeholder 9"/>
          <p:cNvSpPr>
            <a:spLocks noGrp="1"/>
          </p:cNvSpPr>
          <p:nvPr>
            <p:ph sz="quarter" idx="11"/>
          </p:nvPr>
        </p:nvSpPr>
        <p:spPr>
          <a:xfrm>
            <a:off x="734518" y="1050000"/>
            <a:ext cx="7947424" cy="430212"/>
          </a:xfrm>
        </p:spPr>
        <p:txBody>
          <a:bodyPr/>
          <a:lstStyle>
            <a:lvl1pPr marL="0" indent="0">
              <a:buFont typeface="Arial" pitchFamily="34" charset="0"/>
              <a:buNone/>
              <a:defRPr>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998449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ew Template_Case Study">
    <p:spTree>
      <p:nvGrpSpPr>
        <p:cNvPr id="1" name=""/>
        <p:cNvGrpSpPr/>
        <p:nvPr/>
      </p:nvGrpSpPr>
      <p:grpSpPr>
        <a:xfrm>
          <a:off x="0" y="0"/>
          <a:ext cx="0" cy="0"/>
          <a:chOff x="0" y="0"/>
          <a:chExt cx="0" cy="0"/>
        </a:xfrm>
      </p:grpSpPr>
      <p:sp>
        <p:nvSpPr>
          <p:cNvPr id="6" name="Rectangle 5"/>
          <p:cNvSpPr/>
          <p:nvPr userDrawn="1"/>
        </p:nvSpPr>
        <p:spPr>
          <a:xfrm>
            <a:off x="0" y="2315506"/>
            <a:ext cx="4000500" cy="3227303"/>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bwMode="auto">
          <a:xfrm>
            <a:off x="1524" y="1580410"/>
            <a:ext cx="3998976" cy="735097"/>
          </a:xfrm>
          <a:prstGeom prst="rect">
            <a:avLst/>
          </a:prstGeom>
          <a:gradFill>
            <a:gsLst>
              <a:gs pos="0">
                <a:schemeClr val="accent1"/>
              </a:gs>
              <a:gs pos="100000">
                <a:schemeClr val="accent1">
                  <a:lumMod val="75000"/>
                </a:schemeClr>
              </a:gs>
            </a:gsLst>
            <a:lin ang="5400000" scaled="1"/>
          </a:gradFill>
          <a:ln w="9525" cap="flat" cmpd="sng" algn="ctr">
            <a:noFill/>
            <a:prstDash val="solid"/>
            <a:round/>
            <a:headEnd type="none" w="med" len="med"/>
            <a:tailEnd type="none" w="med" len="med"/>
          </a:ln>
          <a:effectLst/>
        </p:spPr>
        <p:txBody>
          <a:bodyPr lIns="92075" tIns="46038" rIns="92075" bIns="46038" anchor="ctr"/>
          <a:lstStyle/>
          <a:p>
            <a:pPr marL="119063" indent="-119063" algn="ctr">
              <a:defRPr/>
            </a:pPr>
            <a:endParaRPr lang="en-US" sz="4000" b="1" dirty="0">
              <a:solidFill>
                <a:srgbClr val="FFFFFF"/>
              </a:solidFill>
              <a:latin typeface="Arial" pitchFamily="-106" charset="0"/>
              <a:ea typeface="ＭＳ Ｐゴシック" pitchFamily="34" charset="-128"/>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674876" y="2497540"/>
            <a:ext cx="3114801" cy="2879678"/>
          </a:xfrm>
        </p:spPr>
        <p:txBody>
          <a:bodyPr/>
          <a:lstStyle>
            <a:lvl1pPr>
              <a:defRPr sz="1600"/>
            </a:lvl1pPr>
            <a:lvl5pPr>
              <a:defRPr>
                <a:solidFill>
                  <a:schemeClr val="tx1"/>
                </a:solidFill>
              </a:defRPr>
            </a:lvl5pPr>
          </a:lstStyle>
          <a:p>
            <a:pPr lvl="0"/>
            <a:r>
              <a:rPr lang="en-US" smtClean="0"/>
              <a:t>Click to edit Master text styles</a:t>
            </a:r>
          </a:p>
        </p:txBody>
      </p:sp>
      <p:sp>
        <p:nvSpPr>
          <p:cNvPr id="8" name="Picture Placeholder 25"/>
          <p:cNvSpPr>
            <a:spLocks noGrp="1"/>
          </p:cNvSpPr>
          <p:nvPr>
            <p:ph type="pic" sz="quarter" idx="15" hasCustomPrompt="1"/>
          </p:nvPr>
        </p:nvSpPr>
        <p:spPr>
          <a:xfrm>
            <a:off x="4034367" y="1580410"/>
            <a:ext cx="5109632" cy="3962400"/>
          </a:xfrm>
          <a:effectLst>
            <a:reflection blurRad="63500" stA="50000" endPos="7000" dir="5400000" sy="-100000" algn="bl" rotWithShape="0"/>
          </a:effectLst>
        </p:spPr>
        <p:txBody>
          <a:bodyPr anchor="ctr" anchorCtr="1"/>
          <a:lstStyle>
            <a:lvl1pPr marL="0" indent="0" algn="ctr">
              <a:buNone/>
              <a:defRPr baseline="0"/>
            </a:lvl1pPr>
          </a:lstStyle>
          <a:p>
            <a:r>
              <a:rPr lang="en-US" dirty="0" smtClean="0"/>
              <a:t>Insert Picture Here</a:t>
            </a:r>
            <a:endParaRPr lang="en-US" dirty="0"/>
          </a:p>
        </p:txBody>
      </p:sp>
      <p:sp>
        <p:nvSpPr>
          <p:cNvPr id="9" name="Text Placeholder 22"/>
          <p:cNvSpPr>
            <a:spLocks noGrp="1"/>
          </p:cNvSpPr>
          <p:nvPr>
            <p:ph type="body" sz="quarter" idx="14" hasCustomPrompt="1"/>
          </p:nvPr>
        </p:nvSpPr>
        <p:spPr bwMode="white">
          <a:xfrm>
            <a:off x="734518" y="1589594"/>
            <a:ext cx="3167062" cy="725801"/>
          </a:xfrm>
          <a:noFill/>
        </p:spPr>
        <p:txBody>
          <a:bodyPr lIns="0" tIns="0" rIns="0" bIns="0" anchor="ctr" anchorCtr="0">
            <a:noAutofit/>
          </a:bodyPr>
          <a:lstStyle>
            <a:lvl1pPr marL="0" indent="0">
              <a:spcAft>
                <a:spcPts val="0"/>
              </a:spcAft>
              <a:buNone/>
              <a:defRPr sz="2000" b="1" cap="none" baseline="0">
                <a:solidFill>
                  <a:schemeClr val="bg1"/>
                </a:solidFill>
              </a:defRPr>
            </a:lvl1pPr>
          </a:lstStyle>
          <a:p>
            <a:pPr lvl="0"/>
            <a:r>
              <a:rPr lang="en-US" dirty="0" smtClean="0"/>
              <a:t>Master Text</a:t>
            </a:r>
          </a:p>
        </p:txBody>
      </p:sp>
    </p:spTree>
    <p:extLst>
      <p:ext uri="{BB962C8B-B14F-4D97-AF65-F5344CB8AC3E}">
        <p14:creationId xmlns:p14="http://schemas.microsoft.com/office/powerpoint/2010/main" val="198807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Layout">
    <p:spTree>
      <p:nvGrpSpPr>
        <p:cNvPr id="1" name=""/>
        <p:cNvGrpSpPr/>
        <p:nvPr/>
      </p:nvGrpSpPr>
      <p:grpSpPr>
        <a:xfrm>
          <a:off x="0" y="0"/>
          <a:ext cx="0" cy="0"/>
          <a:chOff x="0" y="0"/>
          <a:chExt cx="0" cy="0"/>
        </a:xfrm>
      </p:grpSpPr>
      <p:sp>
        <p:nvSpPr>
          <p:cNvPr id="19" name="Rectangle 18"/>
          <p:cNvSpPr/>
          <p:nvPr/>
        </p:nvSpPr>
        <p:spPr>
          <a:xfrm>
            <a:off x="0" y="1580410"/>
            <a:ext cx="9144000" cy="3962399"/>
          </a:xfrm>
          <a:prstGeom prst="rect">
            <a:avLst/>
          </a:prstGeom>
          <a:gradFill flip="none" rotWithShape="1">
            <a:gsLst>
              <a:gs pos="0">
                <a:srgbClr val="AA0000"/>
              </a:gs>
              <a:gs pos="10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9"/>
          <p:cNvSpPr>
            <a:spLocks noGrp="1"/>
          </p:cNvSpPr>
          <p:nvPr>
            <p:ph type="body" sz="quarter" idx="11"/>
          </p:nvPr>
        </p:nvSpPr>
        <p:spPr bwMode="white">
          <a:xfrm>
            <a:off x="741363" y="1975554"/>
            <a:ext cx="7761192" cy="1806223"/>
          </a:xfrm>
        </p:spPr>
        <p:txBody>
          <a:bodyPr lIns="0" tIns="0" rIns="0" bIns="0" anchor="t" anchorCtr="0">
            <a:normAutofit/>
          </a:bodyPr>
          <a:lstStyle>
            <a:lvl1pPr marL="114300" indent="-114300">
              <a:lnSpc>
                <a:spcPct val="90000"/>
              </a:lnSpc>
              <a:spcBef>
                <a:spcPts val="0"/>
              </a:spcBef>
              <a:spcAft>
                <a:spcPts val="1800"/>
              </a:spcAft>
              <a:buNone/>
              <a:defRPr sz="2400" b="0" cap="none" baseline="0">
                <a:solidFill>
                  <a:schemeClr val="bg1"/>
                </a:solidFill>
              </a:defRPr>
            </a:lvl1pPr>
          </a:lstStyle>
          <a:p>
            <a:pPr lvl="0"/>
            <a:r>
              <a:rPr lang="en-US" smtClean="0"/>
              <a:t>Click to edit Master text styles</a:t>
            </a:r>
          </a:p>
        </p:txBody>
      </p:sp>
      <p:sp>
        <p:nvSpPr>
          <p:cNvPr id="17" name="Text Placeholder 22"/>
          <p:cNvSpPr>
            <a:spLocks noGrp="1"/>
          </p:cNvSpPr>
          <p:nvPr>
            <p:ph type="body" sz="quarter" idx="16" hasCustomPrompt="1"/>
          </p:nvPr>
        </p:nvSpPr>
        <p:spPr bwMode="white">
          <a:xfrm>
            <a:off x="836899" y="3872087"/>
            <a:ext cx="5877801" cy="591937"/>
          </a:xfrm>
          <a:noFill/>
        </p:spPr>
        <p:txBody>
          <a:bodyPr lIns="0" tIns="0" rIns="0" bIns="0" anchor="b" anchorCtr="0">
            <a:normAutofit/>
          </a:bodyPr>
          <a:lstStyle>
            <a:lvl1pPr marL="0" indent="0">
              <a:lnSpc>
                <a:spcPct val="90000"/>
              </a:lnSpc>
              <a:spcBef>
                <a:spcPts val="0"/>
              </a:spcBef>
              <a:spcAft>
                <a:spcPts val="1800"/>
              </a:spcAft>
              <a:buFont typeface="Arial" pitchFamily="34" charset="0"/>
              <a:buNone/>
              <a:defRPr lang="en-US" sz="2000" b="1" kern="1200" cap="none" baseline="0" dirty="0" smtClean="0">
                <a:gradFill>
                  <a:gsLst>
                    <a:gs pos="0">
                      <a:schemeClr val="bg1"/>
                    </a:gs>
                    <a:gs pos="100000">
                      <a:schemeClr val="bg1">
                        <a:lumMod val="90000"/>
                      </a:schemeClr>
                    </a:gs>
                  </a:gsLst>
                  <a:lin ang="5400000" scaled="0"/>
                </a:gradFill>
                <a:latin typeface="Arial" pitchFamily="34" charset="0"/>
                <a:ea typeface="+mn-ea"/>
                <a:cs typeface="Arial" pitchFamily="34" charset="0"/>
              </a:defRPr>
            </a:lvl1pPr>
          </a:lstStyle>
          <a:p>
            <a:pPr marL="0" lvl="0" indent="0" algn="l" defTabSz="914400" rtl="0" eaLnBrk="1" latinLnBrk="0" hangingPunct="1">
              <a:lnSpc>
                <a:spcPct val="75000"/>
              </a:lnSpc>
              <a:spcBef>
                <a:spcPts val="0"/>
              </a:spcBef>
              <a:spcAft>
                <a:spcPts val="0"/>
              </a:spcAft>
              <a:buClr>
                <a:srgbClr val="FF0000"/>
              </a:buClr>
              <a:buFont typeface="Wingdings" pitchFamily="2" charset="2"/>
              <a:buNone/>
            </a:pPr>
            <a:r>
              <a:rPr lang="en-US" dirty="0" smtClean="0"/>
              <a:t>Click to edit name</a:t>
            </a:r>
          </a:p>
        </p:txBody>
      </p:sp>
      <p:sp>
        <p:nvSpPr>
          <p:cNvPr id="8" name="Text Placeholder 22"/>
          <p:cNvSpPr>
            <a:spLocks noGrp="1"/>
          </p:cNvSpPr>
          <p:nvPr>
            <p:ph type="body" sz="quarter" idx="17" hasCustomPrompt="1"/>
          </p:nvPr>
        </p:nvSpPr>
        <p:spPr bwMode="white">
          <a:xfrm>
            <a:off x="836899" y="4537179"/>
            <a:ext cx="5864153" cy="937931"/>
          </a:xfrm>
          <a:noFill/>
        </p:spPr>
        <p:txBody>
          <a:bodyPr lIns="0" tIns="0" rIns="0" bIns="0" anchor="t" anchorCtr="0">
            <a:normAutofit/>
          </a:bodyPr>
          <a:lstStyle>
            <a:lvl1pPr marL="0" indent="0">
              <a:lnSpc>
                <a:spcPct val="90000"/>
              </a:lnSpc>
              <a:spcBef>
                <a:spcPts val="0"/>
              </a:spcBef>
              <a:spcAft>
                <a:spcPts val="1800"/>
              </a:spcAft>
              <a:buFont typeface="Arial" pitchFamily="34" charset="0"/>
              <a:buNone/>
              <a:defRPr lang="en-US" sz="1600" b="0" kern="1200" cap="none" baseline="0" dirty="0" smtClean="0">
                <a:gradFill>
                  <a:gsLst>
                    <a:gs pos="0">
                      <a:schemeClr val="bg1"/>
                    </a:gs>
                    <a:gs pos="100000">
                      <a:schemeClr val="bg1">
                        <a:lumMod val="90000"/>
                      </a:schemeClr>
                    </a:gs>
                  </a:gsLst>
                  <a:lin ang="5400000" scaled="0"/>
                </a:gradFill>
                <a:latin typeface="Arial" pitchFamily="34" charset="0"/>
                <a:ea typeface="+mn-ea"/>
                <a:cs typeface="Arial" pitchFamily="34" charset="0"/>
              </a:defRPr>
            </a:lvl1pPr>
          </a:lstStyle>
          <a:p>
            <a:pPr marL="0" lvl="0" indent="0" algn="l" defTabSz="914400" rtl="0" eaLnBrk="1" latinLnBrk="0" hangingPunct="1">
              <a:lnSpc>
                <a:spcPct val="75000"/>
              </a:lnSpc>
              <a:spcBef>
                <a:spcPts val="0"/>
              </a:spcBef>
              <a:spcAft>
                <a:spcPts val="0"/>
              </a:spcAft>
              <a:buClr>
                <a:srgbClr val="FF0000"/>
              </a:buClr>
              <a:buFont typeface="Wingdings" pitchFamily="2" charset="2"/>
              <a:buNone/>
            </a:pPr>
            <a:r>
              <a:rPr lang="en-US" dirty="0" smtClean="0"/>
              <a:t>Click to edit title</a:t>
            </a:r>
          </a:p>
        </p:txBody>
      </p:sp>
    </p:spTree>
    <p:extLst>
      <p:ext uri="{BB962C8B-B14F-4D97-AF65-F5344CB8AC3E}">
        <p14:creationId xmlns:p14="http://schemas.microsoft.com/office/powerpoint/2010/main" val="3708294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ew Template_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9" name="Rectangle 26"/>
          <p:cNvSpPr>
            <a:spLocks noChangeArrowheads="1"/>
          </p:cNvSpPr>
          <p:nvPr userDrawn="1"/>
        </p:nvSpPr>
        <p:spPr bwMode="auto">
          <a:xfrm flipH="1">
            <a:off x="3171825" y="1625600"/>
            <a:ext cx="27432" cy="4206876"/>
          </a:xfrm>
          <a:prstGeom prst="rect">
            <a:avLst/>
          </a:prstGeom>
          <a:gradFill rotWithShape="1">
            <a:gsLst>
              <a:gs pos="0">
                <a:schemeClr val="accent1"/>
              </a:gs>
              <a:gs pos="100000">
                <a:schemeClr val="accent1">
                  <a:lumMod val="75000"/>
                </a:schemeClr>
              </a:gs>
            </a:gsLst>
            <a:lin ang="5400000" scaled="1"/>
          </a:gradFill>
          <a:ln>
            <a:noFill/>
          </a:ln>
          <a:effectLst/>
          <a:extLst/>
        </p:spPr>
        <p:txBody>
          <a:bodyPr vert="horz" wrap="square" lIns="91440" tIns="91440" rIns="91440" bIns="91440" anchor="ctr" anchorCtr="0">
            <a:noAutofit/>
          </a:bodyPr>
          <a:lstStyle/>
          <a:p>
            <a:pPr lvl="0"/>
            <a:endParaRPr lang="en-US" dirty="0">
              <a:solidFill>
                <a:schemeClr val="tx1"/>
              </a:solidFill>
            </a:endParaRPr>
          </a:p>
        </p:txBody>
      </p:sp>
      <p:sp>
        <p:nvSpPr>
          <p:cNvPr id="11" name="Chart Placeholder 2"/>
          <p:cNvSpPr>
            <a:spLocks noGrp="1" noChangeAspect="1"/>
          </p:cNvSpPr>
          <p:nvPr>
            <p:ph type="chart" sz="quarter" idx="17" hasCustomPrompt="1"/>
          </p:nvPr>
        </p:nvSpPr>
        <p:spPr>
          <a:xfrm>
            <a:off x="3482976" y="1625600"/>
            <a:ext cx="5179736" cy="4206240"/>
          </a:xfrm>
        </p:spPr>
        <p:txBody>
          <a:bodyPr vert="horz" wrap="square" lIns="91440" tIns="91440" rIns="91440" bIns="91440" anchor="ctr" anchorCtr="0">
            <a:noAutofit/>
          </a:bodyPr>
          <a:lstStyle>
            <a:lvl1pPr marL="60325" indent="0" algn="ctr">
              <a:buNone/>
              <a:defRPr>
                <a:solidFill>
                  <a:schemeClr val="tx1"/>
                </a:solidFill>
              </a:defRPr>
            </a:lvl1pPr>
          </a:lstStyle>
          <a:p>
            <a:r>
              <a:rPr lang="en-US" dirty="0" smtClean="0"/>
              <a:t>Insert chart here</a:t>
            </a:r>
            <a:endParaRPr lang="en-US" dirty="0"/>
          </a:p>
        </p:txBody>
      </p:sp>
      <p:sp>
        <p:nvSpPr>
          <p:cNvPr id="8" name="Text Placeholder 7"/>
          <p:cNvSpPr>
            <a:spLocks noGrp="1"/>
          </p:cNvSpPr>
          <p:nvPr>
            <p:ph type="body" sz="quarter" idx="18"/>
          </p:nvPr>
        </p:nvSpPr>
        <p:spPr>
          <a:xfrm>
            <a:off x="548640" y="1625600"/>
            <a:ext cx="2407920" cy="4206240"/>
          </a:xfrm>
        </p:spPr>
        <p:txBody>
          <a:bodyPr anchor="ctr" anchorCtr="0"/>
          <a:lstStyle>
            <a:lvl1pPr marL="0" indent="0">
              <a:buNone/>
              <a:defRPr sz="1600"/>
            </a:lvl1pPr>
            <a:lvl2pPr marL="127000" marR="0" indent="-127000" algn="l" defTabSz="58738" rtl="0" eaLnBrk="1" fontAlgn="auto" latinLnBrk="0" hangingPunct="1">
              <a:lnSpc>
                <a:spcPct val="100000"/>
              </a:lnSpc>
              <a:spcBef>
                <a:spcPts val="0"/>
              </a:spcBef>
              <a:spcAft>
                <a:spcPts val="600"/>
              </a:spcAft>
              <a:buClr>
                <a:schemeClr val="accent1"/>
              </a:buClr>
              <a:buSzPct val="85000"/>
              <a:buFont typeface="Wingdings" charset="2"/>
              <a:buChar char="§"/>
              <a:tabLst/>
              <a:defRPr sz="1400"/>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02839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ardware and Software Closing">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2103807" y="2365638"/>
            <a:ext cx="4936386" cy="2126727"/>
            <a:chOff x="2113332" y="1464413"/>
            <a:chExt cx="4936386" cy="1595045"/>
          </a:xfrm>
        </p:grpSpPr>
        <p:pic>
          <p:nvPicPr>
            <p:cNvPr id="6"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3332" y="1464413"/>
              <a:ext cx="4936386" cy="159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34" descr="HSET_clr_rgb"/>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2481263" y="1700213"/>
              <a:ext cx="4179887"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03807" y="2365638"/>
            <a:ext cx="4936386" cy="2126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userDrawn="1"/>
        </p:nvGrpSpPr>
        <p:grpSpPr>
          <a:xfrm>
            <a:off x="2103807" y="2360015"/>
            <a:ext cx="4936386" cy="1595045"/>
            <a:chOff x="2113332" y="1464413"/>
            <a:chExt cx="4936386" cy="1595045"/>
          </a:xfrm>
        </p:grpSpPr>
        <p:pic>
          <p:nvPicPr>
            <p:cNvPr id="13"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13332" y="1464413"/>
              <a:ext cx="4936386" cy="1595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34" descr="HSET_clr_rgb"/>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2481263" y="1700213"/>
              <a:ext cx="4179887" cy="11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4562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racle Logo">
    <p:spTree>
      <p:nvGrpSpPr>
        <p:cNvPr id="1" name=""/>
        <p:cNvGrpSpPr/>
        <p:nvPr/>
      </p:nvGrpSpPr>
      <p:grpSpPr>
        <a:xfrm>
          <a:off x="0" y="0"/>
          <a:ext cx="0" cy="0"/>
          <a:chOff x="0" y="0"/>
          <a:chExt cx="0" cy="0"/>
        </a:xfrm>
      </p:grpSpPr>
      <p:pic>
        <p:nvPicPr>
          <p:cNvPr id="13"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descr="O_signature_clr_rgb.jpg"/>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855133" y="2221834"/>
            <a:ext cx="7315200" cy="2248593"/>
          </a:xfrm>
          <a:prstGeom prst="rect">
            <a:avLst/>
          </a:prstGeom>
          <a:noFill/>
          <a:ln>
            <a:noFill/>
          </a:ln>
        </p:spPr>
      </p:pic>
    </p:spTree>
    <p:extLst>
      <p:ext uri="{BB962C8B-B14F-4D97-AF65-F5344CB8AC3E}">
        <p14:creationId xmlns:p14="http://schemas.microsoft.com/office/powerpoint/2010/main" val="7821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O NOT USE_Instructions 1">
    <p:spTree>
      <p:nvGrpSpPr>
        <p:cNvPr id="1" name=""/>
        <p:cNvGrpSpPr/>
        <p:nvPr/>
      </p:nvGrpSpPr>
      <p:grpSpPr>
        <a:xfrm>
          <a:off x="0" y="0"/>
          <a:ext cx="0" cy="0"/>
          <a:chOff x="0" y="0"/>
          <a:chExt cx="0" cy="0"/>
        </a:xfrm>
      </p:grpSpPr>
      <p:pic>
        <p:nvPicPr>
          <p:cNvPr id="4"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504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758331" y="1960563"/>
            <a:ext cx="7942568" cy="1510884"/>
          </a:xfrm>
        </p:spPr>
        <p:txBody>
          <a:bodyPr/>
          <a:lstStyle>
            <a:lvl1pPr>
              <a:defRPr/>
            </a:lvl1pPr>
          </a:lstStyle>
          <a:p>
            <a:r>
              <a:rPr lang="en-US" dirty="0" smtClean="0"/>
              <a:t>Click to edit text </a:t>
            </a:r>
            <a:endParaRPr lang="en-US" dirty="0"/>
          </a:p>
        </p:txBody>
      </p:sp>
    </p:spTree>
    <p:extLst>
      <p:ext uri="{BB962C8B-B14F-4D97-AF65-F5344CB8AC3E}">
        <p14:creationId xmlns:p14="http://schemas.microsoft.com/office/powerpoint/2010/main" val="239508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O NOT USE_Instructions 2">
    <p:spTree>
      <p:nvGrpSpPr>
        <p:cNvPr id="1" name=""/>
        <p:cNvGrpSpPr/>
        <p:nvPr/>
      </p:nvGrpSpPr>
      <p:grpSpPr>
        <a:xfrm>
          <a:off x="0" y="0"/>
          <a:ext cx="0" cy="0"/>
          <a:chOff x="0" y="0"/>
          <a:chExt cx="0" cy="0"/>
        </a:xfrm>
      </p:grpSpPr>
      <p:pic>
        <p:nvPicPr>
          <p:cNvPr id="7"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528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518" y="237890"/>
            <a:ext cx="7947424" cy="819914"/>
          </a:xfrm>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733868" y="1431928"/>
            <a:ext cx="7948074" cy="4696345"/>
          </a:xfrm>
        </p:spPr>
        <p:txBody>
          <a:bodyPr/>
          <a:lstStyle>
            <a:lvl1pPr>
              <a:defRPr sz="1400"/>
            </a:lvl1pPr>
            <a:lvl2pPr>
              <a:defRPr sz="1200"/>
            </a:lvl2pPr>
            <a:lvl3pPr>
              <a:defRPr sz="1200"/>
            </a:lvl3pPr>
            <a:lvl4pPr>
              <a:defRPr sz="1200"/>
            </a:lvl4pPr>
            <a:lvl5pP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1256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O NOT USE_Instructions 3">
    <p:spTree>
      <p:nvGrpSpPr>
        <p:cNvPr id="1" name=""/>
        <p:cNvGrpSpPr/>
        <p:nvPr/>
      </p:nvGrpSpPr>
      <p:grpSpPr>
        <a:xfrm>
          <a:off x="0" y="0"/>
          <a:ext cx="0" cy="0"/>
          <a:chOff x="0" y="0"/>
          <a:chExt cx="0" cy="0"/>
        </a:xfrm>
      </p:grpSpPr>
      <p:pic>
        <p:nvPicPr>
          <p:cNvPr id="7"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48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34518" y="237890"/>
            <a:ext cx="7947424" cy="476225"/>
          </a:xfrm>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733868" y="1431928"/>
            <a:ext cx="7948074" cy="4696345"/>
          </a:xfrm>
        </p:spPr>
        <p:txBody>
          <a:bodyPr/>
          <a:lstStyle>
            <a:lvl1pPr>
              <a:defRPr sz="1400"/>
            </a:lvl1pPr>
            <a:lvl2pPr>
              <a:defRPr sz="1200"/>
            </a:lvl2pPr>
            <a:lvl3pPr>
              <a:defRPr sz="1200"/>
            </a:lvl3pPr>
            <a:lvl4pPr>
              <a:defRPr sz="1200"/>
            </a:lvl4pPr>
            <a:lvl5pPr>
              <a:defRPr sz="105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11"/>
          </p:nvPr>
        </p:nvSpPr>
        <p:spPr>
          <a:xfrm>
            <a:off x="734518" y="672681"/>
            <a:ext cx="7950058" cy="449263"/>
          </a:xfrm>
        </p:spPr>
        <p:txBody>
          <a:bodyPr/>
          <a:lstStyle>
            <a:lvl1pPr marL="0" indent="0">
              <a:buNone/>
              <a:defRPr>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175767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Template_Content 1 Line Title">
    <p:spTree>
      <p:nvGrpSpPr>
        <p:cNvPr id="1" name=""/>
        <p:cNvGrpSpPr/>
        <p:nvPr/>
      </p:nvGrpSpPr>
      <p:grpSpPr>
        <a:xfrm>
          <a:off x="0" y="0"/>
          <a:ext cx="0" cy="0"/>
          <a:chOff x="0" y="0"/>
          <a:chExt cx="0" cy="0"/>
        </a:xfrm>
      </p:grpSpPr>
      <p:sp>
        <p:nvSpPr>
          <p:cNvPr id="2" name="Title 1"/>
          <p:cNvSpPr>
            <a:spLocks noGrp="1"/>
          </p:cNvSpPr>
          <p:nvPr>
            <p:ph type="title"/>
          </p:nvPr>
        </p:nvSpPr>
        <p:spPr>
          <a:xfrm>
            <a:off x="734518" y="236393"/>
            <a:ext cx="7947424" cy="476225"/>
          </a:xfrm>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733868" y="1561033"/>
            <a:ext cx="7948074" cy="4491037"/>
          </a:xfrm>
        </p:spPr>
        <p:txBody>
          <a:bodyPr/>
          <a:lstStyle>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quarter" idx="11"/>
          </p:nvPr>
        </p:nvSpPr>
        <p:spPr>
          <a:xfrm>
            <a:off x="734518" y="668891"/>
            <a:ext cx="7947424" cy="449263"/>
          </a:xfrm>
        </p:spPr>
        <p:txBody>
          <a:bodyPr/>
          <a:lstStyle>
            <a:lvl1pPr marL="0" indent="0">
              <a:buNone/>
              <a:defRPr>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3324540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ew Template_Title 1">
    <p:bg>
      <p:bgPr>
        <a:solidFill>
          <a:schemeClr val="bg1"/>
        </a:solidFill>
        <a:effectLst/>
      </p:bgPr>
    </p:bg>
    <p:spTree>
      <p:nvGrpSpPr>
        <p:cNvPr id="1" name=""/>
        <p:cNvGrpSpPr/>
        <p:nvPr/>
      </p:nvGrpSpPr>
      <p:grpSpPr>
        <a:xfrm>
          <a:off x="0" y="0"/>
          <a:ext cx="0" cy="0"/>
          <a:chOff x="0" y="0"/>
          <a:chExt cx="0" cy="0"/>
        </a:xfrm>
      </p:grpSpPr>
      <p:sp>
        <p:nvSpPr>
          <p:cNvPr id="6" name="Rectangle 5"/>
          <p:cNvSpPr/>
          <p:nvPr/>
        </p:nvSpPr>
        <p:spPr>
          <a:xfrm>
            <a:off x="0" y="0"/>
            <a:ext cx="9144000" cy="6857999"/>
          </a:xfrm>
          <a:prstGeom prst="rect">
            <a:avLst/>
          </a:prstGeom>
          <a:gradFill flip="none" rotWithShape="1">
            <a:gsLst>
              <a:gs pos="20000">
                <a:srgbClr val="AA0000"/>
              </a:gs>
              <a:gs pos="9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20080" y="0"/>
            <a:ext cx="3423920" cy="6858000"/>
          </a:xfrm>
          <a:prstGeom prst="rect">
            <a:avLst/>
          </a:prstGeom>
          <a:gradFill flip="none" rotWithShape="1">
            <a:gsLst>
              <a:gs pos="20000">
                <a:srgbClr val="AA0000"/>
              </a:gs>
              <a:gs pos="90000">
                <a:srgbClr val="FF1414"/>
              </a:gs>
            </a:gsLst>
            <a:lin ang="16200000" scaled="0"/>
            <a:tileRect/>
          </a:gradFill>
          <a:ln>
            <a:noFill/>
          </a:ln>
          <a:effectLst>
            <a:outerShdw blurRad="635000" dir="10800000" algn="tl" rotWithShape="0">
              <a:srgbClr val="000000">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7" name="Title 1"/>
          <p:cNvSpPr>
            <a:spLocks noGrp="1"/>
          </p:cNvSpPr>
          <p:nvPr>
            <p:ph type="title" hasCustomPrompt="1"/>
          </p:nvPr>
        </p:nvSpPr>
        <p:spPr bwMode="white">
          <a:xfrm>
            <a:off x="741998" y="2738120"/>
            <a:ext cx="4636982" cy="1013779"/>
          </a:xfrm>
        </p:spPr>
        <p:txBody>
          <a:bodyPr anchor="b" anchorCtr="0"/>
          <a:lstStyle>
            <a:lvl1pPr>
              <a:defRPr sz="2800">
                <a:solidFill>
                  <a:schemeClr val="bg1"/>
                </a:solidFill>
              </a:defRPr>
            </a:lvl1pPr>
          </a:lstStyle>
          <a:p>
            <a:r>
              <a:rPr lang="en-US" dirty="0" smtClean="0"/>
              <a:t>Click to edit title</a:t>
            </a:r>
            <a:endParaRPr lang="en-US" dirty="0"/>
          </a:p>
        </p:txBody>
      </p:sp>
      <p:sp>
        <p:nvSpPr>
          <p:cNvPr id="5" name="Text Placeholder 4"/>
          <p:cNvSpPr>
            <a:spLocks noGrp="1"/>
          </p:cNvSpPr>
          <p:nvPr>
            <p:ph type="body" sz="quarter" idx="13"/>
          </p:nvPr>
        </p:nvSpPr>
        <p:spPr bwMode="white">
          <a:xfrm>
            <a:off x="741363" y="3885701"/>
            <a:ext cx="4636982" cy="1397499"/>
          </a:xfrm>
        </p:spPr>
        <p:txBody>
          <a:bodyPr lIns="0" tIns="0"/>
          <a:lstStyle>
            <a:lvl1pPr marL="0" indent="0">
              <a:spcAft>
                <a:spcPts val="0"/>
              </a:spcAft>
              <a:buNone/>
              <a:defRPr>
                <a:solidFill>
                  <a:schemeClr val="bg1"/>
                </a:solidFill>
              </a:defRPr>
            </a:lvl1pPr>
          </a:lstStyle>
          <a:p>
            <a:pPr lvl="0"/>
            <a:r>
              <a:rPr lang="en-US" smtClean="0"/>
              <a:t>Click to edit Master text styles</a:t>
            </a:r>
          </a:p>
        </p:txBody>
      </p:sp>
      <p:sp>
        <p:nvSpPr>
          <p:cNvPr id="3" name="Picture Placeholder 2"/>
          <p:cNvSpPr>
            <a:spLocks noGrp="1"/>
          </p:cNvSpPr>
          <p:nvPr>
            <p:ph type="pic" sz="quarter" idx="14" hasCustomPrompt="1"/>
          </p:nvPr>
        </p:nvSpPr>
        <p:spPr>
          <a:xfrm>
            <a:off x="5720082" y="0"/>
            <a:ext cx="3423918" cy="6858000"/>
          </a:xfrm>
          <a:effectLst>
            <a:innerShdw blurRad="63500" dist="50800" dir="10800000">
              <a:prstClr val="black">
                <a:alpha val="50000"/>
              </a:prstClr>
            </a:innerShdw>
          </a:effectLst>
        </p:spPr>
        <p:txBody>
          <a:bodyPr anchor="ctr" anchorCtr="1"/>
          <a:lstStyle>
            <a:lvl1pPr marL="60325" indent="0">
              <a:buFontTx/>
              <a:buNone/>
              <a:defRPr baseline="0">
                <a:solidFill>
                  <a:schemeClr val="bg1"/>
                </a:solidFill>
              </a:defRPr>
            </a:lvl1pPr>
          </a:lstStyle>
          <a:p>
            <a:r>
              <a:rPr lang="en-US" dirty="0" smtClean="0"/>
              <a:t>Insert Picture Here</a:t>
            </a:r>
            <a:endParaRPr lang="en-US" dirty="0"/>
          </a:p>
        </p:txBody>
      </p:sp>
      <p:pic>
        <p:nvPicPr>
          <p:cNvPr id="12" name="Picture 11" descr="O_signature_wht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505272" y="371946"/>
            <a:ext cx="2260788" cy="697076"/>
          </a:xfrm>
          <a:prstGeom prst="rect">
            <a:avLst/>
          </a:prstGeom>
          <a:noFill/>
          <a:ln>
            <a:noFill/>
          </a:ln>
        </p:spPr>
      </p:pic>
    </p:spTree>
    <p:extLst>
      <p:ext uri="{BB962C8B-B14F-4D97-AF65-F5344CB8AC3E}">
        <p14:creationId xmlns:p14="http://schemas.microsoft.com/office/powerpoint/2010/main" val="3411132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build="p">
        <p:tmplLst>
          <p:tmpl lvl="1">
            <p:tnLst>
              <p:par>
                <p:cTn presetID="10" presetClass="entr" presetSubtype="0" fill="hold" nodeType="withEffect">
                  <p:stCondLst>
                    <p:cond delay="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w Template_Title 2">
    <p:bg>
      <p:bgPr>
        <a:solidFill>
          <a:schemeClr val="bg1"/>
        </a:solidFill>
        <a:effectLst/>
      </p:bgPr>
    </p:bg>
    <p:spTree>
      <p:nvGrpSpPr>
        <p:cNvPr id="1" name=""/>
        <p:cNvGrpSpPr/>
        <p:nvPr/>
      </p:nvGrpSpPr>
      <p:grpSpPr>
        <a:xfrm>
          <a:off x="0" y="0"/>
          <a:ext cx="0" cy="0"/>
          <a:chOff x="0" y="0"/>
          <a:chExt cx="0" cy="0"/>
        </a:xfrm>
      </p:grpSpPr>
      <p:sp>
        <p:nvSpPr>
          <p:cNvPr id="14" name="Rectangle 13"/>
          <p:cNvSpPr/>
          <p:nvPr userDrawn="1"/>
        </p:nvSpPr>
        <p:spPr>
          <a:xfrm>
            <a:off x="0" y="0"/>
            <a:ext cx="9144000" cy="5542809"/>
          </a:xfrm>
          <a:prstGeom prst="rect">
            <a:avLst/>
          </a:prstGeom>
          <a:gradFill flip="none" rotWithShape="1">
            <a:gsLst>
              <a:gs pos="20000">
                <a:srgbClr val="AA0000"/>
              </a:gs>
              <a:gs pos="90000">
                <a:srgbClr val="FF1414"/>
              </a:gs>
            </a:gsLst>
            <a:lin ang="16200000" scaled="0"/>
            <a:tileRect/>
          </a:gradFill>
          <a:ln>
            <a:noFill/>
          </a:ln>
          <a:effectLst>
            <a:outerShdw blurRad="152400" dist="635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720080" y="0"/>
            <a:ext cx="3423920" cy="5542809"/>
          </a:xfrm>
          <a:prstGeom prst="rect">
            <a:avLst/>
          </a:prstGeom>
          <a:gradFill flip="none" rotWithShape="1">
            <a:gsLst>
              <a:gs pos="20000">
                <a:srgbClr val="AA0000"/>
              </a:gs>
              <a:gs pos="90000">
                <a:srgbClr val="FF1414"/>
              </a:gs>
            </a:gsLst>
            <a:lin ang="16200000" scaled="0"/>
            <a:tileRect/>
          </a:gradFill>
          <a:ln>
            <a:noFill/>
          </a:ln>
          <a:effectLst>
            <a:outerShdw blurRad="635000" dir="10800000" algn="tl" rotWithShape="0">
              <a:srgbClr val="000000">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hasCustomPrompt="1"/>
          </p:nvPr>
        </p:nvSpPr>
        <p:spPr bwMode="white">
          <a:xfrm>
            <a:off x="741045" y="2738120"/>
            <a:ext cx="4636982" cy="1013779"/>
          </a:xfrm>
        </p:spPr>
        <p:txBody>
          <a:bodyPr anchor="b" anchorCtr="0"/>
          <a:lstStyle>
            <a:lvl1pPr>
              <a:defRPr sz="2800">
                <a:solidFill>
                  <a:schemeClr val="bg1"/>
                </a:solidFill>
              </a:defRPr>
            </a:lvl1pPr>
          </a:lstStyle>
          <a:p>
            <a:r>
              <a:rPr lang="en-US" dirty="0" smtClean="0"/>
              <a:t>Click to edit title</a:t>
            </a:r>
            <a:endParaRPr lang="en-US" dirty="0"/>
          </a:p>
        </p:txBody>
      </p:sp>
      <p:sp>
        <p:nvSpPr>
          <p:cNvPr id="5" name="Text Placeholder 4"/>
          <p:cNvSpPr>
            <a:spLocks noGrp="1"/>
          </p:cNvSpPr>
          <p:nvPr>
            <p:ph type="body" sz="quarter" idx="13"/>
          </p:nvPr>
        </p:nvSpPr>
        <p:spPr bwMode="white">
          <a:xfrm>
            <a:off x="740410" y="3885701"/>
            <a:ext cx="4636982" cy="1397499"/>
          </a:xfrm>
        </p:spPr>
        <p:txBody>
          <a:bodyPr lIns="0" tIns="0"/>
          <a:lstStyle>
            <a:lvl1pPr marL="0" marR="0" indent="0" algn="l" defTabSz="228600" rtl="0" eaLnBrk="1" fontAlgn="auto" latinLnBrk="0" hangingPunct="1">
              <a:lnSpc>
                <a:spcPct val="100000"/>
              </a:lnSpc>
              <a:spcBef>
                <a:spcPts val="0"/>
              </a:spcBef>
              <a:spcAft>
                <a:spcPts val="0"/>
              </a:spcAft>
              <a:buClr>
                <a:srgbClr val="FF0000"/>
              </a:buClr>
              <a:buSzPct val="85000"/>
              <a:buFont typeface="Arial" pitchFamily="34" charset="0"/>
              <a:buNone/>
              <a:tabLst/>
              <a:defRPr>
                <a:solidFill>
                  <a:schemeClr val="bg1"/>
                </a:solidFill>
              </a:defRPr>
            </a:lvl1pPr>
            <a:lvl2pPr>
              <a:defRPr baseline="0">
                <a:solidFill>
                  <a:schemeClr val="tx1"/>
                </a:solidFill>
              </a:defRPr>
            </a:lvl2pPr>
            <a:lvl3pPr>
              <a:defRPr>
                <a:solidFill>
                  <a:schemeClr val="bg1"/>
                </a:solidFill>
              </a:defRPr>
            </a:lvl3pPr>
            <a:lvl4pPr>
              <a:defRPr>
                <a:solidFill>
                  <a:schemeClr val="bg1"/>
                </a:solidFill>
              </a:defRPr>
            </a:lvl4pPr>
          </a:lstStyle>
          <a:p>
            <a:pPr lvl="0"/>
            <a:r>
              <a:rPr lang="en-US" smtClean="0"/>
              <a:t>Click to edit Master text styles</a:t>
            </a:r>
          </a:p>
        </p:txBody>
      </p:sp>
      <p:sp>
        <p:nvSpPr>
          <p:cNvPr id="3" name="Picture Placeholder 2"/>
          <p:cNvSpPr>
            <a:spLocks noGrp="1"/>
          </p:cNvSpPr>
          <p:nvPr>
            <p:ph type="pic" sz="quarter" idx="14" hasCustomPrompt="1"/>
          </p:nvPr>
        </p:nvSpPr>
        <p:spPr>
          <a:xfrm>
            <a:off x="5720082" y="-1"/>
            <a:ext cx="3423918" cy="5550408"/>
          </a:xfrm>
          <a:effectLst>
            <a:innerShdw blurRad="63500" dist="50800" dir="10800000">
              <a:srgbClr val="000000">
                <a:alpha val="50000"/>
              </a:srgbClr>
            </a:innerShdw>
          </a:effectLst>
        </p:spPr>
        <p:txBody>
          <a:bodyPr anchor="ctr" anchorCtr="0"/>
          <a:lstStyle>
            <a:lvl1pPr marL="60325" indent="0" algn="ctr">
              <a:buNone/>
              <a:defRPr baseline="0">
                <a:solidFill>
                  <a:schemeClr val="bg1"/>
                </a:solidFill>
              </a:defRPr>
            </a:lvl1pPr>
          </a:lstStyle>
          <a:p>
            <a:r>
              <a:rPr lang="en-US" dirty="0" smtClean="0"/>
              <a:t>Insert Picture Here</a:t>
            </a:r>
            <a:endParaRPr lang="en-US" dirty="0"/>
          </a:p>
        </p:txBody>
      </p:sp>
      <p:pic>
        <p:nvPicPr>
          <p:cNvPr id="9" name="Picture 8" descr="O_signature_wht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505272" y="371946"/>
            <a:ext cx="2260788" cy="697076"/>
          </a:xfrm>
          <a:prstGeom prst="rect">
            <a:avLst/>
          </a:prstGeom>
          <a:noFill/>
          <a:ln>
            <a:noFill/>
          </a:ln>
        </p:spPr>
      </p:pic>
    </p:spTree>
    <p:extLst>
      <p:ext uri="{BB962C8B-B14F-4D97-AF65-F5344CB8AC3E}">
        <p14:creationId xmlns:p14="http://schemas.microsoft.com/office/powerpoint/2010/main" val="2133588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20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150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build="p">
        <p:tmplLst>
          <p:tmpl lvl="1">
            <p:tnLst>
              <p:par>
                <p:cTn presetID="10" presetClass="entr" presetSubtype="0" fill="hold" nodeType="withEffect">
                  <p:stCondLst>
                    <p:cond delay="15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 lvl="2">
            <p:tnLst>
              <p:par>
                <p:cTn presetID="10" presetClass="entr" presetSubtype="0" fill="hold" nodeType="withEffect">
                  <p:stCondLst>
                    <p:cond delay="15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 lvl="3">
            <p:tnLst>
              <p:par>
                <p:cTn presetID="10" presetClass="entr" presetSubtype="0" fill="hold" nodeType="withEffect">
                  <p:stCondLst>
                    <p:cond delay="15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w Template_Program Agenda">
    <p:spTree>
      <p:nvGrpSpPr>
        <p:cNvPr id="1" name=""/>
        <p:cNvGrpSpPr/>
        <p:nvPr/>
      </p:nvGrpSpPr>
      <p:grpSpPr>
        <a:xfrm>
          <a:off x="0" y="0"/>
          <a:ext cx="0" cy="0"/>
          <a:chOff x="0" y="0"/>
          <a:chExt cx="0" cy="0"/>
        </a:xfrm>
      </p:grpSpPr>
      <p:sp>
        <p:nvSpPr>
          <p:cNvPr id="6" name="Rectangle 5"/>
          <p:cNvSpPr/>
          <p:nvPr userDrawn="1"/>
        </p:nvSpPr>
        <p:spPr>
          <a:xfrm>
            <a:off x="0" y="1580410"/>
            <a:ext cx="9144000" cy="3962399"/>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p:nvPr>
        </p:nvSpPr>
        <p:spPr>
          <a:xfrm>
            <a:off x="733868" y="1801504"/>
            <a:ext cx="7969250" cy="3608696"/>
          </a:xfrm>
        </p:spPr>
        <p:txBody>
          <a:bodyPr/>
          <a:lstStyle>
            <a:lvl1pPr marL="219456" indent="-219456">
              <a:lnSpc>
                <a:spcPct val="120000"/>
              </a:lnSpc>
              <a:defRPr sz="2400"/>
            </a:lvl1pPr>
            <a:lvl5pPr>
              <a:defRPr>
                <a:solidFill>
                  <a:schemeClr val="tx1"/>
                </a:solidFill>
              </a:defRPr>
            </a:lvl5pPr>
          </a:lstStyle>
          <a:p>
            <a:pPr lvl="0"/>
            <a:r>
              <a:rPr lang="en-US" smtClean="0"/>
              <a:t>Click to edit Master text styles</a:t>
            </a:r>
          </a:p>
        </p:txBody>
      </p:sp>
    </p:spTree>
    <p:extLst>
      <p:ext uri="{BB962C8B-B14F-4D97-AF65-F5344CB8AC3E}">
        <p14:creationId xmlns:p14="http://schemas.microsoft.com/office/powerpoint/2010/main" val="113715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Section Divid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41363" y="1960563"/>
            <a:ext cx="4566375" cy="1722438"/>
          </a:xfrm>
        </p:spPr>
        <p:txBody>
          <a:bodyPr anchor="t" anchorCtr="0"/>
          <a:lstStyle>
            <a:lvl1pPr>
              <a:defRPr sz="2800" b="1">
                <a:ln w="0">
                  <a:noFill/>
                </a:ln>
                <a:solidFill>
                  <a:schemeClr val="tx1"/>
                </a:solidFill>
                <a:effectLst/>
              </a:defRPr>
            </a:lvl1pPr>
          </a:lstStyle>
          <a:p>
            <a:r>
              <a:rPr lang="en-US" dirty="0" smtClean="0"/>
              <a:t>Click to edit text </a:t>
            </a:r>
            <a:endParaRPr lang="en-US" dirty="0"/>
          </a:p>
        </p:txBody>
      </p:sp>
      <p:sp>
        <p:nvSpPr>
          <p:cNvPr id="12" name="Rectangle 11"/>
          <p:cNvSpPr/>
          <p:nvPr/>
        </p:nvSpPr>
        <p:spPr>
          <a:xfrm>
            <a:off x="5715296" y="1"/>
            <a:ext cx="3428706" cy="6295291"/>
          </a:xfrm>
          <a:prstGeom prst="rect">
            <a:avLst/>
          </a:prstGeom>
          <a:gradFill flip="none" rotWithShape="1">
            <a:gsLst>
              <a:gs pos="100000">
                <a:srgbClr val="FF1414"/>
              </a:gs>
              <a:gs pos="0">
                <a:srgbClr val="AA0000"/>
              </a:gs>
            </a:gsLst>
            <a:lin ang="16200000" scaled="0"/>
            <a:tileRect/>
          </a:gradFill>
          <a:ln>
            <a:noFill/>
          </a:ln>
          <a:effectLst>
            <a:outerShdw blurRad="152400" dist="63500" dir="105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0" y="6194426"/>
            <a:ext cx="9144000" cy="180974"/>
            <a:chOff x="0" y="6194426"/>
            <a:chExt cx="9144000" cy="180974"/>
          </a:xfrm>
        </p:grpSpPr>
        <p:pic>
          <p:nvPicPr>
            <p:cNvPr id="8" name="Picture 25" descr="Red Bar"/>
            <p:cNvPicPr>
              <a:picLocks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0" y="6194426"/>
              <a:ext cx="9144000" cy="180974"/>
            </a:xfrm>
            <a:prstGeom prst="rect">
              <a:avLst/>
            </a:prstGeom>
            <a:solidFill>
              <a:schemeClr val="accent1"/>
            </a:solidFill>
            <a:ln>
              <a:noFill/>
            </a:ln>
            <a:extLst/>
          </p:spPr>
        </p:pic>
        <p:pic>
          <p:nvPicPr>
            <p:cNvPr id="9" name="Picture 20" descr="Oracle WHITE"/>
            <p:cNvPicPr>
              <a:picLocks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015480" y="6240226"/>
              <a:ext cx="743263" cy="93117"/>
            </a:xfrm>
            <a:prstGeom prst="rect">
              <a:avLst/>
            </a:prstGeom>
            <a:noFill/>
            <a:ln>
              <a:noFill/>
            </a:ln>
          </p:spPr>
        </p:pic>
      </p:grpSp>
    </p:spTree>
    <p:extLst>
      <p:ext uri="{BB962C8B-B14F-4D97-AF65-F5344CB8AC3E}">
        <p14:creationId xmlns:p14="http://schemas.microsoft.com/office/powerpoint/2010/main" val="393455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Section Divider">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741363" y="1960563"/>
            <a:ext cx="4566375" cy="1737980"/>
          </a:xfrm>
        </p:spPr>
        <p:txBody>
          <a:bodyPr anchor="t" anchorCtr="0"/>
          <a:lstStyle>
            <a:lvl1pPr algn="l" defTabSz="914400" rtl="0" eaLnBrk="1" latinLnBrk="0" hangingPunct="1">
              <a:lnSpc>
                <a:spcPct val="90000"/>
              </a:lnSpc>
              <a:spcBef>
                <a:spcPct val="0"/>
              </a:spcBef>
              <a:buNone/>
              <a:defRPr lang="en-US" sz="2800" b="1" kern="1200" dirty="0">
                <a:ln w="0">
                  <a:noFill/>
                </a:ln>
                <a:solidFill>
                  <a:schemeClr val="tx1"/>
                </a:solidFill>
                <a:effectLst/>
                <a:latin typeface="Arial" pitchFamily="34" charset="0"/>
                <a:ea typeface="+mj-ea"/>
                <a:cs typeface="Arial" pitchFamily="34" charset="0"/>
              </a:defRPr>
            </a:lvl1pPr>
          </a:lstStyle>
          <a:p>
            <a:r>
              <a:rPr lang="en-US" dirty="0" smtClean="0"/>
              <a:t>Click to edit text </a:t>
            </a:r>
            <a:endParaRPr lang="en-US" dirty="0"/>
          </a:p>
        </p:txBody>
      </p:sp>
      <p:sp>
        <p:nvSpPr>
          <p:cNvPr id="12" name="Rectangle 11"/>
          <p:cNvSpPr/>
          <p:nvPr/>
        </p:nvSpPr>
        <p:spPr>
          <a:xfrm>
            <a:off x="5715296" y="-2822"/>
            <a:ext cx="3428704" cy="6262945"/>
          </a:xfrm>
          <a:prstGeom prst="rect">
            <a:avLst/>
          </a:prstGeom>
          <a:gradFill flip="none" rotWithShape="1">
            <a:gsLst>
              <a:gs pos="0">
                <a:srgbClr val="B3B3B3"/>
              </a:gs>
              <a:gs pos="100000">
                <a:srgbClr val="F3F3F3"/>
              </a:gs>
            </a:gsLst>
            <a:lin ang="16200000" scaled="0"/>
            <a:tileRect/>
          </a:gradFill>
          <a:ln>
            <a:noFill/>
          </a:ln>
          <a:effectLst>
            <a:outerShdw blurRad="152400" dist="63500" dir="105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11"/>
          <p:cNvSpPr>
            <a:spLocks noGrp="1"/>
          </p:cNvSpPr>
          <p:nvPr>
            <p:ph type="pic" sz="quarter" idx="12" hasCustomPrompt="1"/>
          </p:nvPr>
        </p:nvSpPr>
        <p:spPr>
          <a:xfrm>
            <a:off x="5715001" y="0"/>
            <a:ext cx="3429000" cy="6197599"/>
          </a:xfrm>
          <a:ln>
            <a:noFill/>
          </a:ln>
          <a:effectLst/>
        </p:spPr>
        <p:txBody>
          <a:bodyPr anchor="ctr" anchorCtr="0"/>
          <a:lstStyle>
            <a:lvl1pPr marL="0" indent="0" algn="ctr">
              <a:buNone/>
              <a:defRPr>
                <a:ln>
                  <a:noFill/>
                </a:ln>
                <a:solidFill>
                  <a:schemeClr val="tx2"/>
                </a:solidFill>
              </a:defRPr>
            </a:lvl1pPr>
          </a:lstStyle>
          <a:p>
            <a:r>
              <a:rPr lang="en-US" dirty="0" smtClean="0"/>
              <a:t>Insert Picture Here</a:t>
            </a:r>
            <a:endParaRPr lang="en-US" dirty="0"/>
          </a:p>
        </p:txBody>
      </p:sp>
      <p:grpSp>
        <p:nvGrpSpPr>
          <p:cNvPr id="9" name="Group 8"/>
          <p:cNvGrpSpPr/>
          <p:nvPr userDrawn="1"/>
        </p:nvGrpSpPr>
        <p:grpSpPr>
          <a:xfrm>
            <a:off x="0" y="6194426"/>
            <a:ext cx="9144000" cy="180974"/>
            <a:chOff x="0" y="6194426"/>
            <a:chExt cx="9144000" cy="180974"/>
          </a:xfrm>
        </p:grpSpPr>
        <p:pic>
          <p:nvPicPr>
            <p:cNvPr id="13" name="Picture 25" descr="Red Bar"/>
            <p:cNvPicPr>
              <a:picLocks noChangeArrowheads="1"/>
            </p:cNvPicPr>
            <p:nvPr/>
          </p:nvPicPr>
          <p:blipFill>
            <a:blip r:embed="rId2" cstate="screen">
              <a:extLst>
                <a:ext uri="{28A0092B-C50C-407E-A947-70E740481C1C}">
                  <a14:useLocalDpi xmlns:a14="http://schemas.microsoft.com/office/drawing/2010/main" val="0"/>
                </a:ext>
              </a:extLst>
            </a:blip>
            <a:srcRect/>
            <a:stretch>
              <a:fillRect/>
            </a:stretch>
          </p:blipFill>
          <p:spPr bwMode="auto">
            <a:xfrm>
              <a:off x="0" y="6194426"/>
              <a:ext cx="9144000" cy="180974"/>
            </a:xfrm>
            <a:prstGeom prst="rect">
              <a:avLst/>
            </a:prstGeom>
            <a:solidFill>
              <a:schemeClr val="accent1"/>
            </a:solidFill>
            <a:ln>
              <a:noFill/>
            </a:ln>
            <a:extLst/>
          </p:spPr>
        </p:pic>
        <p:pic>
          <p:nvPicPr>
            <p:cNvPr id="14" name="Picture 20" descr="Oracle WHITE"/>
            <p:cNvPicPr>
              <a:picLocks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8015480" y="6240226"/>
              <a:ext cx="743263" cy="93117"/>
            </a:xfrm>
            <a:prstGeom prst="rect">
              <a:avLst/>
            </a:prstGeom>
            <a:noFill/>
            <a:ln>
              <a:noFill/>
            </a:ln>
          </p:spPr>
        </p:pic>
      </p:grpSp>
    </p:spTree>
    <p:extLst>
      <p:ext uri="{BB962C8B-B14F-4D97-AF65-F5344CB8AC3E}">
        <p14:creationId xmlns:p14="http://schemas.microsoft.com/office/powerpoint/2010/main" val="423997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nnouncement Slide">
    <p:spTree>
      <p:nvGrpSpPr>
        <p:cNvPr id="1" name=""/>
        <p:cNvGrpSpPr/>
        <p:nvPr/>
      </p:nvGrpSpPr>
      <p:grpSpPr>
        <a:xfrm>
          <a:off x="0" y="0"/>
          <a:ext cx="0" cy="0"/>
          <a:chOff x="0" y="0"/>
          <a:chExt cx="0" cy="0"/>
        </a:xfrm>
      </p:grpSpPr>
      <p:sp>
        <p:nvSpPr>
          <p:cNvPr id="8" name="Rectangle 7"/>
          <p:cNvSpPr/>
          <p:nvPr/>
        </p:nvSpPr>
        <p:spPr>
          <a:xfrm>
            <a:off x="0" y="1580410"/>
            <a:ext cx="9144000" cy="3962399"/>
          </a:xfrm>
          <a:prstGeom prst="rect">
            <a:avLst/>
          </a:prstGeom>
          <a:gradFill flip="none" rotWithShape="1">
            <a:gsLst>
              <a:gs pos="0">
                <a:srgbClr val="B3B3B3"/>
              </a:gs>
              <a:gs pos="100000">
                <a:srgbClr val="F3F3F3"/>
              </a:gs>
            </a:gsLst>
            <a:lin ang="16200000" scaled="0"/>
            <a:tileRect/>
          </a:gradFill>
          <a:ln>
            <a:noFill/>
          </a:ln>
          <a:effectLst>
            <a:outerShdw blurRad="152400" dist="63500" dir="78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0" name="Text Placeholder 9"/>
          <p:cNvSpPr>
            <a:spLocks noGrp="1"/>
          </p:cNvSpPr>
          <p:nvPr>
            <p:ph type="body" sz="quarter" idx="11" hasCustomPrompt="1"/>
          </p:nvPr>
        </p:nvSpPr>
        <p:spPr>
          <a:xfrm>
            <a:off x="742950" y="2102689"/>
            <a:ext cx="4894512" cy="2933333"/>
          </a:xfrm>
        </p:spPr>
        <p:txBody>
          <a:bodyPr anchor="t" anchorCtr="0">
            <a:noAutofit/>
          </a:bodyPr>
          <a:lstStyle>
            <a:lvl1pPr marL="0" indent="0">
              <a:lnSpc>
                <a:spcPct val="80000"/>
              </a:lnSpc>
              <a:spcBef>
                <a:spcPts val="0"/>
              </a:spcBef>
              <a:spcAft>
                <a:spcPts val="0"/>
              </a:spcAft>
              <a:buNone/>
              <a:defRPr sz="4400" b="1" cap="all" baseline="0">
                <a:solidFill>
                  <a:schemeClr val="tx1"/>
                </a:solidFill>
              </a:defRPr>
            </a:lvl1pPr>
          </a:lstStyle>
          <a:p>
            <a:pPr lvl="0"/>
            <a:r>
              <a:rPr lang="en-US" dirty="0" smtClean="0"/>
              <a:t>CLICK TO EDIT </a:t>
            </a:r>
            <a:br>
              <a:rPr lang="en-US" dirty="0" smtClean="0"/>
            </a:br>
            <a:r>
              <a:rPr lang="en-US" dirty="0" smtClean="0"/>
              <a:t>MASTER TEXT</a:t>
            </a:r>
          </a:p>
        </p:txBody>
      </p:sp>
      <p:sp>
        <p:nvSpPr>
          <p:cNvPr id="12" name="Picture Placeholder 11"/>
          <p:cNvSpPr>
            <a:spLocks noGrp="1"/>
          </p:cNvSpPr>
          <p:nvPr>
            <p:ph type="pic" sz="quarter" idx="12" hasCustomPrompt="1"/>
          </p:nvPr>
        </p:nvSpPr>
        <p:spPr>
          <a:xfrm>
            <a:off x="5788823" y="-1"/>
            <a:ext cx="3064933" cy="6197601"/>
          </a:xfrm>
          <a:ln>
            <a:noFill/>
          </a:ln>
          <a:effectLst/>
        </p:spPr>
        <p:txBody>
          <a:bodyPr anchor="ctr" anchorCtr="0"/>
          <a:lstStyle>
            <a:lvl1pPr marL="0" indent="0" algn="ctr">
              <a:buNone/>
              <a:defRPr>
                <a:ln>
                  <a:noFill/>
                </a:ln>
                <a:solidFill>
                  <a:schemeClr val="tx2"/>
                </a:solidFill>
              </a:defRPr>
            </a:lvl1pPr>
          </a:lstStyle>
          <a:p>
            <a:r>
              <a:rPr lang="en-US" dirty="0" smtClean="0"/>
              <a:t>Insert Picture Here</a:t>
            </a:r>
            <a:endParaRPr lang="en-US" dirty="0"/>
          </a:p>
        </p:txBody>
      </p:sp>
    </p:spTree>
    <p:extLst>
      <p:ext uri="{BB962C8B-B14F-4D97-AF65-F5344CB8AC3E}">
        <p14:creationId xmlns:p14="http://schemas.microsoft.com/office/powerpoint/2010/main" val="264119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_Announcement Key Features">
    <p:spTree>
      <p:nvGrpSpPr>
        <p:cNvPr id="1" name=""/>
        <p:cNvGrpSpPr/>
        <p:nvPr/>
      </p:nvGrpSpPr>
      <p:grpSpPr>
        <a:xfrm>
          <a:off x="0" y="0"/>
          <a:ext cx="0" cy="0"/>
          <a:chOff x="0" y="0"/>
          <a:chExt cx="0" cy="0"/>
        </a:xfrm>
      </p:grpSpPr>
      <p:sp>
        <p:nvSpPr>
          <p:cNvPr id="6" name="Rectangle 5"/>
          <p:cNvSpPr/>
          <p:nvPr userDrawn="1"/>
        </p:nvSpPr>
        <p:spPr>
          <a:xfrm>
            <a:off x="3111690" y="1580410"/>
            <a:ext cx="6032311" cy="3962399"/>
          </a:xfrm>
          <a:prstGeom prst="rect">
            <a:avLst/>
          </a:prstGeom>
          <a:gradFill flip="none" rotWithShape="1">
            <a:gsLst>
              <a:gs pos="0">
                <a:srgbClr val="B3B3B3"/>
              </a:gs>
              <a:gs pos="100000">
                <a:srgbClr val="F3F3F3"/>
              </a:gs>
            </a:gsLst>
            <a:lin ang="16200000" scaled="0"/>
            <a:tileRect/>
          </a:gradFill>
          <a:ln>
            <a:noFill/>
          </a:ln>
          <a:effectLst>
            <a:outerShdw blurRad="152400" dist="63500" dir="36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734518" y="236392"/>
            <a:ext cx="7947424" cy="825867"/>
          </a:xfrm>
        </p:spPr>
        <p:txBody>
          <a:bodyPr/>
          <a:lstStyle>
            <a:lvl1pPr>
              <a:defRPr/>
            </a:lvl1pPr>
          </a:lstStyle>
          <a:p>
            <a:r>
              <a:rPr lang="en-US" smtClean="0"/>
              <a:t>Click to edit Master title style</a:t>
            </a:r>
            <a:endParaRPr lang="en-US" dirty="0"/>
          </a:p>
        </p:txBody>
      </p:sp>
      <p:sp>
        <p:nvSpPr>
          <p:cNvPr id="5" name="Text Placeholder 4"/>
          <p:cNvSpPr>
            <a:spLocks noGrp="1"/>
          </p:cNvSpPr>
          <p:nvPr>
            <p:ph type="body" sz="quarter" idx="10" hasCustomPrompt="1"/>
          </p:nvPr>
        </p:nvSpPr>
        <p:spPr>
          <a:xfrm>
            <a:off x="3452885" y="1835150"/>
            <a:ext cx="5219580" cy="3569363"/>
          </a:xfrm>
        </p:spPr>
        <p:txBody>
          <a:bodyPr/>
          <a:lstStyle>
            <a:lvl1pPr marL="60325" indent="0">
              <a:buNone/>
              <a:defRPr sz="2400"/>
            </a:lvl1pPr>
            <a:lvl5pPr>
              <a:defRPr>
                <a:solidFill>
                  <a:schemeClr val="tx1"/>
                </a:solidFill>
              </a:defRPr>
            </a:lvl5pPr>
          </a:lstStyle>
          <a:p>
            <a:pPr lvl="0"/>
            <a:r>
              <a:rPr lang="en-US" dirty="0" smtClean="0"/>
              <a:t>CLICK TO EDIT MASTER TEXT STYLES</a:t>
            </a:r>
          </a:p>
        </p:txBody>
      </p:sp>
      <p:sp>
        <p:nvSpPr>
          <p:cNvPr id="7" name="Picture Placeholder 3"/>
          <p:cNvSpPr>
            <a:spLocks noGrp="1"/>
          </p:cNvSpPr>
          <p:nvPr>
            <p:ph type="pic" sz="quarter" idx="12" hasCustomPrompt="1"/>
          </p:nvPr>
        </p:nvSpPr>
        <p:spPr>
          <a:xfrm>
            <a:off x="0" y="1582738"/>
            <a:ext cx="3030538" cy="3961473"/>
          </a:xfrm>
          <a:effectLst>
            <a:reflection stA="30000" endPos="4000" dir="5400000" sy="-100000" algn="bl" rotWithShape="0"/>
          </a:effectLst>
        </p:spPr>
        <p:txBody>
          <a:bodyPr anchor="ctr" anchorCtr="0"/>
          <a:lstStyle>
            <a:lvl1pPr marL="60325" indent="0" algn="ctr">
              <a:buNone/>
              <a:defRPr/>
            </a:lvl1pPr>
          </a:lstStyle>
          <a:p>
            <a:r>
              <a:rPr lang="en-US" dirty="0" smtClean="0"/>
              <a:t>Insert Picture Here</a:t>
            </a:r>
            <a:endParaRPr lang="en-US" dirty="0"/>
          </a:p>
        </p:txBody>
      </p:sp>
    </p:spTree>
    <p:extLst>
      <p:ext uri="{BB962C8B-B14F-4D97-AF65-F5344CB8AC3E}">
        <p14:creationId xmlns:p14="http://schemas.microsoft.com/office/powerpoint/2010/main" val="301845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4518" y="236392"/>
            <a:ext cx="7952282" cy="825867"/>
          </a:xfrm>
          <a:prstGeom prst="rect">
            <a:avLst/>
          </a:prstGeom>
        </p:spPr>
        <p:txBody>
          <a:bodyPr vert="horz" lIns="0" tIns="0" rIns="0" bIns="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734518" y="1562100"/>
            <a:ext cx="7952282" cy="422910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3" name="Picture 20" descr="Oracle WHITE"/>
          <p:cNvPicPr>
            <a:picLocks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8015479" y="6225235"/>
            <a:ext cx="704056" cy="118296"/>
          </a:xfrm>
          <a:prstGeom prst="rect">
            <a:avLst/>
          </a:prstGeom>
          <a:noFill/>
          <a:ln w="9525">
            <a:noFill/>
            <a:miter lim="800000"/>
            <a:headEnd/>
            <a:tailEnd/>
          </a:ln>
        </p:spPr>
      </p:pic>
      <p:grpSp>
        <p:nvGrpSpPr>
          <p:cNvPr id="14" name="Group 13"/>
          <p:cNvGrpSpPr/>
          <p:nvPr/>
        </p:nvGrpSpPr>
        <p:grpSpPr>
          <a:xfrm>
            <a:off x="890114" y="6550144"/>
            <a:ext cx="5050417" cy="293800"/>
            <a:chOff x="597807" y="4912608"/>
            <a:chExt cx="4584912" cy="220350"/>
          </a:xfrm>
        </p:grpSpPr>
        <p:sp>
          <p:nvSpPr>
            <p:cNvPr id="15" name="Text Box 14"/>
            <p:cNvSpPr txBox="1">
              <a:spLocks noChangeArrowheads="1"/>
            </p:cNvSpPr>
            <p:nvPr userDrawn="1"/>
          </p:nvSpPr>
          <p:spPr bwMode="auto">
            <a:xfrm>
              <a:off x="631886" y="4913973"/>
              <a:ext cx="2505014" cy="21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523" tIns="17262" rIns="34523" bIns="17262"/>
            <a:lstStyle>
              <a:lvl1pPr defTabSz="342900" eaLnBrk="0" hangingPunct="0">
                <a:defRPr sz="2000">
                  <a:solidFill>
                    <a:schemeClr val="tx1"/>
                  </a:solidFill>
                  <a:latin typeface="Arial" charset="0"/>
                  <a:ea typeface="ＭＳ Ｐゴシック" pitchFamily="16" charset="-128"/>
                </a:defRPr>
              </a:lvl1pPr>
              <a:lvl2pPr marL="14224000" indent="-14052550" defTabSz="342900" eaLnBrk="0" hangingPunct="0">
                <a:defRPr sz="2000">
                  <a:solidFill>
                    <a:schemeClr val="tx1"/>
                  </a:solidFill>
                  <a:latin typeface="Arial" charset="0"/>
                  <a:ea typeface="ＭＳ Ｐゴシック" pitchFamily="16" charset="-128"/>
                </a:defRPr>
              </a:lvl2pPr>
              <a:lvl3pPr marL="19388138" indent="-19045238" defTabSz="342900"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eaLnBrk="0" hangingPunct="0">
                <a:defRPr sz="2000">
                  <a:solidFill>
                    <a:schemeClr val="tx1"/>
                  </a:solidFill>
                  <a:latin typeface="Arial" charset="0"/>
                  <a:ea typeface="ＭＳ Ｐゴシック" pitchFamily="16" charset="-128"/>
                </a:defRPr>
              </a:lvl5pPr>
              <a:lvl6pPr marL="4572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6pPr>
              <a:lvl7pPr marL="9144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7pPr>
              <a:lvl8pPr marL="13716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8pPr>
              <a:lvl9pPr marL="18288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9pPr>
            </a:lstStyle>
            <a:p>
              <a:pPr marL="0" marR="0" indent="0" algn="l" defTabSz="342851" rtl="0" eaLnBrk="1" fontAlgn="base" latinLnBrk="0" hangingPunct="1">
                <a:lnSpc>
                  <a:spcPct val="100000"/>
                </a:lnSpc>
                <a:spcBef>
                  <a:spcPts val="0"/>
                </a:spcBef>
                <a:spcAft>
                  <a:spcPct val="0"/>
                </a:spcAft>
                <a:buClr>
                  <a:schemeClr val="accent1"/>
                </a:buClr>
                <a:buSzTx/>
                <a:buFont typeface="Arial"/>
                <a:buNone/>
                <a:tabLst/>
                <a:defRPr/>
              </a:pPr>
              <a:r>
                <a:rPr lang="en-US" sz="600" dirty="0" smtClean="0">
                  <a:solidFill>
                    <a:schemeClr val="tx1"/>
                  </a:solidFill>
                </a:rPr>
                <a:t>Copyright</a:t>
              </a:r>
              <a:r>
                <a:rPr lang="en-US" sz="600" baseline="0" dirty="0" smtClean="0">
                  <a:solidFill>
                    <a:schemeClr val="tx1"/>
                  </a:solidFill>
                </a:rPr>
                <a:t> </a:t>
              </a:r>
              <a:r>
                <a:rPr lang="en-US" sz="600" dirty="0" smtClean="0">
                  <a:solidFill>
                    <a:schemeClr val="tx1"/>
                  </a:solidFill>
                </a:rPr>
                <a:t>©</a:t>
              </a:r>
              <a:r>
                <a:rPr lang="en-US" sz="600" baseline="0" dirty="0" smtClean="0">
                  <a:solidFill>
                    <a:schemeClr val="tx1"/>
                  </a:solidFill>
                </a:rPr>
                <a:t> 2013-2014, Oracle and/or its affiliates. All rights reserved.</a:t>
              </a:r>
              <a:endParaRPr lang="en-US" sz="600" dirty="0" smtClean="0">
                <a:solidFill>
                  <a:schemeClr val="tx1"/>
                </a:solidFill>
              </a:endParaRPr>
            </a:p>
          </p:txBody>
        </p:sp>
        <p:cxnSp>
          <p:nvCxnSpPr>
            <p:cNvPr id="16" name="Straight Connector 15"/>
            <p:cNvCxnSpPr/>
            <p:nvPr userDrawn="1"/>
          </p:nvCxnSpPr>
          <p:spPr>
            <a:xfrm flipH="1">
              <a:off x="597807" y="4912609"/>
              <a:ext cx="1092" cy="96623"/>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sp>
          <p:nvSpPr>
            <p:cNvPr id="17" name="Text Box 14"/>
            <p:cNvSpPr txBox="1">
              <a:spLocks noChangeArrowheads="1"/>
            </p:cNvSpPr>
            <p:nvPr userDrawn="1"/>
          </p:nvSpPr>
          <p:spPr bwMode="auto">
            <a:xfrm>
              <a:off x="2923362" y="4913790"/>
              <a:ext cx="2259357" cy="21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4523" tIns="17262" rIns="34523" bIns="17262"/>
            <a:lstStyle>
              <a:lvl1pPr defTabSz="342900" eaLnBrk="0" hangingPunct="0">
                <a:defRPr sz="2000">
                  <a:solidFill>
                    <a:schemeClr val="tx1"/>
                  </a:solidFill>
                  <a:latin typeface="Arial" charset="0"/>
                  <a:ea typeface="ＭＳ Ｐゴシック" pitchFamily="16" charset="-128"/>
                </a:defRPr>
              </a:lvl1pPr>
              <a:lvl2pPr marL="14224000" indent="-14052550" defTabSz="342900" eaLnBrk="0" hangingPunct="0">
                <a:defRPr sz="2000">
                  <a:solidFill>
                    <a:schemeClr val="tx1"/>
                  </a:solidFill>
                  <a:latin typeface="Arial" charset="0"/>
                  <a:ea typeface="ＭＳ Ｐゴシック" pitchFamily="16" charset="-128"/>
                </a:defRPr>
              </a:lvl2pPr>
              <a:lvl3pPr marL="19388138" indent="-19045238" defTabSz="342900" eaLnBrk="0" hangingPunct="0">
                <a:defRPr sz="2000">
                  <a:solidFill>
                    <a:schemeClr val="tx1"/>
                  </a:solidFill>
                  <a:latin typeface="Arial" charset="0"/>
                  <a:ea typeface="ＭＳ Ｐゴシック" pitchFamily="16" charset="-128"/>
                </a:defRPr>
              </a:lvl3pPr>
              <a:lvl4pPr eaLnBrk="0" hangingPunct="0">
                <a:defRPr sz="2000">
                  <a:solidFill>
                    <a:schemeClr val="tx1"/>
                  </a:solidFill>
                  <a:latin typeface="Arial" charset="0"/>
                  <a:ea typeface="ＭＳ Ｐゴシック" pitchFamily="16" charset="-128"/>
                </a:defRPr>
              </a:lvl4pPr>
              <a:lvl5pPr eaLnBrk="0" hangingPunct="0">
                <a:defRPr sz="2000">
                  <a:solidFill>
                    <a:schemeClr val="tx1"/>
                  </a:solidFill>
                  <a:latin typeface="Arial" charset="0"/>
                  <a:ea typeface="ＭＳ Ｐゴシック" pitchFamily="16" charset="-128"/>
                </a:defRPr>
              </a:lvl5pPr>
              <a:lvl6pPr marL="4572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6pPr>
              <a:lvl7pPr marL="9144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7pPr>
              <a:lvl8pPr marL="13716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8pPr>
              <a:lvl9pPr marL="1828800" eaLnBrk="0" fontAlgn="base" hangingPunct="0">
                <a:lnSpc>
                  <a:spcPct val="90000"/>
                </a:lnSpc>
                <a:spcBef>
                  <a:spcPct val="50000"/>
                </a:spcBef>
                <a:spcAft>
                  <a:spcPct val="0"/>
                </a:spcAft>
                <a:defRPr sz="2000">
                  <a:solidFill>
                    <a:schemeClr val="tx1"/>
                  </a:solidFill>
                  <a:latin typeface="Arial" charset="0"/>
                  <a:ea typeface="ＭＳ Ｐゴシック" pitchFamily="16" charset="-128"/>
                </a:defRPr>
              </a:lvl9pPr>
            </a:lstStyle>
            <a:p>
              <a:pPr marL="0" marR="0" indent="0" algn="l" defTabSz="342851" rtl="0" eaLnBrk="1" fontAlgn="base" latinLnBrk="0" hangingPunct="1">
                <a:spcBef>
                  <a:spcPts val="0"/>
                </a:spcBef>
                <a:spcAft>
                  <a:spcPts val="450"/>
                </a:spcAft>
                <a:buClr>
                  <a:schemeClr val="accent1"/>
                </a:buClr>
                <a:buSzTx/>
                <a:buFont typeface="Arial"/>
                <a:buNone/>
                <a:tabLst/>
                <a:defRPr/>
              </a:pPr>
              <a:r>
                <a:rPr lang="en-US" sz="600" dirty="0" smtClean="0"/>
                <a:t>Confidential – Oracle Restricted</a:t>
              </a:r>
            </a:p>
          </p:txBody>
        </p:sp>
        <p:cxnSp>
          <p:nvCxnSpPr>
            <p:cNvPr id="19" name="Straight Connector 18"/>
            <p:cNvCxnSpPr/>
            <p:nvPr userDrawn="1"/>
          </p:nvCxnSpPr>
          <p:spPr>
            <a:xfrm flipH="1">
              <a:off x="2893332" y="4912608"/>
              <a:ext cx="1092" cy="96623"/>
            </a:xfrm>
            <a:prstGeom prst="line">
              <a:avLst/>
            </a:prstGeom>
            <a:ln w="6350" cmpd="sng">
              <a:solidFill>
                <a:schemeClr val="tx1"/>
              </a:solidFill>
            </a:ln>
          </p:spPr>
          <p:style>
            <a:lnRef idx="1">
              <a:schemeClr val="dk1"/>
            </a:lnRef>
            <a:fillRef idx="0">
              <a:schemeClr val="dk1"/>
            </a:fillRef>
            <a:effectRef idx="0">
              <a:schemeClr val="dk1"/>
            </a:effectRef>
            <a:fontRef idx="minor">
              <a:schemeClr val="tx1"/>
            </a:fontRef>
          </p:style>
        </p:cxnSp>
      </p:grpSp>
      <p:sp>
        <p:nvSpPr>
          <p:cNvPr id="20" name="Rectangle 19"/>
          <p:cNvSpPr/>
          <p:nvPr/>
        </p:nvSpPr>
        <p:spPr>
          <a:xfrm>
            <a:off x="648070" y="6527634"/>
            <a:ext cx="279243" cy="184666"/>
          </a:xfrm>
          <a:prstGeom prst="rect">
            <a:avLst/>
          </a:prstGeom>
        </p:spPr>
        <p:txBody>
          <a:bodyPr wrap="none">
            <a:spAutoFit/>
          </a:bodyPr>
          <a:lstStyle/>
          <a:p>
            <a:pPr algn="r"/>
            <a:fld id="{6A5A4AC0-1BEC-FE47-8A68-418BE237F8CE}" type="slidenum">
              <a:rPr lang="en-US" sz="600" smtClean="0">
                <a:solidFill>
                  <a:schemeClr val="tx1"/>
                </a:solidFill>
              </a:rPr>
              <a:t>‹#›</a:t>
            </a:fld>
            <a:endParaRPr lang="en-US" sz="600" dirty="0">
              <a:solidFill>
                <a:schemeClr val="tx1"/>
              </a:solidFill>
            </a:endParaRPr>
          </a:p>
        </p:txBody>
      </p:sp>
      <p:sp>
        <p:nvSpPr>
          <p:cNvPr id="21" name="Rectangle 20"/>
          <p:cNvSpPr/>
          <p:nvPr/>
        </p:nvSpPr>
        <p:spPr>
          <a:xfrm>
            <a:off x="0" y="0"/>
            <a:ext cx="562004" cy="557784"/>
          </a:xfrm>
          <a:prstGeom prst="rect">
            <a:avLst/>
          </a:prstGeom>
          <a:gradFill flip="none" rotWithShape="1">
            <a:gsLst>
              <a:gs pos="20000">
                <a:srgbClr val="AA0000"/>
              </a:gs>
              <a:gs pos="90000">
                <a:srgbClr val="FF1414"/>
              </a:gs>
            </a:gsLst>
            <a:lin ang="16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0" y="6194426"/>
            <a:ext cx="9144000" cy="180974"/>
            <a:chOff x="0" y="6194426"/>
            <a:chExt cx="9144000" cy="180974"/>
          </a:xfrm>
        </p:grpSpPr>
        <p:pic>
          <p:nvPicPr>
            <p:cNvPr id="23" name="Picture 25" descr="Red Bar"/>
            <p:cNvPicPr>
              <a:picLocks noChangeArrowheads="1"/>
            </p:cNvPicPr>
            <p:nvPr/>
          </p:nvPicPr>
          <p:blipFill>
            <a:blip r:embed="rId20" cstate="screen">
              <a:extLst>
                <a:ext uri="{28A0092B-C50C-407E-A947-70E740481C1C}">
                  <a14:useLocalDpi xmlns:a14="http://schemas.microsoft.com/office/drawing/2010/main" val="0"/>
                </a:ext>
              </a:extLst>
            </a:blip>
            <a:srcRect/>
            <a:stretch>
              <a:fillRect/>
            </a:stretch>
          </p:blipFill>
          <p:spPr bwMode="auto">
            <a:xfrm>
              <a:off x="0" y="6194426"/>
              <a:ext cx="9144000" cy="180974"/>
            </a:xfrm>
            <a:prstGeom prst="rect">
              <a:avLst/>
            </a:prstGeom>
            <a:solidFill>
              <a:schemeClr val="accent1"/>
            </a:solidFill>
            <a:ln>
              <a:noFill/>
            </a:ln>
            <a:extLst/>
          </p:spPr>
        </p:pic>
        <p:pic>
          <p:nvPicPr>
            <p:cNvPr id="24" name="Picture 20" descr="Oracle WHITE"/>
            <p:cNvPicPr>
              <a:picLocks noChangeArrowheads="1"/>
            </p:cNvPicPr>
            <p:nvPr/>
          </p:nvPicPr>
          <p:blipFill>
            <a:blip r:embed="rId19" cstate="print">
              <a:extLst>
                <a:ext uri="{28A0092B-C50C-407E-A947-70E740481C1C}">
                  <a14:useLocalDpi xmlns:a14="http://schemas.microsoft.com/office/drawing/2010/main" val="0"/>
                </a:ext>
              </a:extLst>
            </a:blip>
            <a:stretch>
              <a:fillRect/>
            </a:stretch>
          </p:blipFill>
          <p:spPr bwMode="auto">
            <a:xfrm>
              <a:off x="8015480" y="6240226"/>
              <a:ext cx="743263" cy="93117"/>
            </a:xfrm>
            <a:prstGeom prst="rect">
              <a:avLst/>
            </a:prstGeom>
            <a:noFill/>
            <a:ln>
              <a:noFill/>
            </a:ln>
          </p:spPr>
        </p:pic>
      </p:grpSp>
    </p:spTree>
    <p:extLst>
      <p:ext uri="{BB962C8B-B14F-4D97-AF65-F5344CB8AC3E}">
        <p14:creationId xmlns:p14="http://schemas.microsoft.com/office/powerpoint/2010/main" val="317983677"/>
      </p:ext>
    </p:extLst>
  </p:cSld>
  <p:clrMap bg1="lt1" tx1="dk1" bg2="lt2" tx2="dk2" accent1="accent1" accent2="accent2" accent3="accent3" accent4="accent4" accent5="accent5" accent6="accent6" hlink="hlink" folHlink="folHlink"/>
  <p:sldLayoutIdLst>
    <p:sldLayoutId id="2147483766" r:id="rId1"/>
    <p:sldLayoutId id="2147483769" r:id="rId2"/>
    <p:sldLayoutId id="2147483751" r:id="rId3"/>
    <p:sldLayoutId id="2147483752" r:id="rId4"/>
    <p:sldLayoutId id="2147483779" r:id="rId5"/>
    <p:sldLayoutId id="2147483754" r:id="rId6"/>
    <p:sldLayoutId id="2147483755" r:id="rId7"/>
    <p:sldLayoutId id="2147483756" r:id="rId8"/>
    <p:sldLayoutId id="2147483780" r:id="rId9"/>
    <p:sldLayoutId id="2147483782" r:id="rId10"/>
    <p:sldLayoutId id="2147483759" r:id="rId11"/>
    <p:sldLayoutId id="2147483783" r:id="rId12"/>
    <p:sldLayoutId id="2147483761" r:id="rId13"/>
    <p:sldLayoutId id="2147483762" r:id="rId14"/>
    <p:sldLayoutId id="2147483773" r:id="rId15"/>
    <p:sldLayoutId id="2147483777" r:id="rId16"/>
    <p:sldLayoutId id="214748377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800" b="1" kern="1200">
          <a:solidFill>
            <a:schemeClr val="tx1"/>
          </a:solidFill>
          <a:latin typeface="Arial" pitchFamily="34" charset="0"/>
          <a:ea typeface="+mj-ea"/>
          <a:cs typeface="Arial" pitchFamily="34" charset="0"/>
        </a:defRPr>
      </a:lvl1pPr>
    </p:titleStyle>
    <p:bodyStyle>
      <a:lvl1pPr marL="228600" indent="-168275" algn="l" defTabSz="228600" rtl="0" eaLnBrk="1" latinLnBrk="0" hangingPunct="1">
        <a:spcBef>
          <a:spcPts val="0"/>
        </a:spcBef>
        <a:spcAft>
          <a:spcPts val="600"/>
        </a:spcAft>
        <a:buClr>
          <a:srgbClr val="FF0000"/>
        </a:buClr>
        <a:buSzPct val="85000"/>
        <a:buFont typeface="Wingdings" pitchFamily="2" charset="2"/>
        <a:buChar char="§"/>
        <a:tabLst/>
        <a:defRPr sz="2000" kern="1200">
          <a:solidFill>
            <a:schemeClr val="tx1"/>
          </a:solidFill>
          <a:latin typeface="Arial" pitchFamily="34" charset="0"/>
          <a:ea typeface="+mn-ea"/>
          <a:cs typeface="Arial" pitchFamily="34" charset="0"/>
        </a:defRPr>
      </a:lvl1pPr>
      <a:lvl2pPr marL="631825" indent="-228600" algn="l" defTabSz="228600" rtl="0" eaLnBrk="1" latinLnBrk="0" hangingPunct="1">
        <a:spcBef>
          <a:spcPts val="0"/>
        </a:spcBef>
        <a:spcAft>
          <a:spcPts val="600"/>
        </a:spcAft>
        <a:buSzPct val="85000"/>
        <a:buFont typeface="Arial" pitchFamily="34" charset="0"/>
        <a:buChar char="–"/>
        <a:defRPr sz="1800" kern="1200">
          <a:solidFill>
            <a:schemeClr val="tx1"/>
          </a:solidFill>
          <a:latin typeface="Arial" pitchFamily="34" charset="0"/>
          <a:ea typeface="+mn-ea"/>
          <a:cs typeface="Arial" pitchFamily="34" charset="0"/>
        </a:defRPr>
      </a:lvl2pPr>
      <a:lvl3pPr marL="974725" indent="-174625" algn="l" defTabSz="228600" rtl="0" eaLnBrk="1" latinLnBrk="0" hangingPunct="1">
        <a:spcBef>
          <a:spcPts val="0"/>
        </a:spcBef>
        <a:spcAft>
          <a:spcPts val="600"/>
        </a:spcAft>
        <a:buClr>
          <a:srgbClr val="FF0000"/>
        </a:buClr>
        <a:buSzPct val="85000"/>
        <a:buFont typeface="Wingdings" pitchFamily="2" charset="2"/>
        <a:buChar char="§"/>
        <a:defRPr sz="1800" kern="1200">
          <a:solidFill>
            <a:schemeClr val="tx1"/>
          </a:solidFill>
          <a:latin typeface="Arial" pitchFamily="34" charset="0"/>
          <a:ea typeface="+mn-ea"/>
          <a:cs typeface="Arial" pitchFamily="34" charset="0"/>
        </a:defRPr>
      </a:lvl3pPr>
      <a:lvl4pPr marL="1431925" indent="-228600" algn="l" defTabSz="228600" rtl="0" eaLnBrk="1" latinLnBrk="0" hangingPunct="1">
        <a:spcBef>
          <a:spcPts val="0"/>
        </a:spcBef>
        <a:spcAft>
          <a:spcPts val="600"/>
        </a:spcAft>
        <a:buSzPct val="85000"/>
        <a:buFont typeface="Arial" pitchFamily="34" charset="0"/>
        <a:buChar char="–"/>
        <a:defRPr sz="1800" kern="1200">
          <a:solidFill>
            <a:schemeClr val="tx1"/>
          </a:solidFill>
          <a:latin typeface="Arial" pitchFamily="34" charset="0"/>
          <a:ea typeface="+mn-ea"/>
          <a:cs typeface="Arial" pitchFamily="34" charset="0"/>
        </a:defRPr>
      </a:lvl4pPr>
      <a:lvl5pPr marL="1828800" indent="-168275" algn="l" defTabSz="914400" rtl="0" eaLnBrk="1" latinLnBrk="0" hangingPunct="1">
        <a:spcBef>
          <a:spcPts val="0"/>
        </a:spcBef>
        <a:spcAft>
          <a:spcPts val="600"/>
        </a:spcAft>
        <a:buClr>
          <a:srgbClr val="FF0000"/>
        </a:buClr>
        <a:buFont typeface="Arial" pitchFamily="34" charset="0"/>
        <a:buChar char="»"/>
        <a:defRPr sz="14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 Id="rId9"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Oracle Labs Graph Analytics Research</a:t>
            </a:r>
            <a:endParaRPr lang="en-US" dirty="0"/>
          </a:p>
        </p:txBody>
      </p:sp>
      <p:sp>
        <p:nvSpPr>
          <p:cNvPr id="5" name="Text Placeholder 4"/>
          <p:cNvSpPr>
            <a:spLocks noGrp="1"/>
          </p:cNvSpPr>
          <p:nvPr>
            <p:ph type="body" sz="quarter" idx="13"/>
          </p:nvPr>
        </p:nvSpPr>
        <p:spPr/>
        <p:txBody>
          <a:bodyPr/>
          <a:lstStyle/>
          <a:p>
            <a:r>
              <a:rPr lang="en-US" dirty="0" smtClean="0"/>
              <a:t>Hassan </a:t>
            </a:r>
            <a:r>
              <a:rPr lang="en-US" dirty="0" err="1" smtClean="0"/>
              <a:t>Chafi</a:t>
            </a:r>
            <a:r>
              <a:rPr lang="en-US" dirty="0" smtClean="0"/>
              <a:t/>
            </a:r>
            <a:br>
              <a:rPr lang="en-US" dirty="0" smtClean="0"/>
            </a:br>
            <a:r>
              <a:rPr lang="en-US" dirty="0" smtClean="0"/>
              <a:t>Sr. Research Manager </a:t>
            </a:r>
            <a:r>
              <a:rPr lang="en-US" smtClean="0"/>
              <a:t/>
            </a:r>
            <a:br>
              <a:rPr lang="en-US" smtClean="0"/>
            </a:br>
            <a:r>
              <a:rPr lang="en-US" smtClean="0"/>
              <a:t>Oracle Labs</a:t>
            </a:r>
            <a:endParaRPr lang="en-US" dirty="0" smtClean="0"/>
          </a:p>
          <a:p>
            <a:endParaRPr lang="en-US" dirty="0"/>
          </a:p>
          <a:p>
            <a:r>
              <a:rPr lang="en-US" dirty="0" smtClean="0"/>
              <a:t>Graph-TA</a:t>
            </a:r>
            <a:endParaRPr lang="en-US" dirty="0" smtClean="0"/>
          </a:p>
          <a:p>
            <a:endParaRPr lang="en-US" dirty="0" smtClean="0"/>
          </a:p>
          <a:p>
            <a:r>
              <a:rPr lang="en-US" dirty="0" smtClean="0"/>
              <a:t>2/21/2014</a:t>
            </a:r>
            <a:endParaRPr lang="en-US" dirty="0"/>
          </a:p>
        </p:txBody>
      </p:sp>
      <p:sp>
        <p:nvSpPr>
          <p:cNvPr id="6" name="Picture Placeholder 5"/>
          <p:cNvSpPr>
            <a:spLocks noGrp="1"/>
          </p:cNvSpPr>
          <p:nvPr>
            <p:ph type="pic" sz="quarter" idx="14"/>
          </p:nvPr>
        </p:nvSpPr>
        <p:spPr/>
      </p:sp>
    </p:spTree>
    <p:extLst>
      <p:ext uri="{BB962C8B-B14F-4D97-AF65-F5344CB8AC3E}">
        <p14:creationId xmlns:p14="http://schemas.microsoft.com/office/powerpoint/2010/main" val="66350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Subgraph</a:t>
            </a:r>
            <a:r>
              <a:rPr lang="en-US" dirty="0" smtClean="0"/>
              <a:t> Isomorphism Problem</a:t>
            </a:r>
            <a:endParaRPr lang="en-US" dirty="0"/>
          </a:p>
        </p:txBody>
      </p:sp>
      <p:sp>
        <p:nvSpPr>
          <p:cNvPr id="4" name="Content Placeholder 3"/>
          <p:cNvSpPr>
            <a:spLocks noGrp="1"/>
          </p:cNvSpPr>
          <p:nvPr>
            <p:ph sz="quarter" idx="11"/>
          </p:nvPr>
        </p:nvSpPr>
        <p:spPr/>
        <p:txBody>
          <a:bodyPr/>
          <a:lstStyle/>
          <a:p>
            <a:endParaRPr lang="en-US"/>
          </a:p>
        </p:txBody>
      </p:sp>
      <p:grpSp>
        <p:nvGrpSpPr>
          <p:cNvPr id="6" name="Group 5"/>
          <p:cNvGrpSpPr/>
          <p:nvPr/>
        </p:nvGrpSpPr>
        <p:grpSpPr>
          <a:xfrm>
            <a:off x="1538322" y="1772312"/>
            <a:ext cx="1250852" cy="1503878"/>
            <a:chOff x="1618875" y="2277373"/>
            <a:chExt cx="1250852" cy="1503878"/>
          </a:xfrm>
        </p:grpSpPr>
        <p:sp>
          <p:nvSpPr>
            <p:cNvPr id="7" name="Oval 6"/>
            <p:cNvSpPr/>
            <p:nvPr/>
          </p:nvSpPr>
          <p:spPr>
            <a:xfrm>
              <a:off x="2087592" y="2277373"/>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A</a:t>
              </a:r>
              <a:endParaRPr lang="en-US" sz="1400" dirty="0">
                <a:latin typeface="+mj-lt"/>
              </a:endParaRPr>
            </a:p>
          </p:txBody>
        </p:sp>
        <p:sp>
          <p:nvSpPr>
            <p:cNvPr id="8" name="Oval 7"/>
            <p:cNvSpPr/>
            <p:nvPr/>
          </p:nvSpPr>
          <p:spPr>
            <a:xfrm>
              <a:off x="2541923" y="2886972"/>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sp>
          <p:nvSpPr>
            <p:cNvPr id="9" name="Oval 8"/>
            <p:cNvSpPr/>
            <p:nvPr/>
          </p:nvSpPr>
          <p:spPr>
            <a:xfrm>
              <a:off x="1618875" y="2878346"/>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cxnSp>
          <p:nvCxnSpPr>
            <p:cNvPr id="10" name="Straight Arrow Connector 9"/>
            <p:cNvCxnSpPr>
              <a:stCxn id="7" idx="3"/>
              <a:endCxn id="9" idx="0"/>
            </p:cNvCxnSpPr>
            <p:nvPr/>
          </p:nvCxnSpPr>
          <p:spPr>
            <a:xfrm flipH="1">
              <a:off x="1782777" y="2535082"/>
              <a:ext cx="352821" cy="34326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5"/>
              <a:endCxn id="8" idx="0"/>
            </p:cNvCxnSpPr>
            <p:nvPr/>
          </p:nvCxnSpPr>
          <p:spPr>
            <a:xfrm>
              <a:off x="2367390" y="2535082"/>
              <a:ext cx="338435" cy="35189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2099085" y="3479326"/>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C</a:t>
              </a:r>
              <a:endParaRPr lang="en-US" sz="1400" dirty="0">
                <a:latin typeface="+mj-lt"/>
              </a:endParaRPr>
            </a:p>
          </p:txBody>
        </p:sp>
        <p:cxnSp>
          <p:nvCxnSpPr>
            <p:cNvPr id="13" name="Straight Arrow Connector 12"/>
            <p:cNvCxnSpPr>
              <a:stCxn id="9" idx="4"/>
              <a:endCxn id="12" idx="1"/>
            </p:cNvCxnSpPr>
            <p:nvPr/>
          </p:nvCxnSpPr>
          <p:spPr>
            <a:xfrm>
              <a:off x="1782777" y="3180271"/>
              <a:ext cx="364314" cy="34327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4"/>
              <a:endCxn id="12" idx="7"/>
            </p:cNvCxnSpPr>
            <p:nvPr/>
          </p:nvCxnSpPr>
          <p:spPr>
            <a:xfrm flipH="1">
              <a:off x="2378883" y="3188897"/>
              <a:ext cx="326942" cy="33464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Oval 14"/>
          <p:cNvSpPr/>
          <p:nvPr/>
        </p:nvSpPr>
        <p:spPr>
          <a:xfrm>
            <a:off x="5388636" y="1784805"/>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sp>
        <p:nvSpPr>
          <p:cNvPr id="16" name="Oval 15"/>
          <p:cNvSpPr/>
          <p:nvPr/>
        </p:nvSpPr>
        <p:spPr>
          <a:xfrm>
            <a:off x="5946479" y="2428908"/>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A</a:t>
            </a:r>
            <a:endParaRPr lang="en-US" sz="1400" dirty="0">
              <a:latin typeface="+mj-lt"/>
            </a:endParaRPr>
          </a:p>
        </p:txBody>
      </p:sp>
      <p:sp>
        <p:nvSpPr>
          <p:cNvPr id="17" name="Oval 16"/>
          <p:cNvSpPr/>
          <p:nvPr/>
        </p:nvSpPr>
        <p:spPr>
          <a:xfrm>
            <a:off x="4859537" y="2385778"/>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C</a:t>
            </a:r>
            <a:endParaRPr lang="en-US" sz="1400" dirty="0">
              <a:latin typeface="+mj-lt"/>
            </a:endParaRPr>
          </a:p>
        </p:txBody>
      </p:sp>
      <p:cxnSp>
        <p:nvCxnSpPr>
          <p:cNvPr id="18" name="Straight Arrow Connector 17"/>
          <p:cNvCxnSpPr>
            <a:stCxn id="15" idx="3"/>
            <a:endCxn id="17" idx="0"/>
          </p:cNvCxnSpPr>
          <p:nvPr/>
        </p:nvCxnSpPr>
        <p:spPr>
          <a:xfrm flipH="1">
            <a:off x="5023439" y="2042514"/>
            <a:ext cx="413203" cy="34326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5" idx="5"/>
            <a:endCxn id="16" idx="0"/>
          </p:cNvCxnSpPr>
          <p:nvPr/>
        </p:nvCxnSpPr>
        <p:spPr>
          <a:xfrm>
            <a:off x="5668434" y="2042514"/>
            <a:ext cx="441947" cy="38639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5400129" y="2986758"/>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cxnSp>
        <p:nvCxnSpPr>
          <p:cNvPr id="21" name="Straight Arrow Connector 20"/>
          <p:cNvCxnSpPr>
            <a:stCxn id="17" idx="4"/>
            <a:endCxn id="20" idx="1"/>
          </p:cNvCxnSpPr>
          <p:nvPr/>
        </p:nvCxnSpPr>
        <p:spPr>
          <a:xfrm>
            <a:off x="5023439" y="2687703"/>
            <a:ext cx="424696" cy="34327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3"/>
            <a:endCxn id="20" idx="7"/>
          </p:cNvCxnSpPr>
          <p:nvPr/>
        </p:nvCxnSpPr>
        <p:spPr>
          <a:xfrm flipH="1">
            <a:off x="5679927" y="2686617"/>
            <a:ext cx="314558" cy="34435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573309" y="2978104"/>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sp>
        <p:nvSpPr>
          <p:cNvPr id="24" name="Oval 23"/>
          <p:cNvSpPr/>
          <p:nvPr/>
        </p:nvSpPr>
        <p:spPr>
          <a:xfrm>
            <a:off x="6009707" y="3570458"/>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C</a:t>
            </a:r>
            <a:endParaRPr lang="en-US" sz="1400" dirty="0">
              <a:latin typeface="+mj-lt"/>
            </a:endParaRPr>
          </a:p>
        </p:txBody>
      </p:sp>
      <p:cxnSp>
        <p:nvCxnSpPr>
          <p:cNvPr id="25" name="Straight Arrow Connector 24"/>
          <p:cNvCxnSpPr>
            <a:stCxn id="23" idx="3"/>
            <a:endCxn id="24" idx="7"/>
          </p:cNvCxnSpPr>
          <p:nvPr/>
        </p:nvCxnSpPr>
        <p:spPr>
          <a:xfrm flipH="1">
            <a:off x="6289505" y="3235813"/>
            <a:ext cx="331810" cy="37886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6" idx="5"/>
            <a:endCxn id="23" idx="1"/>
          </p:cNvCxnSpPr>
          <p:nvPr/>
        </p:nvCxnSpPr>
        <p:spPr>
          <a:xfrm>
            <a:off x="6226277" y="2686617"/>
            <a:ext cx="395038" cy="3357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0" idx="5"/>
            <a:endCxn id="24" idx="1"/>
          </p:cNvCxnSpPr>
          <p:nvPr/>
        </p:nvCxnSpPr>
        <p:spPr>
          <a:xfrm>
            <a:off x="5679927" y="3244467"/>
            <a:ext cx="377786" cy="37020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148383" y="3527300"/>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A</a:t>
            </a:r>
            <a:endParaRPr lang="en-US" sz="1400" dirty="0">
              <a:latin typeface="+mj-lt"/>
            </a:endParaRPr>
          </a:p>
        </p:txBody>
      </p:sp>
      <p:sp>
        <p:nvSpPr>
          <p:cNvPr id="29" name="Oval 28"/>
          <p:cNvSpPr/>
          <p:nvPr/>
        </p:nvSpPr>
        <p:spPr>
          <a:xfrm>
            <a:off x="6705545" y="4119654"/>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cxnSp>
        <p:nvCxnSpPr>
          <p:cNvPr id="30" name="Straight Arrow Connector 29"/>
          <p:cNvCxnSpPr>
            <a:stCxn id="28" idx="4"/>
            <a:endCxn id="29" idx="7"/>
          </p:cNvCxnSpPr>
          <p:nvPr/>
        </p:nvCxnSpPr>
        <p:spPr>
          <a:xfrm flipH="1">
            <a:off x="6985343" y="3829225"/>
            <a:ext cx="326942" cy="33464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8" idx="1"/>
            <a:endCxn id="23" idx="5"/>
          </p:cNvCxnSpPr>
          <p:nvPr/>
        </p:nvCxnSpPr>
        <p:spPr>
          <a:xfrm flipH="1" flipV="1">
            <a:off x="6853107" y="3235813"/>
            <a:ext cx="343282" cy="3357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9" idx="1"/>
            <a:endCxn id="24" idx="5"/>
          </p:cNvCxnSpPr>
          <p:nvPr/>
        </p:nvCxnSpPr>
        <p:spPr>
          <a:xfrm flipH="1" flipV="1">
            <a:off x="6289505" y="3828167"/>
            <a:ext cx="464046" cy="33570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4793441" y="3570458"/>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A</a:t>
            </a:r>
            <a:endParaRPr lang="en-US" sz="1400" dirty="0">
              <a:latin typeface="+mj-lt"/>
            </a:endParaRPr>
          </a:p>
        </p:txBody>
      </p:sp>
      <p:sp>
        <p:nvSpPr>
          <p:cNvPr id="34" name="Oval 33"/>
          <p:cNvSpPr/>
          <p:nvPr/>
        </p:nvSpPr>
        <p:spPr>
          <a:xfrm>
            <a:off x="5403019" y="4136906"/>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cxnSp>
        <p:nvCxnSpPr>
          <p:cNvPr id="35" name="Straight Arrow Connector 34"/>
          <p:cNvCxnSpPr>
            <a:stCxn id="33" idx="5"/>
            <a:endCxn id="34" idx="1"/>
          </p:cNvCxnSpPr>
          <p:nvPr/>
        </p:nvCxnSpPr>
        <p:spPr>
          <a:xfrm>
            <a:off x="5073239" y="3828167"/>
            <a:ext cx="377786" cy="35295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6573309" y="1813594"/>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C</a:t>
            </a:r>
            <a:endParaRPr lang="en-US" sz="1400" dirty="0">
              <a:latin typeface="+mj-lt"/>
            </a:endParaRPr>
          </a:p>
        </p:txBody>
      </p:sp>
      <p:sp>
        <p:nvSpPr>
          <p:cNvPr id="37" name="Oval 36"/>
          <p:cNvSpPr/>
          <p:nvPr/>
        </p:nvSpPr>
        <p:spPr>
          <a:xfrm>
            <a:off x="7105253" y="2397294"/>
            <a:ext cx="327804" cy="301925"/>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mj-lt"/>
              </a:rPr>
              <a:t>B</a:t>
            </a:r>
            <a:endParaRPr lang="en-US" sz="1400" dirty="0">
              <a:latin typeface="+mj-lt"/>
            </a:endParaRPr>
          </a:p>
        </p:txBody>
      </p:sp>
      <p:cxnSp>
        <p:nvCxnSpPr>
          <p:cNvPr id="38" name="Straight Arrow Connector 37"/>
          <p:cNvCxnSpPr>
            <a:stCxn id="36" idx="5"/>
            <a:endCxn id="37" idx="0"/>
          </p:cNvCxnSpPr>
          <p:nvPr/>
        </p:nvCxnSpPr>
        <p:spPr>
          <a:xfrm>
            <a:off x="6853107" y="2071303"/>
            <a:ext cx="416048" cy="32599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3" idx="7"/>
            <a:endCxn id="20" idx="3"/>
          </p:cNvCxnSpPr>
          <p:nvPr/>
        </p:nvCxnSpPr>
        <p:spPr>
          <a:xfrm flipV="1">
            <a:off x="5073239" y="3244467"/>
            <a:ext cx="374896" cy="37020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4" idx="7"/>
            <a:endCxn id="24" idx="3"/>
          </p:cNvCxnSpPr>
          <p:nvPr/>
        </p:nvCxnSpPr>
        <p:spPr>
          <a:xfrm flipV="1">
            <a:off x="5682817" y="3828167"/>
            <a:ext cx="374896" cy="35295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6" idx="7"/>
            <a:endCxn id="36" idx="3"/>
          </p:cNvCxnSpPr>
          <p:nvPr/>
        </p:nvCxnSpPr>
        <p:spPr>
          <a:xfrm flipV="1">
            <a:off x="6226277" y="2071303"/>
            <a:ext cx="395038" cy="401821"/>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3" idx="7"/>
            <a:endCxn id="37" idx="3"/>
          </p:cNvCxnSpPr>
          <p:nvPr/>
        </p:nvCxnSpPr>
        <p:spPr>
          <a:xfrm flipV="1">
            <a:off x="6853107" y="2655003"/>
            <a:ext cx="300152" cy="367317"/>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661945" y="1953472"/>
            <a:ext cx="258792" cy="307777"/>
          </a:xfrm>
          <a:prstGeom prst="rect">
            <a:avLst/>
          </a:prstGeom>
          <a:noFill/>
        </p:spPr>
        <p:txBody>
          <a:bodyPr wrap="square" rtlCol="0">
            <a:spAutoFit/>
          </a:bodyPr>
          <a:lstStyle/>
          <a:p>
            <a:r>
              <a:rPr lang="en-US" sz="1400" dirty="0" smtClean="0">
                <a:latin typeface="+mj-lt"/>
              </a:rPr>
              <a:t>X</a:t>
            </a:r>
            <a:endParaRPr lang="en-US" sz="1400" dirty="0">
              <a:latin typeface="+mj-lt"/>
            </a:endParaRPr>
          </a:p>
        </p:txBody>
      </p:sp>
      <p:sp>
        <p:nvSpPr>
          <p:cNvPr id="44" name="TextBox 43"/>
          <p:cNvSpPr txBox="1"/>
          <p:nvPr/>
        </p:nvSpPr>
        <p:spPr>
          <a:xfrm>
            <a:off x="2409569" y="1941970"/>
            <a:ext cx="258792" cy="307777"/>
          </a:xfrm>
          <a:prstGeom prst="rect">
            <a:avLst/>
          </a:prstGeom>
          <a:noFill/>
        </p:spPr>
        <p:txBody>
          <a:bodyPr wrap="square" rtlCol="0">
            <a:spAutoFit/>
          </a:bodyPr>
          <a:lstStyle/>
          <a:p>
            <a:r>
              <a:rPr lang="en-US" sz="1400" dirty="0" smtClean="0">
                <a:latin typeface="+mj-lt"/>
              </a:rPr>
              <a:t>Y</a:t>
            </a:r>
            <a:endParaRPr lang="en-US" sz="1400" dirty="0">
              <a:latin typeface="+mj-lt"/>
            </a:endParaRPr>
          </a:p>
        </p:txBody>
      </p:sp>
      <p:sp>
        <p:nvSpPr>
          <p:cNvPr id="45" name="TextBox 44"/>
          <p:cNvSpPr txBox="1"/>
          <p:nvPr/>
        </p:nvSpPr>
        <p:spPr>
          <a:xfrm>
            <a:off x="2432575" y="2793112"/>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46" name="TextBox 45"/>
          <p:cNvSpPr txBox="1"/>
          <p:nvPr/>
        </p:nvSpPr>
        <p:spPr>
          <a:xfrm>
            <a:off x="1627439" y="2798863"/>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47" name="TextBox 46"/>
          <p:cNvSpPr txBox="1"/>
          <p:nvPr/>
        </p:nvSpPr>
        <p:spPr>
          <a:xfrm>
            <a:off x="5032042" y="1928584"/>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48" name="TextBox 47"/>
          <p:cNvSpPr txBox="1"/>
          <p:nvPr/>
        </p:nvSpPr>
        <p:spPr>
          <a:xfrm>
            <a:off x="5796919" y="1942961"/>
            <a:ext cx="258792" cy="307777"/>
          </a:xfrm>
          <a:prstGeom prst="rect">
            <a:avLst/>
          </a:prstGeom>
          <a:noFill/>
        </p:spPr>
        <p:txBody>
          <a:bodyPr wrap="square" rtlCol="0">
            <a:spAutoFit/>
          </a:bodyPr>
          <a:lstStyle/>
          <a:p>
            <a:r>
              <a:rPr lang="en-US" sz="1400" dirty="0" smtClean="0">
                <a:latin typeface="+mj-lt"/>
              </a:rPr>
              <a:t>Y</a:t>
            </a:r>
            <a:endParaRPr lang="en-US" sz="1400" dirty="0">
              <a:latin typeface="+mj-lt"/>
            </a:endParaRPr>
          </a:p>
        </p:txBody>
      </p:sp>
      <p:sp>
        <p:nvSpPr>
          <p:cNvPr id="49" name="TextBox 48"/>
          <p:cNvSpPr txBox="1"/>
          <p:nvPr/>
        </p:nvSpPr>
        <p:spPr>
          <a:xfrm>
            <a:off x="6251244" y="1974591"/>
            <a:ext cx="258792" cy="307777"/>
          </a:xfrm>
          <a:prstGeom prst="rect">
            <a:avLst/>
          </a:prstGeom>
          <a:noFill/>
        </p:spPr>
        <p:txBody>
          <a:bodyPr wrap="square" rtlCol="0">
            <a:spAutoFit/>
          </a:bodyPr>
          <a:lstStyle/>
          <a:p>
            <a:r>
              <a:rPr lang="en-US" sz="1400" dirty="0" smtClean="0">
                <a:latin typeface="+mj-lt"/>
              </a:rPr>
              <a:t>Y</a:t>
            </a:r>
            <a:endParaRPr lang="en-US" sz="1400" dirty="0">
              <a:latin typeface="+mj-lt"/>
            </a:endParaRPr>
          </a:p>
        </p:txBody>
      </p:sp>
      <p:sp>
        <p:nvSpPr>
          <p:cNvPr id="50" name="TextBox 49"/>
          <p:cNvSpPr txBox="1"/>
          <p:nvPr/>
        </p:nvSpPr>
        <p:spPr>
          <a:xfrm>
            <a:off x="6972987" y="1963090"/>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51" name="TextBox 50"/>
          <p:cNvSpPr txBox="1"/>
          <p:nvPr/>
        </p:nvSpPr>
        <p:spPr>
          <a:xfrm>
            <a:off x="6785646" y="2600836"/>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52" name="TextBox 51"/>
          <p:cNvSpPr txBox="1"/>
          <p:nvPr/>
        </p:nvSpPr>
        <p:spPr>
          <a:xfrm>
            <a:off x="6967235" y="3190917"/>
            <a:ext cx="258792" cy="307777"/>
          </a:xfrm>
          <a:prstGeom prst="rect">
            <a:avLst/>
          </a:prstGeom>
          <a:noFill/>
        </p:spPr>
        <p:txBody>
          <a:bodyPr wrap="square" rtlCol="0">
            <a:spAutoFit/>
          </a:bodyPr>
          <a:lstStyle/>
          <a:p>
            <a:r>
              <a:rPr lang="en-US" sz="1400" dirty="0" smtClean="0">
                <a:latin typeface="+mj-lt"/>
              </a:rPr>
              <a:t>Y</a:t>
            </a:r>
            <a:endParaRPr lang="en-US" sz="1400" dirty="0">
              <a:latin typeface="+mj-lt"/>
            </a:endParaRPr>
          </a:p>
        </p:txBody>
      </p:sp>
      <p:sp>
        <p:nvSpPr>
          <p:cNvPr id="53" name="TextBox 52"/>
          <p:cNvSpPr txBox="1"/>
          <p:nvPr/>
        </p:nvSpPr>
        <p:spPr>
          <a:xfrm>
            <a:off x="7102382" y="3947166"/>
            <a:ext cx="258792" cy="307777"/>
          </a:xfrm>
          <a:prstGeom prst="rect">
            <a:avLst/>
          </a:prstGeom>
          <a:noFill/>
        </p:spPr>
        <p:txBody>
          <a:bodyPr wrap="square" rtlCol="0">
            <a:spAutoFit/>
          </a:bodyPr>
          <a:lstStyle/>
          <a:p>
            <a:r>
              <a:rPr lang="en-US" sz="1400" dirty="0" smtClean="0">
                <a:latin typeface="+mj-lt"/>
              </a:rPr>
              <a:t>X</a:t>
            </a:r>
            <a:endParaRPr lang="en-US" sz="1400" dirty="0">
              <a:latin typeface="+mj-lt"/>
            </a:endParaRPr>
          </a:p>
        </p:txBody>
      </p:sp>
      <p:sp>
        <p:nvSpPr>
          <p:cNvPr id="54" name="TextBox 53"/>
          <p:cNvSpPr txBox="1"/>
          <p:nvPr/>
        </p:nvSpPr>
        <p:spPr>
          <a:xfrm>
            <a:off x="6331757" y="3996048"/>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55" name="TextBox 54"/>
          <p:cNvSpPr txBox="1"/>
          <p:nvPr/>
        </p:nvSpPr>
        <p:spPr>
          <a:xfrm>
            <a:off x="6423772" y="3294175"/>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56" name="TextBox 55"/>
          <p:cNvSpPr txBox="1"/>
          <p:nvPr/>
        </p:nvSpPr>
        <p:spPr>
          <a:xfrm>
            <a:off x="5782542" y="3973045"/>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57" name="TextBox 56"/>
          <p:cNvSpPr txBox="1"/>
          <p:nvPr/>
        </p:nvSpPr>
        <p:spPr>
          <a:xfrm>
            <a:off x="5011915" y="3935663"/>
            <a:ext cx="258792" cy="307777"/>
          </a:xfrm>
          <a:prstGeom prst="rect">
            <a:avLst/>
          </a:prstGeom>
          <a:noFill/>
        </p:spPr>
        <p:txBody>
          <a:bodyPr wrap="square" rtlCol="0">
            <a:spAutoFit/>
          </a:bodyPr>
          <a:lstStyle/>
          <a:p>
            <a:r>
              <a:rPr lang="en-US" sz="1400" dirty="0" smtClean="0">
                <a:latin typeface="+mj-lt"/>
              </a:rPr>
              <a:t>X</a:t>
            </a:r>
            <a:endParaRPr lang="en-US" sz="1400" dirty="0">
              <a:latin typeface="+mj-lt"/>
            </a:endParaRPr>
          </a:p>
        </p:txBody>
      </p:sp>
      <p:sp>
        <p:nvSpPr>
          <p:cNvPr id="58" name="TextBox 57"/>
          <p:cNvSpPr txBox="1"/>
          <p:nvPr/>
        </p:nvSpPr>
        <p:spPr>
          <a:xfrm>
            <a:off x="5006121" y="3248641"/>
            <a:ext cx="258792" cy="307777"/>
          </a:xfrm>
          <a:prstGeom prst="rect">
            <a:avLst/>
          </a:prstGeom>
          <a:noFill/>
        </p:spPr>
        <p:txBody>
          <a:bodyPr wrap="square" rtlCol="0">
            <a:spAutoFit/>
          </a:bodyPr>
          <a:lstStyle/>
          <a:p>
            <a:r>
              <a:rPr lang="en-US" sz="1400" dirty="0" smtClean="0">
                <a:latin typeface="+mj-lt"/>
              </a:rPr>
              <a:t>Y</a:t>
            </a:r>
            <a:endParaRPr lang="en-US" sz="1400" dirty="0">
              <a:latin typeface="+mj-lt"/>
            </a:endParaRPr>
          </a:p>
        </p:txBody>
      </p:sp>
      <p:sp>
        <p:nvSpPr>
          <p:cNvPr id="59" name="TextBox 58"/>
          <p:cNvSpPr txBox="1"/>
          <p:nvPr/>
        </p:nvSpPr>
        <p:spPr>
          <a:xfrm>
            <a:off x="5635891" y="3343316"/>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60" name="TextBox 59"/>
          <p:cNvSpPr txBox="1"/>
          <p:nvPr/>
        </p:nvSpPr>
        <p:spPr>
          <a:xfrm>
            <a:off x="6167854" y="2762470"/>
            <a:ext cx="258792" cy="307777"/>
          </a:xfrm>
          <a:prstGeom prst="rect">
            <a:avLst/>
          </a:prstGeom>
          <a:noFill/>
        </p:spPr>
        <p:txBody>
          <a:bodyPr wrap="square" rtlCol="0">
            <a:spAutoFit/>
          </a:bodyPr>
          <a:lstStyle/>
          <a:p>
            <a:r>
              <a:rPr lang="en-US" sz="1400" dirty="0" smtClean="0">
                <a:latin typeface="+mj-lt"/>
              </a:rPr>
              <a:t>X</a:t>
            </a:r>
            <a:endParaRPr lang="en-US" sz="1400" dirty="0">
              <a:latin typeface="+mj-lt"/>
            </a:endParaRPr>
          </a:p>
        </p:txBody>
      </p:sp>
      <p:sp>
        <p:nvSpPr>
          <p:cNvPr id="61" name="TextBox 60"/>
          <p:cNvSpPr txBox="1"/>
          <p:nvPr/>
        </p:nvSpPr>
        <p:spPr>
          <a:xfrm>
            <a:off x="5633015" y="2589942"/>
            <a:ext cx="258792" cy="307777"/>
          </a:xfrm>
          <a:prstGeom prst="rect">
            <a:avLst/>
          </a:prstGeom>
          <a:noFill/>
        </p:spPr>
        <p:txBody>
          <a:bodyPr wrap="square" rtlCol="0">
            <a:spAutoFit/>
          </a:bodyPr>
          <a:lstStyle/>
          <a:p>
            <a:r>
              <a:rPr lang="en-US" sz="1400" dirty="0" smtClean="0">
                <a:latin typeface="+mj-lt"/>
              </a:rPr>
              <a:t>X</a:t>
            </a:r>
            <a:endParaRPr lang="en-US" sz="1400" dirty="0">
              <a:latin typeface="+mj-lt"/>
            </a:endParaRPr>
          </a:p>
        </p:txBody>
      </p:sp>
      <p:sp>
        <p:nvSpPr>
          <p:cNvPr id="62" name="TextBox 61"/>
          <p:cNvSpPr txBox="1"/>
          <p:nvPr/>
        </p:nvSpPr>
        <p:spPr>
          <a:xfrm>
            <a:off x="5127283" y="2603796"/>
            <a:ext cx="258792" cy="307777"/>
          </a:xfrm>
          <a:prstGeom prst="rect">
            <a:avLst/>
          </a:prstGeom>
          <a:noFill/>
        </p:spPr>
        <p:txBody>
          <a:bodyPr wrap="square" rtlCol="0">
            <a:spAutoFit/>
          </a:bodyPr>
          <a:lstStyle/>
          <a:p>
            <a:r>
              <a:rPr lang="en-US" sz="1400" dirty="0" smtClean="0">
                <a:latin typeface="+mj-lt"/>
              </a:rPr>
              <a:t>Z</a:t>
            </a:r>
            <a:endParaRPr lang="en-US" sz="1400" dirty="0">
              <a:latin typeface="+mj-lt"/>
            </a:endParaRPr>
          </a:p>
        </p:txBody>
      </p:sp>
      <p:sp>
        <p:nvSpPr>
          <p:cNvPr id="63" name="Oval 62"/>
          <p:cNvSpPr/>
          <p:nvPr/>
        </p:nvSpPr>
        <p:spPr>
          <a:xfrm>
            <a:off x="4709987" y="2862919"/>
            <a:ext cx="1725284" cy="1639019"/>
          </a:xfrm>
          <a:prstGeom prst="ellipse">
            <a:avLst/>
          </a:prstGeom>
          <a:noFill/>
          <a:ln>
            <a:solidFill>
              <a:srgbClr val="FF141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5917685" y="2888797"/>
            <a:ext cx="1639018" cy="1584385"/>
          </a:xfrm>
          <a:prstGeom prst="ellipse">
            <a:avLst/>
          </a:prstGeom>
          <a:noFill/>
          <a:ln>
            <a:solidFill>
              <a:srgbClr val="FF141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1256768" y="1252573"/>
            <a:ext cx="1854679" cy="369332"/>
          </a:xfrm>
          <a:prstGeom prst="rect">
            <a:avLst/>
          </a:prstGeom>
          <a:noFill/>
        </p:spPr>
        <p:txBody>
          <a:bodyPr wrap="square" rtlCol="0">
            <a:spAutoFit/>
          </a:bodyPr>
          <a:lstStyle/>
          <a:p>
            <a:r>
              <a:rPr lang="en-US" dirty="0" smtClean="0">
                <a:latin typeface="+mj-lt"/>
              </a:rPr>
              <a:t>Query Graph Q</a:t>
            </a:r>
            <a:endParaRPr lang="en-US" dirty="0">
              <a:latin typeface="+mj-lt"/>
            </a:endParaRPr>
          </a:p>
        </p:txBody>
      </p:sp>
      <p:sp>
        <p:nvSpPr>
          <p:cNvPr id="66" name="TextBox 65"/>
          <p:cNvSpPr txBox="1"/>
          <p:nvPr/>
        </p:nvSpPr>
        <p:spPr>
          <a:xfrm>
            <a:off x="5103932" y="1244383"/>
            <a:ext cx="1854679" cy="369332"/>
          </a:xfrm>
          <a:prstGeom prst="rect">
            <a:avLst/>
          </a:prstGeom>
          <a:noFill/>
        </p:spPr>
        <p:txBody>
          <a:bodyPr wrap="square" rtlCol="0">
            <a:spAutoFit/>
          </a:bodyPr>
          <a:lstStyle/>
          <a:p>
            <a:r>
              <a:rPr lang="en-US" dirty="0" smtClean="0">
                <a:latin typeface="+mj-lt"/>
              </a:rPr>
              <a:t>Data Graph G</a:t>
            </a:r>
            <a:endParaRPr lang="en-US" dirty="0">
              <a:latin typeface="+mj-lt"/>
            </a:endParaRPr>
          </a:p>
        </p:txBody>
      </p:sp>
      <p:sp>
        <p:nvSpPr>
          <p:cNvPr id="68" name="TextBox 67"/>
          <p:cNvSpPr txBox="1"/>
          <p:nvPr/>
        </p:nvSpPr>
        <p:spPr>
          <a:xfrm>
            <a:off x="4991755" y="4944755"/>
            <a:ext cx="2401018" cy="584775"/>
          </a:xfrm>
          <a:prstGeom prst="rect">
            <a:avLst/>
          </a:prstGeom>
          <a:noFill/>
        </p:spPr>
        <p:txBody>
          <a:bodyPr wrap="square" rtlCol="0">
            <a:spAutoFit/>
          </a:bodyPr>
          <a:lstStyle/>
          <a:p>
            <a:r>
              <a:rPr lang="en-US" sz="1600" dirty="0" err="1" smtClean="0">
                <a:latin typeface="+mj-lt"/>
              </a:rPr>
              <a:t>Subgraphs</a:t>
            </a:r>
            <a:r>
              <a:rPr lang="en-US" sz="1600" dirty="0" smtClean="0">
                <a:latin typeface="+mj-lt"/>
              </a:rPr>
              <a:t> of G that are isomorphic to Q</a:t>
            </a:r>
            <a:endParaRPr lang="en-US" sz="1600" dirty="0">
              <a:latin typeface="+mj-lt"/>
            </a:endParaRPr>
          </a:p>
        </p:txBody>
      </p:sp>
      <p:cxnSp>
        <p:nvCxnSpPr>
          <p:cNvPr id="69" name="Straight Arrow Connector 68"/>
          <p:cNvCxnSpPr/>
          <p:nvPr/>
        </p:nvCxnSpPr>
        <p:spPr>
          <a:xfrm flipH="1" flipV="1">
            <a:off x="5779662" y="4493312"/>
            <a:ext cx="267421" cy="448574"/>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cxnSp>
        <p:nvCxnSpPr>
          <p:cNvPr id="70" name="Straight Arrow Connector 69"/>
          <p:cNvCxnSpPr>
            <a:endCxn id="64" idx="4"/>
          </p:cNvCxnSpPr>
          <p:nvPr/>
        </p:nvCxnSpPr>
        <p:spPr>
          <a:xfrm flipV="1">
            <a:off x="6530160" y="4473182"/>
            <a:ext cx="207034" cy="468703"/>
          </a:xfrm>
          <a:prstGeom prst="straightConnector1">
            <a:avLst/>
          </a:prstGeom>
          <a:ln w="158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95377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Results: Comparison against DB</a:t>
            </a:r>
            <a:endParaRPr lang="en-US" dirty="0"/>
          </a:p>
        </p:txBody>
      </p:sp>
      <p:sp>
        <p:nvSpPr>
          <p:cNvPr id="4" name="Content Placeholder 3"/>
          <p:cNvSpPr>
            <a:spLocks noGrp="1"/>
          </p:cNvSpPr>
          <p:nvPr>
            <p:ph sz="quarter" idx="11"/>
          </p:nvPr>
        </p:nvSpPr>
        <p:spPr/>
        <p:txBody>
          <a:bodyPr/>
          <a:lstStyle/>
          <a:p>
            <a:r>
              <a:rPr lang="en-US" dirty="0" smtClean="0"/>
              <a:t>LUBM 8K and 25K on x86 and </a:t>
            </a:r>
            <a:r>
              <a:rPr lang="en-US" dirty="0" err="1" smtClean="0"/>
              <a:t>Sparc</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3375885155"/>
              </p:ext>
            </p:extLst>
          </p:nvPr>
        </p:nvGraphicFramePr>
        <p:xfrm>
          <a:off x="721172" y="1012512"/>
          <a:ext cx="3221949" cy="251306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687371" y="1927073"/>
            <a:ext cx="488450" cy="246221"/>
          </a:xfrm>
          <a:prstGeom prst="rect">
            <a:avLst/>
          </a:prstGeom>
          <a:noFill/>
        </p:spPr>
        <p:txBody>
          <a:bodyPr wrap="square" rtlCol="0">
            <a:spAutoFit/>
          </a:bodyPr>
          <a:lstStyle/>
          <a:p>
            <a:r>
              <a:rPr lang="en-US" sz="1000" dirty="0" smtClean="0"/>
              <a:t>221x</a:t>
            </a:r>
            <a:endParaRPr lang="en-US" sz="1000" dirty="0"/>
          </a:p>
        </p:txBody>
      </p:sp>
      <p:sp>
        <p:nvSpPr>
          <p:cNvPr id="10" name="TextBox 9"/>
          <p:cNvSpPr txBox="1"/>
          <p:nvPr/>
        </p:nvSpPr>
        <p:spPr>
          <a:xfrm>
            <a:off x="2230531" y="1928504"/>
            <a:ext cx="488450" cy="246221"/>
          </a:xfrm>
          <a:prstGeom prst="rect">
            <a:avLst/>
          </a:prstGeom>
          <a:noFill/>
        </p:spPr>
        <p:txBody>
          <a:bodyPr wrap="square" rtlCol="0">
            <a:spAutoFit/>
          </a:bodyPr>
          <a:lstStyle/>
          <a:p>
            <a:r>
              <a:rPr lang="en-US" sz="1000" dirty="0" smtClean="0"/>
              <a:t>174x</a:t>
            </a:r>
            <a:endParaRPr lang="en-US" sz="1000" dirty="0"/>
          </a:p>
        </p:txBody>
      </p:sp>
      <p:sp>
        <p:nvSpPr>
          <p:cNvPr id="11" name="TextBox 10"/>
          <p:cNvSpPr txBox="1"/>
          <p:nvPr/>
        </p:nvSpPr>
        <p:spPr>
          <a:xfrm>
            <a:off x="2791453" y="1752322"/>
            <a:ext cx="488450" cy="246221"/>
          </a:xfrm>
          <a:prstGeom prst="rect">
            <a:avLst/>
          </a:prstGeom>
          <a:noFill/>
        </p:spPr>
        <p:txBody>
          <a:bodyPr wrap="square" rtlCol="0">
            <a:spAutoFit/>
          </a:bodyPr>
          <a:lstStyle/>
          <a:p>
            <a:r>
              <a:rPr lang="en-US" sz="1000" dirty="0" smtClean="0"/>
              <a:t>100x</a:t>
            </a:r>
            <a:endParaRPr lang="en-US" sz="1000" dirty="0"/>
          </a:p>
        </p:txBody>
      </p:sp>
      <p:sp>
        <p:nvSpPr>
          <p:cNvPr id="12" name="TextBox 11"/>
          <p:cNvSpPr txBox="1"/>
          <p:nvPr/>
        </p:nvSpPr>
        <p:spPr>
          <a:xfrm>
            <a:off x="3352374" y="1904723"/>
            <a:ext cx="488450" cy="246221"/>
          </a:xfrm>
          <a:prstGeom prst="rect">
            <a:avLst/>
          </a:prstGeom>
          <a:noFill/>
        </p:spPr>
        <p:txBody>
          <a:bodyPr wrap="square" rtlCol="0">
            <a:spAutoFit/>
          </a:bodyPr>
          <a:lstStyle/>
          <a:p>
            <a:r>
              <a:rPr lang="en-US" sz="1000" dirty="0" smtClean="0"/>
              <a:t>206x</a:t>
            </a:r>
            <a:endParaRPr lang="en-US" sz="1000" dirty="0"/>
          </a:p>
        </p:txBody>
      </p:sp>
      <p:graphicFrame>
        <p:nvGraphicFramePr>
          <p:cNvPr id="18" name="Chart 17"/>
          <p:cNvGraphicFramePr>
            <a:graphicFrameLocks/>
          </p:cNvGraphicFramePr>
          <p:nvPr>
            <p:extLst>
              <p:ext uri="{D42A27DB-BD31-4B8C-83A1-F6EECF244321}">
                <p14:modId xmlns:p14="http://schemas.microsoft.com/office/powerpoint/2010/main" val="1952051444"/>
              </p:ext>
            </p:extLst>
          </p:nvPr>
        </p:nvGraphicFramePr>
        <p:xfrm>
          <a:off x="4644713" y="1017572"/>
          <a:ext cx="3685574" cy="250800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49753049"/>
              </p:ext>
            </p:extLst>
          </p:nvPr>
        </p:nvGraphicFramePr>
        <p:xfrm>
          <a:off x="2666619" y="3539234"/>
          <a:ext cx="3589108" cy="2680882"/>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Box 13"/>
          <p:cNvSpPr txBox="1"/>
          <p:nvPr/>
        </p:nvSpPr>
        <p:spPr>
          <a:xfrm>
            <a:off x="3674156" y="4560463"/>
            <a:ext cx="488450" cy="246221"/>
          </a:xfrm>
          <a:prstGeom prst="rect">
            <a:avLst/>
          </a:prstGeom>
          <a:noFill/>
        </p:spPr>
        <p:txBody>
          <a:bodyPr wrap="square" rtlCol="0">
            <a:spAutoFit/>
          </a:bodyPr>
          <a:lstStyle/>
          <a:p>
            <a:r>
              <a:rPr lang="en-US" sz="1000" dirty="0" smtClean="0"/>
              <a:t>162x</a:t>
            </a:r>
            <a:endParaRPr lang="en-US" sz="1000" dirty="0"/>
          </a:p>
        </p:txBody>
      </p:sp>
      <p:sp>
        <p:nvSpPr>
          <p:cNvPr id="16" name="TextBox 15"/>
          <p:cNvSpPr txBox="1"/>
          <p:nvPr/>
        </p:nvSpPr>
        <p:spPr>
          <a:xfrm>
            <a:off x="4355706" y="4536490"/>
            <a:ext cx="488450" cy="246221"/>
          </a:xfrm>
          <a:prstGeom prst="rect">
            <a:avLst/>
          </a:prstGeom>
          <a:noFill/>
        </p:spPr>
        <p:txBody>
          <a:bodyPr wrap="square" rtlCol="0">
            <a:spAutoFit/>
          </a:bodyPr>
          <a:lstStyle/>
          <a:p>
            <a:r>
              <a:rPr lang="en-US" sz="1000" dirty="0" smtClean="0"/>
              <a:t>92x</a:t>
            </a:r>
            <a:endParaRPr lang="en-US" sz="1000" dirty="0"/>
          </a:p>
        </p:txBody>
      </p:sp>
      <p:sp>
        <p:nvSpPr>
          <p:cNvPr id="17" name="TextBox 16"/>
          <p:cNvSpPr txBox="1"/>
          <p:nvPr/>
        </p:nvSpPr>
        <p:spPr>
          <a:xfrm>
            <a:off x="5025498" y="4441966"/>
            <a:ext cx="488450" cy="246221"/>
          </a:xfrm>
          <a:prstGeom prst="rect">
            <a:avLst/>
          </a:prstGeom>
          <a:noFill/>
        </p:spPr>
        <p:txBody>
          <a:bodyPr wrap="square" rtlCol="0">
            <a:spAutoFit/>
          </a:bodyPr>
          <a:lstStyle/>
          <a:p>
            <a:r>
              <a:rPr lang="en-US" sz="1000" dirty="0" smtClean="0"/>
              <a:t>80x</a:t>
            </a:r>
            <a:endParaRPr lang="en-US" sz="1000" dirty="0"/>
          </a:p>
        </p:txBody>
      </p:sp>
      <p:sp>
        <p:nvSpPr>
          <p:cNvPr id="19" name="TextBox 18"/>
          <p:cNvSpPr txBox="1"/>
          <p:nvPr/>
        </p:nvSpPr>
        <p:spPr>
          <a:xfrm>
            <a:off x="5636494" y="4535575"/>
            <a:ext cx="488450" cy="246221"/>
          </a:xfrm>
          <a:prstGeom prst="rect">
            <a:avLst/>
          </a:prstGeom>
          <a:noFill/>
        </p:spPr>
        <p:txBody>
          <a:bodyPr wrap="square" rtlCol="0">
            <a:spAutoFit/>
          </a:bodyPr>
          <a:lstStyle/>
          <a:p>
            <a:r>
              <a:rPr lang="en-US" sz="1000" dirty="0" smtClean="0"/>
              <a:t>103x</a:t>
            </a:r>
            <a:endParaRPr lang="en-US" sz="1000" dirty="0"/>
          </a:p>
        </p:txBody>
      </p:sp>
    </p:spTree>
    <p:extLst>
      <p:ext uri="{BB962C8B-B14F-4D97-AF65-F5344CB8AC3E}">
        <p14:creationId xmlns:p14="http://schemas.microsoft.com/office/powerpoint/2010/main" val="234282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US" dirty="0"/>
              <a:t>The following is intended to provide some insight into a line of research in </a:t>
            </a:r>
            <a:r>
              <a:rPr lang="en-US" dirty="0" smtClean="0"/>
              <a:t>Oracle </a:t>
            </a:r>
            <a:r>
              <a:rPr lang="en-US" dirty="0"/>
              <a:t>Labs. It is intended for information purposes only, and may not be </a:t>
            </a:r>
            <a:r>
              <a:rPr lang="en-US" dirty="0" smtClean="0"/>
              <a:t>incorporated </a:t>
            </a:r>
            <a:r>
              <a:rPr lang="en-US" dirty="0"/>
              <a:t>into any contract. It is not a commitment to deliver any material, </a:t>
            </a:r>
            <a:r>
              <a:rPr lang="en-US" dirty="0" smtClean="0"/>
              <a:t>code</a:t>
            </a:r>
            <a:r>
              <a:rPr lang="en-US" dirty="0"/>
              <a:t>, or functionality, and should not be relied upon in making purchasing </a:t>
            </a:r>
            <a:r>
              <a:rPr lang="en-US" dirty="0" smtClean="0"/>
              <a:t>decisions</a:t>
            </a:r>
            <a:r>
              <a:rPr lang="en-US" dirty="0"/>
              <a:t>. The development, release, and timing of any features or functionality </a:t>
            </a:r>
            <a:r>
              <a:rPr lang="en-US" dirty="0" smtClean="0"/>
              <a:t>described </a:t>
            </a:r>
            <a:r>
              <a:rPr lang="en-US" dirty="0"/>
              <a:t>in connection with any Oracle product or service remains at the sole </a:t>
            </a:r>
            <a:r>
              <a:rPr lang="en-US" dirty="0" smtClean="0"/>
              <a:t>discretion </a:t>
            </a:r>
            <a:r>
              <a:rPr lang="en-US" dirty="0"/>
              <a:t>of Oracle. Any views expressed in this presentation are my own and </a:t>
            </a:r>
            <a:r>
              <a:rPr lang="en-US" dirty="0" smtClean="0"/>
              <a:t>do </a:t>
            </a:r>
            <a:r>
              <a:rPr lang="en-US" dirty="0"/>
              <a:t>not necessarily reflect the views of Oracle.</a:t>
            </a:r>
          </a:p>
        </p:txBody>
      </p:sp>
    </p:spTree>
    <p:extLst>
      <p:ext uri="{BB962C8B-B14F-4D97-AF65-F5344CB8AC3E}">
        <p14:creationId xmlns:p14="http://schemas.microsoft.com/office/powerpoint/2010/main" val="457715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a:xfrm>
            <a:off x="735013" y="236538"/>
            <a:ext cx="7947025" cy="476250"/>
          </a:xfrm>
        </p:spPr>
        <p:txBody>
          <a:bodyPr/>
          <a:lstStyle/>
          <a:p>
            <a:r>
              <a:rPr lang="en-US" altLang="en-US" dirty="0" smtClean="0">
                <a:latin typeface="Arial" charset="0"/>
                <a:cs typeface="Arial" charset="0"/>
              </a:rPr>
              <a:t>Green-Marl </a:t>
            </a:r>
          </a:p>
        </p:txBody>
      </p:sp>
      <p:sp>
        <p:nvSpPr>
          <p:cNvPr id="19460" name="Content Placeholder 8"/>
          <p:cNvSpPr>
            <a:spLocks noGrp="1"/>
          </p:cNvSpPr>
          <p:nvPr>
            <p:ph sz="quarter" idx="11"/>
          </p:nvPr>
        </p:nvSpPr>
        <p:spPr>
          <a:xfrm>
            <a:off x="735013" y="668338"/>
            <a:ext cx="7947025" cy="449262"/>
          </a:xfrm>
        </p:spPr>
        <p:txBody>
          <a:bodyPr/>
          <a:lstStyle/>
          <a:p>
            <a:r>
              <a:rPr lang="en-US" altLang="en-US" smtClean="0">
                <a:latin typeface="Arial" charset="0"/>
                <a:cs typeface="Arial" charset="0"/>
              </a:rPr>
              <a:t>A DSL for Graph Analysis</a:t>
            </a:r>
          </a:p>
        </p:txBody>
      </p:sp>
      <p:sp>
        <p:nvSpPr>
          <p:cNvPr id="5" name="Text Placeholder 7"/>
          <p:cNvSpPr>
            <a:spLocks noGrp="1"/>
          </p:cNvSpPr>
          <p:nvPr>
            <p:ph type="body" sz="quarter" idx="10"/>
          </p:nvPr>
        </p:nvSpPr>
        <p:spPr>
          <a:xfrm>
            <a:off x="733425" y="1560513"/>
            <a:ext cx="7948613" cy="2935287"/>
          </a:xfrm>
        </p:spPr>
        <p:txBody>
          <a:bodyPr/>
          <a:lstStyle/>
          <a:p>
            <a:r>
              <a:rPr lang="en-US" altLang="en-US" sz="1800" dirty="0" smtClean="0">
                <a:latin typeface="Arial" charset="0"/>
                <a:cs typeface="Arial" charset="0"/>
              </a:rPr>
              <a:t>Green-Marl</a:t>
            </a:r>
          </a:p>
          <a:p>
            <a:pPr lvl="1"/>
            <a:r>
              <a:rPr lang="en-US" altLang="en-US" dirty="0" smtClean="0">
                <a:latin typeface="Arial" charset="0"/>
                <a:cs typeface="Arial" charset="0"/>
              </a:rPr>
              <a:t>A DSL for graph algorithms </a:t>
            </a:r>
          </a:p>
          <a:p>
            <a:pPr lvl="1"/>
            <a:r>
              <a:rPr lang="en-US" altLang="en-US" dirty="0" smtClean="0">
                <a:latin typeface="Arial" charset="0"/>
                <a:cs typeface="Arial" charset="0"/>
              </a:rPr>
              <a:t>started as Stanford Project (2011)</a:t>
            </a:r>
          </a:p>
          <a:p>
            <a:r>
              <a:rPr lang="en-US" altLang="en-US" sz="1800" dirty="0" smtClean="0">
                <a:latin typeface="Arial" charset="0"/>
                <a:cs typeface="Arial" charset="0"/>
              </a:rPr>
              <a:t>Approach</a:t>
            </a:r>
          </a:p>
          <a:p>
            <a:pPr lvl="1"/>
            <a:r>
              <a:rPr lang="en-US" altLang="en-US" dirty="0" smtClean="0">
                <a:latin typeface="Arial" charset="0"/>
                <a:cs typeface="Arial" charset="0"/>
              </a:rPr>
              <a:t>User </a:t>
            </a:r>
            <a:r>
              <a:rPr lang="en-US" altLang="en-US" dirty="0">
                <a:latin typeface="Arial" charset="0"/>
                <a:cs typeface="Arial" charset="0"/>
              </a:rPr>
              <a:t>p</a:t>
            </a:r>
            <a:r>
              <a:rPr lang="en-US" altLang="en-US" dirty="0" smtClean="0">
                <a:latin typeface="Arial" charset="0"/>
                <a:cs typeface="Arial" charset="0"/>
              </a:rPr>
              <a:t>rogram graph algorithms in an intuitive way (productivity)</a:t>
            </a:r>
          </a:p>
          <a:p>
            <a:pPr lvl="1"/>
            <a:r>
              <a:rPr lang="en-US" altLang="en-US" dirty="0" smtClean="0">
                <a:latin typeface="Arial" charset="0"/>
                <a:cs typeface="Arial" charset="0"/>
              </a:rPr>
              <a:t>The compiler creates an efficient implantation (performance)</a:t>
            </a:r>
          </a:p>
          <a:p>
            <a:pPr lvl="1"/>
            <a:r>
              <a:rPr lang="en-US" altLang="en-US" dirty="0" smtClean="0">
                <a:latin typeface="Arial" charset="0"/>
                <a:cs typeface="Arial" charset="0"/>
              </a:rPr>
              <a:t>For multiple different environments (portability)</a:t>
            </a: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500" y="4022154"/>
            <a:ext cx="8039100" cy="2292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284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500"/>
                                        <p:tgtEl>
                                          <p:spTgt spid="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500"/>
                                        <p:tgtEl>
                                          <p:spTgt spid="5">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Effect transition="in" filter="fade">
                                      <p:cBhvr>
                                        <p:cTn id="13" dur="500"/>
                                        <p:tgtEl>
                                          <p:spTgt spid="5">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6" end="6"/>
                                            </p:txEl>
                                          </p:spTgt>
                                        </p:tgtEl>
                                        <p:attrNameLst>
                                          <p:attrName>style.visibility</p:attrName>
                                        </p:attrNameLst>
                                      </p:cBhvr>
                                      <p:to>
                                        <p:strVal val="visible"/>
                                      </p:to>
                                    </p:set>
                                    <p:animEffect transition="in" filter="fade">
                                      <p:cBhvr>
                                        <p:cTn id="16" dur="500"/>
                                        <p:tgtEl>
                                          <p:spTgt spid="5">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35013" y="236538"/>
            <a:ext cx="7947025" cy="476250"/>
          </a:xfrm>
        </p:spPr>
        <p:txBody>
          <a:bodyPr>
            <a:normAutofit/>
          </a:bodyPr>
          <a:lstStyle/>
          <a:p>
            <a:pPr eaLnBrk="1" hangingPunct="1"/>
            <a:r>
              <a:rPr lang="en-US" altLang="en-US" dirty="0" smtClean="0">
                <a:latin typeface="Arial" charset="0"/>
                <a:cs typeface="Arial" charset="0"/>
              </a:rPr>
              <a:t>Technical Challenges for Graph Processing</a:t>
            </a:r>
          </a:p>
        </p:txBody>
      </p:sp>
      <p:sp>
        <p:nvSpPr>
          <p:cNvPr id="21507" name="Content Placeholder 3"/>
          <p:cNvSpPr>
            <a:spLocks noGrp="1"/>
          </p:cNvSpPr>
          <p:nvPr>
            <p:ph sz="quarter" idx="11"/>
          </p:nvPr>
        </p:nvSpPr>
        <p:spPr>
          <a:xfrm>
            <a:off x="735013" y="668338"/>
            <a:ext cx="7947025" cy="449262"/>
          </a:xfrm>
        </p:spPr>
        <p:txBody>
          <a:bodyPr/>
          <a:lstStyle/>
          <a:p>
            <a:pPr eaLnBrk="1" hangingPunct="1"/>
            <a:r>
              <a:rPr lang="en-US" altLang="en-US" smtClean="0">
                <a:latin typeface="Arial" charset="0"/>
                <a:cs typeface="Arial" charset="0"/>
              </a:rPr>
              <a:t>Different Challenges for Different Concerns</a:t>
            </a:r>
          </a:p>
        </p:txBody>
      </p:sp>
      <p:sp>
        <p:nvSpPr>
          <p:cNvPr id="5" name="Rounded Rectangle 4"/>
          <p:cNvSpPr/>
          <p:nvPr/>
        </p:nvSpPr>
        <p:spPr>
          <a:xfrm>
            <a:off x="885825" y="1447800"/>
            <a:ext cx="7313613"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User</a:t>
            </a:r>
          </a:p>
        </p:txBody>
      </p:sp>
      <p:sp>
        <p:nvSpPr>
          <p:cNvPr id="6" name="Rounded Rectangle 5"/>
          <p:cNvSpPr/>
          <p:nvPr/>
        </p:nvSpPr>
        <p:spPr>
          <a:xfrm>
            <a:off x="885825" y="4332288"/>
            <a:ext cx="7337425" cy="925512"/>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accent1">
                    <a:lumMod val="75000"/>
                  </a:schemeClr>
                </a:solidFill>
              </a:rPr>
              <a:t>Data Management </a:t>
            </a:r>
          </a:p>
        </p:txBody>
      </p:sp>
      <p:sp>
        <p:nvSpPr>
          <p:cNvPr id="7" name="Rounded Rectangle 6"/>
          <p:cNvSpPr/>
          <p:nvPr/>
        </p:nvSpPr>
        <p:spPr>
          <a:xfrm>
            <a:off x="885825" y="3257550"/>
            <a:ext cx="7337425" cy="93345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accent1">
                    <a:lumMod val="75000"/>
                  </a:schemeClr>
                </a:solidFill>
              </a:rPr>
              <a:t>Execution</a:t>
            </a:r>
          </a:p>
        </p:txBody>
      </p:sp>
      <p:sp>
        <p:nvSpPr>
          <p:cNvPr id="8" name="Rounded Rectangle 7"/>
          <p:cNvSpPr/>
          <p:nvPr/>
        </p:nvSpPr>
        <p:spPr>
          <a:xfrm>
            <a:off x="896938" y="2209800"/>
            <a:ext cx="7332662" cy="9144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dirty="0">
                <a:solidFill>
                  <a:schemeClr val="accent1">
                    <a:lumMod val="75000"/>
                  </a:schemeClr>
                </a:solidFill>
              </a:rPr>
              <a:t>Flexibility</a:t>
            </a:r>
          </a:p>
        </p:txBody>
      </p:sp>
      <p:sp>
        <p:nvSpPr>
          <p:cNvPr id="10" name="Rounded Rectangular Callout 9"/>
          <p:cNvSpPr/>
          <p:nvPr/>
        </p:nvSpPr>
        <p:spPr>
          <a:xfrm>
            <a:off x="4648200" y="4419600"/>
            <a:ext cx="1322388"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persist the graph data? </a:t>
            </a:r>
          </a:p>
        </p:txBody>
      </p:sp>
      <p:sp>
        <p:nvSpPr>
          <p:cNvPr id="11" name="Rounded Rectangular Callout 10"/>
          <p:cNvSpPr/>
          <p:nvPr/>
        </p:nvSpPr>
        <p:spPr>
          <a:xfrm>
            <a:off x="6096000" y="4419600"/>
            <a:ext cx="1698625"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construct the graph representation? </a:t>
            </a:r>
          </a:p>
        </p:txBody>
      </p:sp>
      <p:sp>
        <p:nvSpPr>
          <p:cNvPr id="12" name="Rounded Rectangular Callout 11"/>
          <p:cNvSpPr/>
          <p:nvPr/>
        </p:nvSpPr>
        <p:spPr>
          <a:xfrm>
            <a:off x="6324600" y="2314575"/>
            <a:ext cx="1676400" cy="65405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specify pattern-matching queries?</a:t>
            </a:r>
          </a:p>
        </p:txBody>
      </p:sp>
      <p:sp>
        <p:nvSpPr>
          <p:cNvPr id="13" name="Rounded Rectangular Callout 12"/>
          <p:cNvSpPr/>
          <p:nvPr/>
        </p:nvSpPr>
        <p:spPr>
          <a:xfrm>
            <a:off x="2803525" y="2303463"/>
            <a:ext cx="1616075" cy="696912"/>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specify  graph algorithms?</a:t>
            </a:r>
          </a:p>
        </p:txBody>
      </p:sp>
      <p:sp>
        <p:nvSpPr>
          <p:cNvPr id="14" name="Rounded Rectangular Callout 13"/>
          <p:cNvSpPr/>
          <p:nvPr/>
        </p:nvSpPr>
        <p:spPr>
          <a:xfrm>
            <a:off x="6400800" y="3352800"/>
            <a:ext cx="1447800"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find patterns efficiently?</a:t>
            </a:r>
          </a:p>
        </p:txBody>
      </p:sp>
      <p:sp>
        <p:nvSpPr>
          <p:cNvPr id="16" name="Rounded Rectangular Callout 15"/>
          <p:cNvSpPr/>
          <p:nvPr/>
        </p:nvSpPr>
        <p:spPr>
          <a:xfrm>
            <a:off x="2971800" y="3352800"/>
            <a:ext cx="1447800"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run algorithms fast? </a:t>
            </a:r>
          </a:p>
        </p:txBody>
      </p:sp>
      <p:sp>
        <p:nvSpPr>
          <p:cNvPr id="17" name="Rounded Rectangular Callout 16"/>
          <p:cNvSpPr/>
          <p:nvPr/>
        </p:nvSpPr>
        <p:spPr>
          <a:xfrm>
            <a:off x="4724400" y="3352800"/>
            <a:ext cx="1447800"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handle very large graphs?</a:t>
            </a:r>
          </a:p>
        </p:txBody>
      </p:sp>
      <p:sp>
        <p:nvSpPr>
          <p:cNvPr id="19" name="Rounded Rectangle 18"/>
          <p:cNvSpPr/>
          <p:nvPr/>
        </p:nvSpPr>
        <p:spPr>
          <a:xfrm>
            <a:off x="885825" y="5438775"/>
            <a:ext cx="7313613"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Raw Data</a:t>
            </a:r>
          </a:p>
        </p:txBody>
      </p:sp>
      <p:sp>
        <p:nvSpPr>
          <p:cNvPr id="20" name="Rounded Rectangular Callout 19"/>
          <p:cNvSpPr/>
          <p:nvPr/>
        </p:nvSpPr>
        <p:spPr>
          <a:xfrm>
            <a:off x="3236913" y="4408488"/>
            <a:ext cx="1182687" cy="762000"/>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fontAlgn="auto">
              <a:spcBef>
                <a:spcPts val="0"/>
              </a:spcBef>
              <a:spcAft>
                <a:spcPts val="0"/>
              </a:spcAft>
              <a:defRPr/>
            </a:pPr>
            <a:r>
              <a:rPr lang="en-US" sz="1400" dirty="0">
                <a:solidFill>
                  <a:schemeClr val="tx1"/>
                </a:solidFill>
              </a:rPr>
              <a:t>Which graph data model to use?</a:t>
            </a:r>
          </a:p>
        </p:txBody>
      </p:sp>
      <p:sp>
        <p:nvSpPr>
          <p:cNvPr id="18" name="Rounded Rectangular Callout 17"/>
          <p:cNvSpPr/>
          <p:nvPr/>
        </p:nvSpPr>
        <p:spPr>
          <a:xfrm>
            <a:off x="4572000" y="2303463"/>
            <a:ext cx="1616075" cy="696912"/>
          </a:xfrm>
          <a:prstGeom prst="wedgeRoundRectCallout">
            <a:avLst>
              <a:gd name="adj1" fmla="val -36366"/>
              <a:gd name="adj2" fmla="val 56071"/>
              <a:gd name="adj3" fmla="val 16667"/>
            </a:avLst>
          </a:prstGeom>
          <a:solidFill>
            <a:srgbClr val="FFC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How to visualize data and results?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blinds(horizontal)">
                                      <p:cBhvr>
                                        <p:cTn id="16" dur="500"/>
                                        <p:tgtEl>
                                          <p:spTgt spid="2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blinds(horizontal)">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animBg="1"/>
      <p:bldP spid="14" grpId="0" animBg="1"/>
      <p:bldP spid="16" grpId="0" animBg="1"/>
      <p:bldP spid="17" grpId="0" animBg="1"/>
      <p:bldP spid="20"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885825" y="3733800"/>
            <a:ext cx="7337425" cy="925513"/>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Data Management </a:t>
            </a:r>
          </a:p>
        </p:txBody>
      </p:sp>
      <p:sp>
        <p:nvSpPr>
          <p:cNvPr id="7" name="Rounded Rectangle 6"/>
          <p:cNvSpPr/>
          <p:nvPr/>
        </p:nvSpPr>
        <p:spPr>
          <a:xfrm>
            <a:off x="885825" y="2659063"/>
            <a:ext cx="7337425" cy="933450"/>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Execution</a:t>
            </a:r>
          </a:p>
        </p:txBody>
      </p:sp>
      <p:sp>
        <p:nvSpPr>
          <p:cNvPr id="8" name="Rounded Rectangle 7"/>
          <p:cNvSpPr/>
          <p:nvPr/>
        </p:nvSpPr>
        <p:spPr>
          <a:xfrm>
            <a:off x="896938" y="1611313"/>
            <a:ext cx="7332662" cy="914400"/>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Flexibility</a:t>
            </a:r>
          </a:p>
        </p:txBody>
      </p:sp>
      <p:sp>
        <p:nvSpPr>
          <p:cNvPr id="22533" name="Title 4"/>
          <p:cNvSpPr>
            <a:spLocks noGrp="1"/>
          </p:cNvSpPr>
          <p:nvPr>
            <p:ph type="title"/>
          </p:nvPr>
        </p:nvSpPr>
        <p:spPr>
          <a:xfrm>
            <a:off x="735013" y="236538"/>
            <a:ext cx="7947025" cy="476250"/>
          </a:xfrm>
        </p:spPr>
        <p:txBody>
          <a:bodyPr/>
          <a:lstStyle/>
          <a:p>
            <a:pPr eaLnBrk="1" hangingPunct="1"/>
            <a:r>
              <a:rPr lang="en-US" altLang="en-US" dirty="0" smtClean="0">
                <a:latin typeface="Arial" charset="0"/>
                <a:cs typeface="Arial" charset="0"/>
              </a:rPr>
              <a:t>Competitive Landscape</a:t>
            </a:r>
          </a:p>
        </p:txBody>
      </p:sp>
      <p:sp>
        <p:nvSpPr>
          <p:cNvPr id="22534" name="Content Placeholder 8"/>
          <p:cNvSpPr>
            <a:spLocks noGrp="1"/>
          </p:cNvSpPr>
          <p:nvPr>
            <p:ph sz="quarter" idx="11"/>
          </p:nvPr>
        </p:nvSpPr>
        <p:spPr>
          <a:xfrm>
            <a:off x="735013" y="668338"/>
            <a:ext cx="7947025" cy="449262"/>
          </a:xfrm>
        </p:spPr>
        <p:txBody>
          <a:bodyPr/>
          <a:lstStyle/>
          <a:p>
            <a:pPr eaLnBrk="1" hangingPunct="1"/>
            <a:r>
              <a:rPr lang="en-US" altLang="en-US" dirty="0" smtClean="0">
                <a:latin typeface="Arial" charset="0"/>
                <a:cs typeface="Arial" charset="0"/>
              </a:rPr>
              <a:t>\</a:t>
            </a:r>
          </a:p>
        </p:txBody>
      </p:sp>
      <p:sp>
        <p:nvSpPr>
          <p:cNvPr id="22535" name="AutoShape 6" descr="data:image/jpeg;base64,/9j/4AAQSkZJRgABAQAAAQABAAD/2wCEAAkGBxATDRQNBxASERUWDw0PFBMWFA8QFRESFh0WFxQVFRMaHCogGRsmHBYUIT0hKCk3Li4uGCAzODMsNygtLisBCgoKDg0OGxAQGy4mHyQsLCw3LCwsLSwsLCwsLCwsLCw0LDQsLCw0LCwsLCwsLCwsLCwsLCwsLDQsLCwsLCwsLP/AABEIAMIBAwMBEQACEQEDEQH/xAAbAAEAAgMBAQAAAAAAAAAAAAAAAQYEBQcCA//EAEIQAAICAAMDBwgIBAUFAAAAAAABAgMEBREGEiEHEzFBUWGRIjJCUlNxgdEUFheSlKGx0iNUcsEVg6Ph8DZDYnOC/8QAGgEBAAIDAQAAAAAAAAAAAAAAAAQFAQMGAv/EADYRAQABAwIDBQUHBAMBAAAAAAABAgMEBRESITETFEFRoQZSYXGxFRYiU4GRkjJywdEzQqI1/9oADAMBAAIRAxEAPwDu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EagSBGoDUBqBIEagNQJAARqA1AkCNQGoEgRqA1AagSAAARqBIEagNQJAAAAACGwKVtnt7XhJvD4KKuuXnavSFX9TXFvuIt/Ji3yjqvdM0S5lx2lc8NH1VKvbTO7Fv4epuL6HDDTcfg+P6kXvF+ecR6LydH0qj8NVfP+56+tmfexs/Cy+Q7fI8vRj7L0j34/k8WbbZ1WucxVTUV0ueHnGPxfDTxHeL8dY9D7G0u5+Givn8Kt1x2N27rxkuYxUVTdo2lrrGxLp3W+vu/UlWMmm5ynqotU0S5hxx0zvR6/q1/KPtTi8JiKq8tnGKlVKUtYqXHXTpZ4yr9VFURSl6FpdjMorqux0nz2V+O12etKUKptNJprDSaa7ddDR29/yWc6VpETtNcfyevrZn3sbPwsvkIv5Hl6MfZeke/H8jD8omZUWpZzSpRfTCVcqZ6dsH0fkZjKuUz+J5r0DCvUT3avnHx3dVyvH130QxGEesJxUl8n3ljRVFcbw42/ZrsXJt19YZbZ6a3JtreUTELFyqyOcY11y3d5xjPnJLzun0deHArr+XVFW1DstN9n7VdiK8jfefRetjdoY43CK7hGcfItivRmutdz6SZYu9pS53UsCrDvzRPTw+Tf6m1XqHtjyhww1ksPlcY22R4TlJvm632cPOfcRL+VFHKnq6HTNBqyY7S7PDTPRWYbZZ5Nb9NUmn0buGk18HoyN29+ekei4+yNJo5VV8/wC56+tmfexs/Cy+Rntsjy9GPsrSPfj+Sz7C4/NcRbOed611QWii6ublZN9mq10X9yRj1XapnjUur2MCzTFOPzmfHffZrdl9rsZdnDweKnF1qzFR0UIp6Q3t3j8Ea7V+qq7wz0S9Q0nHs4EX6Ini2jx83S0T3LJA+WJvjCDndJRjGLlJvgkl0tsxMxEbyzTTNUxTT1ly/O+U66VvNbO1LTXRTlGU5z/orXR8dSBczJmdqIddiezdumjjyqtvh09WH9bM+6qbPwsvka+3yPL0SfsvSPfj+R9a8+9jZ+Fl8h2+R5eh9l6R78fyXHL8dj45W8Tm0krZNNLm91U1t6ayiuvTjx6NePQTbc19nvU5zItYk5fZ2f6Y+PVnbH5jddXL6c95xaW9pFPXjrFuPBtaJ8PW7j1amZjm0Z1m3bqjgWI2oIAAAAMPN8VzWGtu9Sqyf3U2ea52pmW3Ht9pdpo85iHIuTbJ44zHWYjM/wCIq922SfFTtm2037tJPT3FZi0Rcrmqp22u5VWHjU2LPLfl+kOzQjotFw93Qi1+ThJ5zu9GB4simtJLVPqfQxPQ5xzcX5Q8qjgswhflf8NTXPRS4KFkGt7TsT1XDvZV5VMW7kTS7zRMmc7FrtXee3Lm+3KtiOcswty9PBqen9T1PWb1pn4PPs3b4Kb1HlU6llOJhHC0K6cYt0U8HJJ+au0n01RERu46/RVVer4Y35z9WU8fT7Wv78fmeuOnzauxu+7P7KDys5lhZYSFMJQnbzkZR3XGThFec3p0JrgQsyumadodJ7N4+RTkTXtMU7c/KW25K65rKYO3VJ2XSjr6rfB+58TdixPZ80H2gqoqzappfPlM2l+jYb6PhZaXXKSTXTXX0Sl3N9C/2MZV7gp2jq2aDp3er3HVH4afq0nJ3sbCeEsxOaw156Eq60/RrfTNdjb6+7vNONYiaZmrxT9b1eqm/TasztFE7z8ZaDJ8ZblObSqxmrhqq7OydT4wsXeunxRpomqxc4Z6LLKtUatgxcp/qjnHzjrDrG0WZc1l12KwzTcaJzg+ptryXr8UWVyvhomqHF4djtMmm1V4zs5tyV5DC++zF45KxVuKipcU7Xxcpdr/ALsgYluK5mqp1ntHmV49umxanbi6/J1+K7CycQkCEjJDjGw3/UT/APbjv1kVWP8A8/7u91b/AOTT8qXaEWkOCGZFB5X8fKGDroqenO2ve74QWunju+BDza9qdvN0nszj03MmblX/AFj1lW9htostwdW9i4WSvk3vTUFLdj1Ri9egj4963RTzjmtNY0/Py7m1O3BHSN1q+1DAerf9xfMk98tqf7tZvw/c+1DAerf9xfMd9tn3Zzfh+615XjY30RvrhKMZx3kppRluvobXev1JNM8UbqO9aqs1zRvvMeTLrrSWkFp+R6a559XsAAAAAMXM8KraLKZdE65w+8tDFUbxs2WbnZ3Ka48J3ca2Hzf/AA7MLKc1TjGWlNj4+RKLe5P+ni/gyrx6+xuTTU7rVsWdRxabtr+qI3j/AC7RhsXXOCnROEotapqSafxLSKolwlVuumdqo5vrzkfWXihvDzwz5PjisZXXB2YiyEIpNuTlFJL3sTVEc5eqbVdcxFMTMuL7Y5p/iWZV05WnKK0orennNvWc9Oz+0SqvV9tciId5peN9m4dVy71nn/pmcrVChbhao+hhNz7r0PebG00w0+zVXaU3ap8at18xezlGNy6mvGx8pUVbliS3q3urin2d3WTJtRctxDmbeddxMqquifGeXhPNx3aLZ67B3c1jo8G3uWJeTYu1d/cVV2zVbnaXfYOo2cy3xUdfLxiVt2Q2DwuJgsRPF89BNb1cI81KL9Wb1bXw+BLsYtFcb7qLU9dyceZtRb4Z8557/J0vHYqnC4WVlmkK6q+hLTRLgoxXgtCfMxbp38Iclat3Mm9FNPOqZcfyjCXZtmsrcV5mvOWdOkK1whWvf0feZV0RN+7vPR3OTct6VhRbp/q6R8ZnrLe5jyjYrC3Swl+Eog63uab00t1ea13aaG6vKronh2VuPoFjJtxdi7PPn+qp7V7V/TnCeIprrnDWKnGUm5RfovXv4+JGvXpu9YXemaZTgzMU3N4nwlZ9iM1+lZfdk2KlpJ02Khvrjp5v/wAv8vcb8e5x0TbnqqNXxe65VGbRHLeN2Byd7QRwWJsw2ba1xm1GTf8A2rY6ryuxdWvcecW72VU01JOuYM5lmm9Y5zHrDsdOJhKKlXOLT4pppp/Es94cNNuqmdph9Ocj6y8UN4Y4Z8kc4uprxQ3OGfJxjYiSW0Mm/a479ZFXj/8AP+7vdW56VTt5UuzKyPrLxRaQ4LhnyS7I9q8UZ3g4Z8lG5Wcud2Bjdh/KdM9+SXF83JaSfw4P3JkPMo4qd48HQezuTFjJ4KuXFG26rbB4LKcRXzGcVpXqT0bturVsXxW7pJLVdGhox4s1xtV1W+sXdRxq+0sVTNHwiJ29F3XJ/lPsP9fEfvJXdrPkoftzUPf/APMf6StgMpTTWHXSnxuva+K3+PuHdrW/R5q1rUKo2muf2j/S01bum7XpoklotOC6iRCoqirfeX0MsAAAAAAAKvtZsXh8a+cm3ValorIpPVdSmvS/Uj3sem581rp2r38L8NPOmfCf8KRPkpxSb5rEUNe6yP5JMi9yq8KnQR7T48x+K3O/6PP2V4z+Yo8bf2juVfmz95sX8v6PVfJTim/42IoS7UrZNe5NIdyqnxY+89iOdNufReNlNjsPgvLq1sta0dsktUutRXool2sei257UdXvZs7VcqfdhrNvtjb8ddXZg7K4KFcoPf39W29eGiZryMebkxMJej6vbwaKqaqZnefBcMuoddFdVjTca64NrobikuHgSqY2piFHdriuuao8ZmXyzjKacTTKjHwU4vxi+pxfUzFdEVxtL3jZNzHudpbnaVBy7YHH4XFO/JcXUlrolPfW/D1bIpaP/nQQ6cWuiremXR5GuYuXZ4L9uZnzjbl8m52z2ex2OrrqqsoqhFKdkd6x71nv3eMUbb9qq5G0TyQNKz8fCrm5VTMz4dOjabHbOxwWFVOqlNvfsmvSl3dy6D3ZtdnTt4ompZ9WZe7SenhDdumL4yin8EbJiJ6oMVVRyiUcxD1Y+CHDHkz2lfm55mvJ7esweMyG6qlc4rYqW+nCfpaaLzW9eHeyHXiTx8VMulx9et917DIpmrlt+jb7SbC04xK6xqm/djvzh5UZyS470Xpr7+DNt3Gi580LA1q7hzwx+KjynqqMuSnFp/w8RRp/mr8tCN3KqP8AsvPvPjT1tz6I+yvG+3o8bf2juVfvH3mxfy/osexGwUsJfLE5lZCySju1qO81HXXek9V06cPE32Mebc7zKo1XWacu3Fu1Tt59GmzTkwxM8RZZhb6t2Vlli3ucUlvNvR6LvNNeHVNUzErHG9pbNFqmiuiZmI28GL9lWM/mKPG39pjudfm3feXF/Kn0Psrxv8xR42/tHc6/eYn2mxfy/ot2w+xf0NWWY+ULbJrc1W84xr648e19PuRJsWOCOfNSarq3e6oi1HDTH1azP+S6qybsye1U6vV1yi5Q1/8AFrivceLuHTVO9PJNwvaW5apim9TxR6tL9leM/mKPG39pp7lX7yf95sbxt/RH2V4z29Hjd+0dyr8z7zYv5f0X7YrZpYLDc3Jqdkpb1k1ro31Ja8dEv7kyza7OnbdzOp53e73FEbU+ELGjcr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endParaRPr lang="en-US" altLang="en-US" sz="1800"/>
          </a:p>
        </p:txBody>
      </p:sp>
      <p:sp>
        <p:nvSpPr>
          <p:cNvPr id="22536" name="AutoShape 16" descr="data:image/jpeg;base64,/9j/4AAQSkZJRgABAQAAAQABAAD/2wCEAAkGBhQQERUUEhQWFRQWGBoXFRQWFRAWGhUWGBcYFxUVFRQaHSYeGBkjGRwUHzsgJScpLCwsGB4xNTAqNScrLCkBCQoKDgwOGg8PGiwlHyQtLTUsKzA1LCwsLyw0LSktLDQsLiosLCwsLSksKSkvLSwpLDUqLCwsLCopLCwsLCwsLP/AABEIAMAAcQMBIgACEQEDEQH/xAAcAAEAAgIDAQAAAAAAAAAAAAAABgcBBQIDBAj/xAA9EAACAQMCBAQDBgQEBgMAAAABAgMABBESIQUGEzFBUWFxByKBFDJCUpGhI4KxwTNDYnIVJGOTovFTZJL/xAAbAQACAwEBAQAAAAAAAAAAAAAABQIDBAYBB//EADARAAEEAQMCBAUCBwAAAAAAAAEAAgMRBAUSITFhExRBUSJxgZGhwdEWIzIzNFKx/9oADAMBAAIRAxEAPwC8aUpQhKUpQhM1jNaHnfmT/h1lLcBdTLgIp7F2IVc+mTVIHma+MvX+2S9XOcZHT/29Ptp8Kg54b1VjIy/ovo7NM1oeSeYjf2UU7LpZgQ4HYOp0tj0yK1vxM5sfh9sphx1pn6cbEZCbFmcjxIA7VK+LUK5pS/NZzXzjY823trIZ1uZZWGWaOVtSSDuVK/h9x2r6B4LxIXNvFOowJY1kA8gyhsfvUWPD+QpPjczqvbSlKmoJSlKEJSlKEJWKzUc5p5xjssIAZZ2BKxAgYUd5JGOyRjzP0rwkAWUAWpFTNUtdc23l4cCSUj/6pEEI9DO4Lye4GK1N4t1EyAmRnkbSiLe3JdvMjbGANyfCsRzog7bfP0VwhcVc/NvBory0lhnbRGw3fIGgg5VsnbYgVQcfA55JpIYHil0KWWYFwrqDj5QRuc47bVYo5YDYE09xPGN+jNKXQnwJH4seRrYxcNjWTqKMNoEYx2Cg5wB2G9IsvX4aqIWfc+62RYrx1K0XJfGb2KzijtorZY0yD1HlZ9efn1gAYOc7V4/iBe3tzBHHPFbl+opgMTyhup2PykYK6Sc9tqmSoB2Hr9fOsFAcHG47Hy9qW/xDPvuht9ld5Nld1UltwBnuzaXUsVsoC9SXUxBD76UbGA5H5jX0Rw20SGGOOP8Aw0RVTx+VQAu/jtioPJwaJnkdkDGVVRw24YJnTlTtnc1rLjlt0RhDcXQQAmO3SZkQHwQHGQufDwpri6/ARteCDx91RLivcbBVqZpVAcO+0zLqRpAQSGUXtyHRh3VsggGt1w/nW7tGCtI+M/cvNLK3+lLpPuk/6hTsZsRdtvlZDC4C1ctZrSctc0x3qnSGjlTaSF8akPgf9SnwYbGt0K2A2LCpIpZpSleoXXcOQrFRqYAkL2ycbDPqaoPjEzlg92RFM7l7mG46sQcg4jRJNJUxKPDOCa+gK65IFYYYAjyIB/rVM0XiirpSa7aqJTmB5MLC9svgFi69y/oFjjQD969XBbO4S/i1RumtGklkn0dVo1wqgRjaCNnOw7nBz2q6orVU+6qr7AD+lV6WL8Vv2O+gW8K+gEZkYD+Zs0kz8aLExXvaOa/6tcMjpJACtjJIFBJIAAySewA7k1rLPiFxcgta2jSRfhlkkSFX9YwwLEeuAK8/OKhoFRzpjeaFJTnH8NpAGyfLw+tTDnDmBeGWMk6x6xEAFjB0jchVyfBRSrRdKhyIjLLzzVK/KyHMO1qjdlxctIYZongmAz05NJ1L+aNxs6+1cbni7dXoW8L3EwwXVCqrGD90yyNsufLc1r35pXillZ3nS6Uy3YiVc51A5EoU7Erp39MV54OdRwnhIuVi60s9zMr5JUBw7ffbGdlAAFbRoMHmT/rV0q/Nu8PuttdcUmtiDeWzQxnbrq6SxqTsOoVAKb4GSMb1tFOd+/lW25e4tHxXh6SvFpjnQh4n32yVYZ8VOCQfLFRLlFs2cW+QAyox/FGrssbeuUC0v1rTIsVgli45qlbizukJa5ROeyuftVwQjs8bA9WBVZjE+WjM9vt1FG66l+YEVwn5hIBSdrR87MrvNAfZopE2qccCk0cZH/VtWB945FI/Ymp7LZo33lU+6qf609xcWLKgjlI5pZpJHRvLVSfKUkiywNbN1pVmC4hEsiLasfnilmYBSF7jyq8lrikIUYAAHkBiuQFN4ovDFWsz3bjazSlKtUEpSlCFg1XC/JxTiCH8RglX1VotBx7MpFWOag3xHs3haK/iBPRBjuFAyXgY5zt30N83sWpdqeOcjGfG3r6fTlXwPDJASuHELBJ42jkGUYYI/uPI157bit7DH0ZIYr2LGlWZ1ibR2AmVlKuceI7+Veq0u1lUOhBUjYiu6uCxNQnwSWs+oKbyQsl5K1Fvw6SSVJbgRIIs/Z7eAYjh1feYnA1v64AFcX4fLA7mBIZoZW1y2k4Gkv4vExBCMfEEYrc5FYzUxq2UJ/Gvn29KUfLs27VreIXl5eR9AxpZ25GmQJJ1JGTxSMqoWMEbZ3ODXutrdYkVEGlEUKo8lUYA/Su2tJzBxlY0YasAAl28gO4968nzMjUHhr/sOi9ZEyEWFnlebr8ZyO0UEh//AEyov9DVnVCfhhwJo4XupV0y3JDKD3WEf4SnyJGWI9am9fQsOHwYGx+wSaV255KUpStSrSlKUISlKUISuEkYYEEZB2IPiPEGudKEKpuN8Dl4PIZIQXsmOcDLG3J7hh4x+R8K2fDuORzKCGG/bcYPsfGrDZAQQRkHYg+NU9zzy2ba+UWIEavEZXiwTHqDhchR9zOfCud1TSYpgZQdp9fZbcfIc34TyuNvy1dJxVrlZc20mdSljntgLp7bHxrrj4BcrxVruacCAA9NAx3BGApTwA7+9a5eY5o/lkimHrGdan2wc1wbjUspxHDJn80vyKPXxJpSI8i+dv8ATtvjp9+q02z0vrak/F+ZAqnB0IPvOdv/AFTlLlJ+ISLPcKUtVIaONgQ1wwwVdwf8r0Peu34Z8rR3kS3l3/FkEkiLEf8ACQxuUDBPxNtnJ86tBVxT3T9KZjAOPJWSbIL+AsqMVmlKdrIlKUoQlKUoQlKUoQlKUoQsVB+Yjniielq37yipxVfcXn1cXlHglrGD/M7N/almrf4cnyWjH/uhc5+GRv3XfzG39Kq+/wCIuk5YE4D405205xjFWtBdK4yjBh5qQd/pWhvuTYXdpRnJy2nbTq75/XwridPymQOcJr6cJu9m7ot98H2/5Fx+W5nH/nq/vU5qBfCibC3kXilxr+ksaN/UGp7X0SF26Np7BIninFKUpVqilKUoQlKUoQlKUoQlKVihCVS/PV2wur5lOzNDBn0SMuw/8hVmcwc429ltIxaTGRDGNcjDzCDcD1O1VxbcNa+snkIxJPK86atsamwoP8oFK9SnZFGA/wBSP3/RasVpL7Wn5Hu2S5Cjs4II9hkGrHqH8o8sSQyGWYacAhRkZye5NTCuH1WRj57j9k3ZdLV8gr0eK3kZ7SQxSL66WdT+xWrJqqeOcQNheWt4EZ1BaCVUALFZR/Dx69QLU/4FzRBeg9F/nH34mBWSM+TxncV3GlTiXFYfWq+yTZDNshW3pWBWaaLOlKUoQlKUoQlKUoQsGodzNzVI0rWlkR1Vx15yMrbg9lx+KUjsPDua9vO/ML20Sx2+DdTnRCD2UDeSVh+VF39yKj/CrOO2RYVbLbsxYgvIx3Z28SSc0l1bUfKM2x8vP47rVjweIbPRaXjHChFF0IMm4uToadyWkK95Xd/RfD2qTW0AjRUXsqhR7AYFc8VmuDny3zNDXfMn3KbtjDTYSlKg3OvHpBL0UYqqgFiCQSSM9/KjExXZMmxqk40FK+N8KF1byQk6da/K35WBBRh7MAa1lnYG5iSR9cF3H8hmT5XDpsTn8cbHfB2OajHLHMMkcyKzlkdgrBiTjPYjPbfFWRW6cT6fUYPrYI/P3VW1r+SvTytzY8j/AGW7AW5AyrLsk6D8cfk3mvhUrqteIQJdpmKQCWJtUUinJjkHY+3gR4ipbyfzAby3y4CzRkxzoPwyL3x/pIwR6Gux0zUPNsp/Dx1H6pVkQ+GeOi31KUpusyUpShCVg1muEr6QT5DP6UIVZcV4pru7y6YZW1H2aH6ANMf5pCq/y1XRvXaTqFiXznVk5zU84DbfaeHDVsbgSSMe/wA0kjNk+fh+labg3JMvVBmAVFOTgg6sdgMeFcgcyEzTPkPIND5DjhOYmEMaAp4hyB6gVmlRvmTm4WzdOMBpMbk9l8gR4muVigfkP2xhaiaCklQjnXl+RpetGpYEAMAMkEDGceVcOHfEBw38ZVK+ajBHrjxqcRSBlDKcgjIPmDW1rZ9NkD3D9l4acq75Y5ckkmR3QrGh1EsCNWOwH1xVhzx6lYZ7gjPvXOlZ8vNfkyB5FUvWtpV5ykHhvemQd9SuPbcGptwac23E1wcR3aFWH/WjGpT7lMj6V6xEM6sDPbOBn9ajnNdwUms2HdLiM/Rm0n9jTjAzjLnMcBViis2Qz+UVbVKwKzXeJKlKUoQldV0mUYDxUj9RXbWKEKr+R2/5C3HiqaSPIqxBB9a3lRnhk/2S8u7ZhpRZiyZ8El/iIfbdh9Kkusds9+1fMNTgdFlPB9yU/gcHMCzVScb1faJdXfW3f32/arbqO8x8oi5bqIwWTsc9m8u3Y1bpWUzHkO/ofVSeL6KuatDlHV9kj1euP9uTj9qj9h8Pm1DrOukdwuST9cbVNoowqhVGABgDyArXq2bFKwRxm+68Y0jkrlXQ1/GH0F1D/l1DP6V31Ud6X675z1NZ99WrbHr2pfgYQyt1mqUnOpW5UK5muOrNEBvm4hRf+4K3/EOIFIlU/wCIyjV6bb/3rS8Csxc8Rtou4jJuH9kGEB93I/Stuj45OQ091myX0wq5BWaUr6EkyUpShCVis0oQq5+KfCDE0d+gJVB0rgAf5ZOUl/kYn6NVfcxXrrJG+o6dOEYE/KRv39c/tX0HNEGUqwBUgggjIIPcEeIqmuZuWP8AhjFWGuxc/wAOQ79An/KlPlk/K30pXm43xCZosjqOy1QS7fhKkXLvETcW6SNjJyCR4kHGa2VVyeakszoiyxH+XHuB/u8BXrtPievaaF0H59iB747Vxc2lzvcXxt49k0bM3oVO6VpoOaYnUMoJB7EEEH6113fNSRqWIwBuSxAApcMWUnbt5VniNW9rTcSmgRtQRGl/NpBIPmT51Eb34iFzhI5GXzUBQfbO5rhZ8yRSHDExt30yfLkeOD2NNItMnjG5wP0VLpgei2l3dfedzsN2J8BUw+F3BSsb3cgw9xjpg91gH3AfLUct9RUc5S5ZbiUiyyAiyQ6lyMfaXB2wP/iH71biKBsNgPCus0zC8Fu945P4CW5Eu40FypSlOVlSlKUISlKUIWKinxP4wbbh0rKqs76YkDAMuqQhckHY4GT9KllaHnPlYcRtjAXMZ1K6OAG0upyCV8R3GPWvCvR1Xzheyi2h+Qb9h5k+Zr2W5JRc7kgZ/SpfxH4FXkuB9pt8DO+iZc58xvXpT4NXwAHWtttu05rIYXEd1tbO0HsonwK66M3TJwkgJUE4CuO+PIEVjjl11p9GQY4wDgHIZyM7+eB4VZfK/wAHlil6t7IlwVBCRCPEYJ7ltRJY/pWOaPg8JZjLZSJBqA1QmPKZUYDLpIKkjv3qnyQ3+L60o+O269FVF4xEbadmCkj3FeW1cXUILDfsfRh4j9v1qxH+DV8QR1rXfbtcV0cN+Bd5ECv2m3AJBzomYjbGw2FXCFwHdSM7Seysn4ccd+2cPicgB0zE4AAGuM6SQB2B2P1qTVpOTuVl4darArFzqZ3c7anbdiB4D0reVrWIpSlK9XiUpShC/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endParaRPr lang="en-US" altLang="en-US" sz="1800"/>
          </a:p>
        </p:txBody>
      </p:sp>
      <p:sp>
        <p:nvSpPr>
          <p:cNvPr id="22537" name="AutoShape 18" descr="data:image/jpeg;base64,/9j/4AAQSkZJRgABAQAAAQABAAD/2wCEAAkGBhQQERUUEhQWFRQWGBoXFRQWFRAWGhUWGBcYFxUVFRQaHSYeGBkjGRwUHzsgJScpLCwsGB4xNTAqNScrLCkBCQoKDgwOGg8PGiwlHyQtLTUsKzA1LCwsLyw0LSktLDQsLiosLCwsLSksKSkvLSwpLDUqLCwsLCopLCwsLCwsLP/AABEIAMAAcQMBIgACEQEDEQH/xAAcAAEAAgIDAQAAAAAAAAAAAAAABgcBBQIDBAj/xAA9EAACAQMCBAQDBgQEBgMAAAABAgMABBESIQUGEzFBUWFxByKBFDJCUpGhI4KxwTNDYnIVJGOTovFTZJL/xAAbAQACAwEBAQAAAAAAAAAAAAAABQIDBAYBB//EADARAAEEAQMCBAUCBwAAAAAAAAEAAgMRBAUSITFhExRBUSJxgZGhwdEWIzIzNFKx/9oADAMBAAIRAxEAPwC8aUpQhKUpQhM1jNaHnfmT/h1lLcBdTLgIp7F2IVc+mTVIHma+MvX+2S9XOcZHT/29Ptp8Kg54b1VjIy/ovo7NM1oeSeYjf2UU7LpZgQ4HYOp0tj0yK1vxM5sfh9sphx1pn6cbEZCbFmcjxIA7VK+LUK5pS/NZzXzjY823trIZ1uZZWGWaOVtSSDuVK/h9x2r6B4LxIXNvFOowJY1kA8gyhsfvUWPD+QpPjczqvbSlKmoJSlKEJSlKEJWKzUc5p5xjssIAZZ2BKxAgYUd5JGOyRjzP0rwkAWUAWpFTNUtdc23l4cCSUj/6pEEI9DO4Lye4GK1N4t1EyAmRnkbSiLe3JdvMjbGANyfCsRzog7bfP0VwhcVc/NvBory0lhnbRGw3fIGgg5VsnbYgVQcfA55JpIYHil0KWWYFwrqDj5QRuc47bVYo5YDYE09xPGN+jNKXQnwJH4seRrYxcNjWTqKMNoEYx2Cg5wB2G9IsvX4aqIWfc+62RYrx1K0XJfGb2KzijtorZY0yD1HlZ9efn1gAYOc7V4/iBe3tzBHHPFbl+opgMTyhup2PykYK6Sc9tqmSoB2Hr9fOsFAcHG47Hy9qW/xDPvuht9ld5Nld1UltwBnuzaXUsVsoC9SXUxBD76UbGA5H5jX0Rw20SGGOOP8Aw0RVTx+VQAu/jtioPJwaJnkdkDGVVRw24YJnTlTtnc1rLjlt0RhDcXQQAmO3SZkQHwQHGQufDwpri6/ARteCDx91RLivcbBVqZpVAcO+0zLqRpAQSGUXtyHRh3VsggGt1w/nW7tGCtI+M/cvNLK3+lLpPuk/6hTsZsRdtvlZDC4C1ctZrSctc0x3qnSGjlTaSF8akPgf9SnwYbGt0K2A2LCpIpZpSleoXXcOQrFRqYAkL2ycbDPqaoPjEzlg92RFM7l7mG46sQcg4jRJNJUxKPDOCa+gK65IFYYYAjyIB/rVM0XiirpSa7aqJTmB5MLC9svgFi69y/oFjjQD969XBbO4S/i1RumtGklkn0dVo1wqgRjaCNnOw7nBz2q6orVU+6qr7AD+lV6WL8Vv2O+gW8K+gEZkYD+Zs0kz8aLExXvaOa/6tcMjpJACtjJIFBJIAAySewA7k1rLPiFxcgta2jSRfhlkkSFX9YwwLEeuAK8/OKhoFRzpjeaFJTnH8NpAGyfLw+tTDnDmBeGWMk6x6xEAFjB0jchVyfBRSrRdKhyIjLLzzVK/KyHMO1qjdlxctIYZongmAz05NJ1L+aNxs6+1cbni7dXoW8L3EwwXVCqrGD90yyNsufLc1r35pXillZ3nS6Uy3YiVc51A5EoU7Erp39MV54OdRwnhIuVi60s9zMr5JUBw7ffbGdlAAFbRoMHmT/rV0q/Nu8PuttdcUmtiDeWzQxnbrq6SxqTsOoVAKb4GSMb1tFOd+/lW25e4tHxXh6SvFpjnQh4n32yVYZ8VOCQfLFRLlFs2cW+QAyox/FGrssbeuUC0v1rTIsVgli45qlbizukJa5ROeyuftVwQjs8bA9WBVZjE+WjM9vt1FG66l+YEVwn5hIBSdrR87MrvNAfZopE2qccCk0cZH/VtWB945FI/Ymp7LZo33lU+6qf609xcWLKgjlI5pZpJHRvLVSfKUkiywNbN1pVmC4hEsiLasfnilmYBSF7jyq8lrikIUYAAHkBiuQFN4ovDFWsz3bjazSlKtUEpSlCFg1XC/JxTiCH8RglX1VotBx7MpFWOag3xHs3haK/iBPRBjuFAyXgY5zt30N83sWpdqeOcjGfG3r6fTlXwPDJASuHELBJ42jkGUYYI/uPI157bit7DH0ZIYr2LGlWZ1ibR2AmVlKuceI7+Veq0u1lUOhBUjYiu6uCxNQnwSWs+oKbyQsl5K1Fvw6SSVJbgRIIs/Z7eAYjh1feYnA1v64AFcX4fLA7mBIZoZW1y2k4Gkv4vExBCMfEEYrc5FYzUxq2UJ/Gvn29KUfLs27VreIXl5eR9AxpZ25GmQJJ1JGTxSMqoWMEbZ3ODXutrdYkVEGlEUKo8lUYA/Su2tJzBxlY0YasAAl28gO4968nzMjUHhr/sOi9ZEyEWFnlebr8ZyO0UEh//AEyov9DVnVCfhhwJo4XupV0y3JDKD3WEf4SnyJGWI9am9fQsOHwYGx+wSaV255KUpStSrSlKUISlKUISuEkYYEEZB2IPiPEGudKEKpuN8Dl4PIZIQXsmOcDLG3J7hh4x+R8K2fDuORzKCGG/bcYPsfGrDZAQQRkHYg+NU9zzy2ba+UWIEavEZXiwTHqDhchR9zOfCud1TSYpgZQdp9fZbcfIc34TyuNvy1dJxVrlZc20mdSljntgLp7bHxrrj4BcrxVruacCAA9NAx3BGApTwA7+9a5eY5o/lkimHrGdan2wc1wbjUspxHDJn80vyKPXxJpSI8i+dv8ATtvjp9+q02z0vrak/F+ZAqnB0IPvOdv/AFTlLlJ+ISLPcKUtVIaONgQ1wwwVdwf8r0Peu34Z8rR3kS3l3/FkEkiLEf8ACQxuUDBPxNtnJ86tBVxT3T9KZjAOPJWSbIL+AsqMVmlKdrIlKUoQlKUoQlKUoQlKUoQsVB+Yjniielq37yipxVfcXn1cXlHglrGD/M7N/almrf4cnyWjH/uhc5+GRv3XfzG39Kq+/wCIuk5YE4D405205xjFWtBdK4yjBh5qQd/pWhvuTYXdpRnJy2nbTq75/XwridPymQOcJr6cJu9m7ot98H2/5Fx+W5nH/nq/vU5qBfCibC3kXilxr+ksaN/UGp7X0SF26Np7BIninFKUpVqilKUoQlKUoQlKUoQlKVihCVS/PV2wur5lOzNDBn0SMuw/8hVmcwc429ltIxaTGRDGNcjDzCDcD1O1VxbcNa+snkIxJPK86atsamwoP8oFK9SnZFGA/wBSP3/RasVpL7Wn5Hu2S5Cjs4II9hkGrHqH8o8sSQyGWYacAhRkZye5NTCuH1WRj57j9k3ZdLV8gr0eK3kZ7SQxSL66WdT+xWrJqqeOcQNheWt4EZ1BaCVUALFZR/Dx69QLU/4FzRBeg9F/nH34mBWSM+TxncV3GlTiXFYfWq+yTZDNshW3pWBWaaLOlKUoQlKUoQlKUoQsGodzNzVI0rWlkR1Vx15yMrbg9lx+KUjsPDua9vO/ML20Sx2+DdTnRCD2UDeSVh+VF39yKj/CrOO2RYVbLbsxYgvIx3Z28SSc0l1bUfKM2x8vP47rVjweIbPRaXjHChFF0IMm4uToadyWkK95Xd/RfD2qTW0AjRUXsqhR7AYFc8VmuDny3zNDXfMn3KbtjDTYSlKg3OvHpBL0UYqqgFiCQSSM9/KjExXZMmxqk40FK+N8KF1byQk6da/K35WBBRh7MAa1lnYG5iSR9cF3H8hmT5XDpsTn8cbHfB2OajHLHMMkcyKzlkdgrBiTjPYjPbfFWRW6cT6fUYPrYI/P3VW1r+SvTytzY8j/AGW7AW5AyrLsk6D8cfk3mvhUrqteIQJdpmKQCWJtUUinJjkHY+3gR4ipbyfzAby3y4CzRkxzoPwyL3x/pIwR6Gux0zUPNsp/Dx1H6pVkQ+GeOi31KUpusyUpShCVg1muEr6QT5DP6UIVZcV4pru7y6YZW1H2aH6ANMf5pCq/y1XRvXaTqFiXznVk5zU84DbfaeHDVsbgSSMe/wA0kjNk+fh+labg3JMvVBmAVFOTgg6sdgMeFcgcyEzTPkPIND5DjhOYmEMaAp4hyB6gVmlRvmTm4WzdOMBpMbk9l8gR4muVigfkP2xhaiaCklQjnXl+RpetGpYEAMAMkEDGceVcOHfEBw38ZVK+ajBHrjxqcRSBlDKcgjIPmDW1rZ9NkD3D9l4acq75Y5ckkmR3QrGh1EsCNWOwH1xVhzx6lYZ7gjPvXOlZ8vNfkyB5FUvWtpV5ykHhvemQd9SuPbcGptwac23E1wcR3aFWH/WjGpT7lMj6V6xEM6sDPbOBn9ajnNdwUms2HdLiM/Rm0n9jTjAzjLnMcBViis2Qz+UVbVKwKzXeJKlKUoQldV0mUYDxUj9RXbWKEKr+R2/5C3HiqaSPIqxBB9a3lRnhk/2S8u7ZhpRZiyZ8El/iIfbdh9Kkusds9+1fMNTgdFlPB9yU/gcHMCzVScb1faJdXfW3f32/arbqO8x8oi5bqIwWTsc9m8u3Y1bpWUzHkO/ofVSeL6KuatDlHV9kj1euP9uTj9qj9h8Pm1DrOukdwuST9cbVNoowqhVGABgDyArXq2bFKwRxm+68Y0jkrlXQ1/GH0F1D/l1DP6V31Ud6X675z1NZ99WrbHr2pfgYQyt1mqUnOpW5UK5muOrNEBvm4hRf+4K3/EOIFIlU/wCIyjV6bb/3rS8Csxc8Rtou4jJuH9kGEB93I/Stuj45OQ091myX0wq5BWaUr6EkyUpShCVis0oQq5+KfCDE0d+gJVB0rgAf5ZOUl/kYn6NVfcxXrrJG+o6dOEYE/KRv39c/tX0HNEGUqwBUgggjIIPcEeIqmuZuWP8AhjFWGuxc/wAOQ79An/KlPlk/K30pXm43xCZosjqOy1QS7fhKkXLvETcW6SNjJyCR4kHGa2VVyeakszoiyxH+XHuB/u8BXrtPievaaF0H59iB747Vxc2lzvcXxt49k0bM3oVO6VpoOaYnUMoJB7EEEH6113fNSRqWIwBuSxAApcMWUnbt5VniNW9rTcSmgRtQRGl/NpBIPmT51Eb34iFzhI5GXzUBQfbO5rhZ8yRSHDExt30yfLkeOD2NNItMnjG5wP0VLpgei2l3dfedzsN2J8BUw+F3BSsb3cgw9xjpg91gH3AfLUct9RUc5S5ZbiUiyyAiyQ6lyMfaXB2wP/iH71biKBsNgPCus0zC8Fu945P4CW5Eu40FypSlOVlSlKUISlKUIWKinxP4wbbh0rKqs76YkDAMuqQhckHY4GT9KllaHnPlYcRtjAXMZ1K6OAG0upyCV8R3GPWvCvR1Xzheyi2h+Qb9h5k+Zr2W5JRc7kgZ/SpfxH4FXkuB9pt8DO+iZc58xvXpT4NXwAHWtttu05rIYXEd1tbO0HsonwK66M3TJwkgJUE4CuO+PIEVjjl11p9GQY4wDgHIZyM7+eB4VZfK/wAHlil6t7IlwVBCRCPEYJ7ltRJY/pWOaPg8JZjLZSJBqA1QmPKZUYDLpIKkjv3qnyQ3+L60o+O269FVF4xEbadmCkj3FeW1cXUILDfsfRh4j9v1qxH+DV8QR1rXfbtcV0cN+Bd5ECv2m3AJBzomYjbGw2FXCFwHdSM7Seysn4ccd+2cPicgB0zE4AAGuM6SQB2B2P1qTVpOTuVl4darArFzqZ3c7anbdiB4D0reVrWIpSlK9XiUpShC/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endParaRPr lang="en-US" altLang="en-US" sz="1800"/>
          </a:p>
        </p:txBody>
      </p:sp>
      <p:sp>
        <p:nvSpPr>
          <p:cNvPr id="22538" name="AutoShape 24" descr="data:image/jpeg;base64,/9j/4AAQSkZJRgABAQAAAQABAAD/2wCEAAkGBwgHBgkIBwgKCgkLDRYPDQwMDRsUFRAWIB0iIiAdHx8kKDQsJCYxJx8fLT0tMTU3Ojo6Iys/RD84QzQ5OjcBCgoKDQwNGg8PGjclHyU3Nzc3Nzc3Nzc3Nzc3Nzc3Nzc3Nzc3Nzc3Nzc3Nzc3Nzc3Nzc3Nzc3Nzc3Nzc3Nzc3N//AABEIAHgAsQMBIgACEQEDEQH/xAAbAAEAAwEBAQEAAAAAAAAAAAAAAwQFAQIGB//EAD8QAAICAgAEAwUFBAYLAAAAAAECAAMEEQUSITETQVFhcYGRoQYUIjKyMzZ00VKCscHC4RUWIyVDRWJ1kpOj/8QAFwEBAQEBAAAAAAAAAAAAAAAAAAECA//EAB8RAQEAAgICAwEAAAAAAAAAAAABAhESITFxAzJBE//aAAwDAQACEQMRAD8A/cYiICIiAiIgIiICIiAiIgIiICIiAnNTsQEREBERAREQEREBERAREQEREBERAREQEREBETmx6wOxPO5Ddl49H7W1U98mxYiR1XV3IHqdXQ9mU7E9y7HYiICIiAiIgIiICIiAiIgIiICIiAic3M7O4xjYlvgDxL8nXSiheZvj6fGS3Syb8LWXkrjoCVLMzcqIvdj6SJaL7fxZNxXf/DpOgP63c/SVMRMzNzUy82n7vVUD4NBbmbmPTmbXTtsa9pl/IrusNRpvaoK/M4Cg849Oskuy9PS4lC9ql36kbPzkgRVGvL0PWehueLkFiFSSNjuvcTSM7Jwxh2ffcFeQjrdSg0tq+Z1/SHffs1NKpg6BgdggEH1lAXZeO3JkVfeK/K2kdfiv8vlLeGOXHUa0ANAHyHl9NTM8rU8RE0hERARE8W2JUjWWMFRRtmY6AED3Ez14lZb+LFwb7az2ckIGHqATuS42el1vgPXZTfrYrsGiw9QexHu7QLcTgO52AiIgIiDARIsbITIrL170HZOvqrFT9QZJA+d+2vEsrhvCw2IujYwU2f0B/n2mh9nhQ3Cca+igU+PWtjKB12Rvr6zt1+Jm5d3Cb6/EYUix1ZdqVJ1/dPGNi5XDUFWM33nGHRa7G01Y9AfMew6985avPl+Ots4THXbViVlyGboMexT/ANWgPnLG50jk7EjutFNT2N+VFLHXoJHg5lediU5VIPh2qGXmGjqNzejXW3L6n6vQQtg66P5W989Yt63oWAKsDplPdSO4k3eZ1h+6cUQj9nljlbyAdeo+JGx/VEl6WdtKJwdp2aQiIgJn56jIzcTEcbrbnucHswTl0PmwPwmhM7N/2PEMPJY6Qh6GPoX5SPqoHxgaA7StmYovSso3JZU6vW/po9R8RsfGS21rdWyODykaOiQfpMfjePi4XDrLa/F8Y6FYFzklt+/4/CBc4ln2YluLTRULbMhmRFJ0NgbGz5D1/vns33YmJbfmMtnKNhak18Bs9STPOSAeI8P33HifpknEbrKaVFAVrrLAic4/CCfM+6BDripTm8TER+/h8jED2c2/rqdfiJHB78/kCtVU7MjHorJvmG/eCNwcPLbrbxO4eoqqrUfDak/WZoNX+p3EirG2nwsvTE7LrzWf2iBoVXZ+Ynj0Giilv2fiKWZh6nRAHu9PlJsPKtsssx8lFXIrAY8p2rqd6YfIjXlr3SxjujY9bIfwlAR7tSqxDcbRQdlMclvZthr9J+UChwm7LyK7kxPCrpqyb0ayxSxZha+wAD2HqZfxsq9clsXMFZs5fER6xoOu9HoexBI+YjgoAw3155N5/wDq8Wn/AH5j/wALb+quBm4/77Zf8DX+pp9AJ8/j/vtl/wADX+ppvgzn8f77dPk/PUZ/GuJDhmKti1my2ywVVVg65nPYfQyhk5HH8Khsq9cG5KxzPVXzBteeie8s8ezr8Z8XHwkqbJybOVGt/Kmhsn2yjxfByxwrKtzuL2lFqJKVoqKenbsT9ZjO3d01hJ1trX5CZfBLMivfJbjF1330V3MH7O5PE8rg2JXw1aK6aqgpuv2edh3CgeQPTZ85pcN/dCj/ALeN/wDhH2Otqs+zeD4RGlr5SPQgkH6yfbOel+uF9pOGcTvfNfh/Eqkqy1TxFNZ2lidtjcvZ+MMvHNZJVh+JHHdGHUEe4zIziLPtbwta+r102tZ7FI0PrPoAJ0w73HLLrSti3WECvIQravRiB+FvaDLU5qdm4yREShI76a8ip6rlD1uNMrDYIkkQM9cHKpHLj8QfkHYXJ4hHx3v5zyeEraHOVfZfa6lA7aAQHvygdB7+80ogQWY6vdTaWO6t6Hrsa6xl4q5VXhuzLohlZehVh2Ik8QM5+H5FqlMjPses/mVECFh6Ejr8pBm4gweB8SStyazTc6IQNJsMSBry2ZsTjKrqVYAqRog+cDPrwLal1iZj01HqKygYL7t9QPZLGJiLjByHayxzzPY56sf5eyWdRAhxcdcao1qSQXd+vqzFj/bDY6tlpk8x5krasDy0xU/4RJogY2bwIZXEWzkzsrHtZAh8FtdBv+c8HgFx/wCdcS/9o/lNyJj+eLfPJmcQ4PVn4lNN11ospIau9W06sBre5AOAm7Q4hn5GYg7V2aCb9SB3+M2oi4Y3ykzyjOwuFpicObBW62yoqUBc7KqRrQ9glOr7OjFC/wCj8/IxTyhW5NFX0NbKnpv2zdiOGJzyZ3DOE1YFllxssvyLfz32nbEensHsmjETUknhLd+SIiVCIiAiIgIiICIiAiIgIiICIiAiIgIiICIiAiIgIiICIiAiIgIiICIiAiIgIiICIiAiIgIiICIiAiIgIiICIiB//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endParaRPr lang="en-US" altLang="en-US" sz="1800"/>
          </a:p>
        </p:txBody>
      </p:sp>
      <p:grpSp>
        <p:nvGrpSpPr>
          <p:cNvPr id="2" name="Group 36"/>
          <p:cNvGrpSpPr>
            <a:grpSpLocks/>
          </p:cNvGrpSpPr>
          <p:nvPr/>
        </p:nvGrpSpPr>
        <p:grpSpPr bwMode="auto">
          <a:xfrm>
            <a:off x="6477000" y="1712913"/>
            <a:ext cx="1982788" cy="3040062"/>
            <a:chOff x="6451600" y="2387806"/>
            <a:chExt cx="2007267" cy="3040537"/>
          </a:xfrm>
        </p:grpSpPr>
        <p:grpSp>
          <p:nvGrpSpPr>
            <p:cNvPr id="22562" name="Group 29"/>
            <p:cNvGrpSpPr>
              <a:grpSpLocks/>
            </p:cNvGrpSpPr>
            <p:nvPr/>
          </p:nvGrpSpPr>
          <p:grpSpPr bwMode="auto">
            <a:xfrm>
              <a:off x="6451600" y="2387806"/>
              <a:ext cx="2007267" cy="3040537"/>
              <a:chOff x="6451600" y="2336153"/>
              <a:chExt cx="2007267" cy="2921647"/>
            </a:xfrm>
          </p:grpSpPr>
          <p:sp>
            <p:nvSpPr>
              <p:cNvPr id="5" name="Rounded Rectangle 4"/>
              <p:cNvSpPr/>
              <p:nvPr/>
            </p:nvSpPr>
            <p:spPr>
              <a:xfrm>
                <a:off x="6451600" y="2336153"/>
                <a:ext cx="2007267" cy="2921647"/>
              </a:xfrm>
              <a:prstGeom prst="roundRect">
                <a:avLst/>
              </a:prstGeom>
              <a:solidFill>
                <a:schemeClr val="accent1">
                  <a:lumMod val="40000"/>
                  <a:lumOff val="6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pic>
            <p:nvPicPr>
              <p:cNvPr id="22565" name="Picture 8" descr="http://www.mindtree.com/sites/default/files/logo_oracle.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02400" y="4330700"/>
                <a:ext cx="10033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66" name="TextBox 13"/>
              <p:cNvSpPr txBox="1">
                <a:spLocks noChangeArrowheads="1"/>
              </p:cNvSpPr>
              <p:nvPr/>
            </p:nvSpPr>
            <p:spPr bwMode="auto">
              <a:xfrm>
                <a:off x="6515100" y="4775200"/>
                <a:ext cx="60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solidFill>
                      <a:schemeClr val="accent1"/>
                    </a:solidFill>
                  </a:rPr>
                  <a:t>RDF</a:t>
                </a:r>
              </a:p>
            </p:txBody>
          </p:sp>
          <p:pic>
            <p:nvPicPr>
              <p:cNvPr id="22567" name="Picture 10" descr="YarcData"/>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2800" y="3962400"/>
                <a:ext cx="1066800" cy="26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68" name="Picture 12" descr="https://encrypted-tbn2.gstatic.com/images?q=tbn:ANd9GcQgWDyCU2Kpv5YKilJVl0l_t1pkQ4Hir_JSP9BCL1FGvJiNnUA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29400" y="2641600"/>
                <a:ext cx="143269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63" name="TextBox 35"/>
            <p:cNvSpPr txBox="1">
              <a:spLocks noChangeArrowheads="1"/>
            </p:cNvSpPr>
            <p:nvPr/>
          </p:nvSpPr>
          <p:spPr bwMode="auto">
            <a:xfrm>
              <a:off x="7014027" y="5018314"/>
              <a:ext cx="144323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100"/>
                <a:t>+ Other RDF DBs..</a:t>
              </a:r>
            </a:p>
          </p:txBody>
        </p:sp>
      </p:grpSp>
      <p:sp>
        <p:nvSpPr>
          <p:cNvPr id="44" name="Rounded Rectangle 43"/>
          <p:cNvSpPr/>
          <p:nvPr/>
        </p:nvSpPr>
        <p:spPr>
          <a:xfrm>
            <a:off x="2133600" y="1524000"/>
            <a:ext cx="4238625" cy="3786188"/>
          </a:xfrm>
          <a:prstGeom prst="round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grpSp>
        <p:nvGrpSpPr>
          <p:cNvPr id="4" name="Group 41"/>
          <p:cNvGrpSpPr>
            <a:grpSpLocks/>
          </p:cNvGrpSpPr>
          <p:nvPr/>
        </p:nvGrpSpPr>
        <p:grpSpPr bwMode="auto">
          <a:xfrm>
            <a:off x="639763" y="3733800"/>
            <a:ext cx="3325812" cy="2406650"/>
            <a:chOff x="639928" y="4412063"/>
            <a:chExt cx="3326101" cy="2406389"/>
          </a:xfrm>
        </p:grpSpPr>
        <p:pic>
          <p:nvPicPr>
            <p:cNvPr id="22558" name="Picture 28" descr="https://encrypted-tbn2.gstatic.com/images?q=tbn:ANd9GcTogbAxICLjtoYOsRC07s2TCAMe0wIrOZ3wPqG_8KRfkiJ14cWVESM757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1" y="4586514"/>
              <a:ext cx="914400" cy="493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Rounded Rectangle 39"/>
            <p:cNvSpPr/>
            <p:nvPr/>
          </p:nvSpPr>
          <p:spPr>
            <a:xfrm>
              <a:off x="2362515" y="4412063"/>
              <a:ext cx="1600339" cy="896841"/>
            </a:xfrm>
            <a:prstGeom prst="roundRect">
              <a:avLst/>
            </a:prstGeom>
            <a:solidFill>
              <a:schemeClr val="bg2">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a:t>
              </a:r>
            </a:p>
          </p:txBody>
        </p:sp>
        <p:sp>
          <p:nvSpPr>
            <p:cNvPr id="22560" name="Rectangle 38"/>
            <p:cNvSpPr>
              <a:spLocks noChangeArrowheads="1"/>
            </p:cNvSpPr>
            <p:nvPr/>
          </p:nvSpPr>
          <p:spPr bwMode="auto">
            <a:xfrm>
              <a:off x="2489201" y="4974772"/>
              <a:ext cx="147682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100"/>
                <a:t>+ Other PG DBs..</a:t>
              </a:r>
            </a:p>
          </p:txBody>
        </p:sp>
        <p:sp>
          <p:nvSpPr>
            <p:cNvPr id="41" name="Rounded Rectangular Callout 40"/>
            <p:cNvSpPr/>
            <p:nvPr/>
          </p:nvSpPr>
          <p:spPr>
            <a:xfrm>
              <a:off x="639928" y="5880342"/>
              <a:ext cx="2713273" cy="938110"/>
            </a:xfrm>
            <a:prstGeom prst="wedgeRoundRectCallout">
              <a:avLst>
                <a:gd name="adj1" fmla="val -3711"/>
                <a:gd name="adj2" fmla="val -63961"/>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buFont typeface="Wingdings" panose="05000000000000000000" pitchFamily="2" charset="2"/>
                <a:buChar char="v"/>
                <a:defRPr/>
              </a:pPr>
              <a:r>
                <a:rPr lang="en-US" sz="1200" dirty="0">
                  <a:solidFill>
                    <a:schemeClr val="tx1"/>
                  </a:solidFill>
                </a:rPr>
                <a:t>Recent camp of so-called </a:t>
              </a:r>
              <a:r>
                <a:rPr lang="en-US" sz="1200" i="1" dirty="0">
                  <a:solidFill>
                    <a:schemeClr val="tx1"/>
                  </a:solidFill>
                </a:rPr>
                <a:t>graph databases</a:t>
              </a:r>
            </a:p>
            <a:p>
              <a:pPr marL="115888" indent="-115888">
                <a:spcBef>
                  <a:spcPts val="300"/>
                </a:spcBef>
                <a:buFont typeface="Wingdings" panose="05000000000000000000" pitchFamily="2" charset="2"/>
                <a:buChar char="v"/>
                <a:defRPr/>
              </a:pPr>
              <a:r>
                <a:rPr lang="en-US" sz="1200" dirty="0">
                  <a:solidFill>
                    <a:schemeClr val="tx1"/>
                  </a:solidFill>
                </a:rPr>
                <a:t>Adopt </a:t>
              </a:r>
              <a:r>
                <a:rPr lang="en-US" sz="1200" i="1" dirty="0">
                  <a:solidFill>
                    <a:schemeClr val="tx1"/>
                  </a:solidFill>
                </a:rPr>
                <a:t>property graph</a:t>
              </a:r>
              <a:r>
                <a:rPr lang="en-US" sz="1200" dirty="0">
                  <a:solidFill>
                    <a:schemeClr val="tx1"/>
                  </a:solidFill>
                </a:rPr>
                <a:t> data model</a:t>
              </a:r>
            </a:p>
            <a:p>
              <a:pPr marL="115888" indent="-115888">
                <a:spcBef>
                  <a:spcPts val="300"/>
                </a:spcBef>
                <a:buFont typeface="Wingdings" panose="05000000000000000000" pitchFamily="2" charset="2"/>
                <a:buChar char="v"/>
                <a:defRPr/>
              </a:pPr>
              <a:r>
                <a:rPr lang="en-US" sz="1200" dirty="0">
                  <a:solidFill>
                    <a:schemeClr val="tx1"/>
                  </a:solidFill>
                </a:rPr>
                <a:t>Major focus on data management </a:t>
              </a:r>
            </a:p>
          </p:txBody>
        </p:sp>
      </p:grpSp>
      <p:cxnSp>
        <p:nvCxnSpPr>
          <p:cNvPr id="11" name="Straight Connector 10"/>
          <p:cNvCxnSpPr/>
          <p:nvPr/>
        </p:nvCxnSpPr>
        <p:spPr>
          <a:xfrm flipH="1" flipV="1">
            <a:off x="4114800" y="1611313"/>
            <a:ext cx="6350" cy="3267075"/>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3" name="Rounded Rectangular Callout 42"/>
          <p:cNvSpPr/>
          <p:nvPr/>
        </p:nvSpPr>
        <p:spPr>
          <a:xfrm>
            <a:off x="2065338" y="1143000"/>
            <a:ext cx="3635375" cy="762000"/>
          </a:xfrm>
          <a:prstGeom prst="wedgeRoundRectCallout">
            <a:avLst>
              <a:gd name="adj1" fmla="val -6242"/>
              <a:gd name="adj2" fmla="val 76291"/>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But, the product group (OSG) is trying to enter these sectors as well</a:t>
            </a:r>
          </a:p>
        </p:txBody>
      </p:sp>
      <p:sp>
        <p:nvSpPr>
          <p:cNvPr id="12" name="TextBox 11"/>
          <p:cNvSpPr txBox="1">
            <a:spLocks noChangeArrowheads="1"/>
          </p:cNvSpPr>
          <p:nvPr/>
        </p:nvSpPr>
        <p:spPr bwMode="auto">
          <a:xfrm>
            <a:off x="2362200" y="4694238"/>
            <a:ext cx="1524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400" b="1"/>
              <a:t>Property Graph </a:t>
            </a:r>
          </a:p>
          <a:p>
            <a:pPr eaLnBrk="1" hangingPunct="1">
              <a:spcAft>
                <a:spcPct val="0"/>
              </a:spcAft>
              <a:buClrTx/>
              <a:buSzTx/>
              <a:buFontTx/>
              <a:buNone/>
            </a:pPr>
            <a:r>
              <a:rPr lang="en-US" altLang="en-US" sz="1400" b="1"/>
              <a:t>Database</a:t>
            </a:r>
          </a:p>
        </p:txBody>
      </p:sp>
      <p:grpSp>
        <p:nvGrpSpPr>
          <p:cNvPr id="9" name="Group 34"/>
          <p:cNvGrpSpPr>
            <a:grpSpLocks/>
          </p:cNvGrpSpPr>
          <p:nvPr/>
        </p:nvGrpSpPr>
        <p:grpSpPr bwMode="auto">
          <a:xfrm>
            <a:off x="3763963" y="2647950"/>
            <a:ext cx="2582862" cy="3786188"/>
            <a:chOff x="3554059" y="3302242"/>
            <a:chExt cx="2859558" cy="3787036"/>
          </a:xfrm>
        </p:grpSpPr>
        <p:sp>
          <p:nvSpPr>
            <p:cNvPr id="22" name="Rounded Rectangle 21"/>
            <p:cNvSpPr/>
            <p:nvPr/>
          </p:nvSpPr>
          <p:spPr>
            <a:xfrm>
              <a:off x="4039147" y="3302242"/>
              <a:ext cx="2311198" cy="1994347"/>
            </a:xfrm>
            <a:prstGeom prst="roundRect">
              <a:avLst/>
            </a:prstGeom>
            <a:solidFill>
              <a:schemeClr val="bg2">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pic>
          <p:nvPicPr>
            <p:cNvPr id="22552" name="Picture 14" descr="https://encrypted-tbn2.gstatic.com/images?q=tbn:ANd9GcQ987awvRDe38XeowdLwPMxEdYSRzrhBDPmNwaLY-0pRmwrP9LgH8JF52TX"/>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35600" y="4559300"/>
              <a:ext cx="728028" cy="520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53" name="Picture 22" descr="http://ssc.io/wp-content/uploads/2011/12/giraph.png"/>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41466" y="3429000"/>
              <a:ext cx="533399" cy="6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54" name="TextBox 27"/>
            <p:cNvSpPr txBox="1">
              <a:spLocks noChangeArrowheads="1"/>
            </p:cNvSpPr>
            <p:nvPr/>
          </p:nvSpPr>
          <p:spPr bwMode="auto">
            <a:xfrm>
              <a:off x="5486400" y="5029200"/>
              <a:ext cx="914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a:t>HDFS</a:t>
              </a:r>
            </a:p>
          </p:txBody>
        </p:sp>
        <p:sp>
          <p:nvSpPr>
            <p:cNvPr id="22555" name="TextBox 28"/>
            <p:cNvSpPr txBox="1">
              <a:spLocks noChangeArrowheads="1"/>
            </p:cNvSpPr>
            <p:nvPr/>
          </p:nvSpPr>
          <p:spPr bwMode="auto">
            <a:xfrm>
              <a:off x="4979421" y="3973622"/>
              <a:ext cx="1434196" cy="277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a:t>Hadoop/Giraph</a:t>
              </a:r>
            </a:p>
          </p:txBody>
        </p:sp>
        <p:pic>
          <p:nvPicPr>
            <p:cNvPr id="22556" name="Picture 26" descr="http://www.xconomy.com/wordpress/wp-content/images/2013/05/GraphLab-logo.jpg"/>
            <p:cNvPicPr>
              <a:picLocks noChangeAspect="1" noChangeArrowheads="1"/>
            </p:cNvPicPr>
            <p:nvPr/>
          </p:nvPicPr>
          <p:blipFill>
            <a:blip r:embed="rId9">
              <a:clrChange>
                <a:clrFrom>
                  <a:srgbClr val="FFFFFF"/>
                </a:clrFrom>
                <a:clrTo>
                  <a:srgbClr val="FFFFFF">
                    <a:alpha val="0"/>
                  </a:srgbClr>
                </a:clrTo>
              </a:clrChange>
              <a:lum bright="-40000" contrast="-10000"/>
              <a:extLst>
                <a:ext uri="{28A0092B-C50C-407E-A947-70E740481C1C}">
                  <a14:useLocalDpi xmlns:a14="http://schemas.microsoft.com/office/drawing/2010/main" val="0"/>
                </a:ext>
              </a:extLst>
            </a:blip>
            <a:srcRect/>
            <a:stretch>
              <a:fillRect/>
            </a:stretch>
          </p:blipFill>
          <p:spPr bwMode="auto">
            <a:xfrm>
              <a:off x="4191000" y="3429000"/>
              <a:ext cx="990600" cy="739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ounded Rectangular Callout 33"/>
            <p:cNvSpPr/>
            <p:nvPr/>
          </p:nvSpPr>
          <p:spPr>
            <a:xfrm>
              <a:off x="3554059" y="5953961"/>
              <a:ext cx="2796286" cy="1135317"/>
            </a:xfrm>
            <a:prstGeom prst="wedgeRoundRectCallout">
              <a:avLst>
                <a:gd name="adj1" fmla="val -14477"/>
                <a:gd name="adj2" fmla="val -63839"/>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buFont typeface="Wingdings" panose="05000000000000000000" pitchFamily="2" charset="2"/>
                <a:buChar char="v"/>
                <a:defRPr/>
              </a:pPr>
              <a:r>
                <a:rPr lang="en-US" sz="1200" dirty="0">
                  <a:solidFill>
                    <a:srgbClr val="000000"/>
                  </a:solidFill>
                </a:rPr>
                <a:t>Engines (only) built for execution of graph algorithms </a:t>
              </a:r>
            </a:p>
            <a:p>
              <a:pPr marL="115888" indent="-115888">
                <a:spcBef>
                  <a:spcPts val="300"/>
                </a:spcBef>
                <a:buFont typeface="Wingdings" panose="05000000000000000000" pitchFamily="2" charset="2"/>
                <a:buChar char="v"/>
                <a:defRPr/>
              </a:pPr>
              <a:r>
                <a:rPr lang="en-US" sz="1200" dirty="0">
                  <a:solidFill>
                    <a:srgbClr val="000000"/>
                  </a:solidFill>
                </a:rPr>
                <a:t>May consider distributed execution for very large graphs</a:t>
              </a:r>
            </a:p>
            <a:p>
              <a:pPr marL="115888" indent="-115888">
                <a:spcBef>
                  <a:spcPts val="300"/>
                </a:spcBef>
                <a:buFont typeface="Wingdings" panose="05000000000000000000" pitchFamily="2" charset="2"/>
                <a:buChar char="v"/>
                <a:defRPr/>
              </a:pPr>
              <a:r>
                <a:rPr lang="en-US" sz="1200" dirty="0">
                  <a:solidFill>
                    <a:srgbClr val="000000"/>
                  </a:solidFill>
                </a:rPr>
                <a:t>Programming can be challenging</a:t>
              </a:r>
            </a:p>
          </p:txBody>
        </p:sp>
      </p:grpSp>
      <p:sp>
        <p:nvSpPr>
          <p:cNvPr id="42" name="TextBox 41"/>
          <p:cNvSpPr txBox="1">
            <a:spLocks noChangeArrowheads="1"/>
          </p:cNvSpPr>
          <p:nvPr/>
        </p:nvSpPr>
        <p:spPr bwMode="auto">
          <a:xfrm>
            <a:off x="4573588" y="4694238"/>
            <a:ext cx="16748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400" b="1"/>
              <a:t>(Distributed) Analytic Engines</a:t>
            </a:r>
          </a:p>
        </p:txBody>
      </p:sp>
      <p:cxnSp>
        <p:nvCxnSpPr>
          <p:cNvPr id="45" name="Straight Connector 44"/>
          <p:cNvCxnSpPr/>
          <p:nvPr/>
        </p:nvCxnSpPr>
        <p:spPr>
          <a:xfrm flipH="1" flipV="1">
            <a:off x="6402388" y="1600200"/>
            <a:ext cx="4762" cy="3267075"/>
          </a:xfrm>
          <a:prstGeom prst="line">
            <a:avLst/>
          </a:prstGeom>
          <a:ln w="190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6553200" y="4683125"/>
            <a:ext cx="1752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400" b="1"/>
              <a:t>RDF Database (Pattern Matching)</a:t>
            </a:r>
          </a:p>
        </p:txBody>
      </p:sp>
      <p:sp>
        <p:nvSpPr>
          <p:cNvPr id="47" name="Rounded Rectangular Callout 46"/>
          <p:cNvSpPr/>
          <p:nvPr/>
        </p:nvSpPr>
        <p:spPr bwMode="auto">
          <a:xfrm>
            <a:off x="6448425" y="5310188"/>
            <a:ext cx="2438400" cy="1135062"/>
          </a:xfrm>
          <a:prstGeom prst="wedgeRoundRectCallout">
            <a:avLst>
              <a:gd name="adj1" fmla="val -27988"/>
              <a:gd name="adj2" fmla="val -64859"/>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buFont typeface="Wingdings" panose="05000000000000000000" pitchFamily="2" charset="2"/>
              <a:buChar char="v"/>
              <a:defRPr/>
            </a:pPr>
            <a:r>
              <a:rPr lang="en-US" sz="1200" dirty="0">
                <a:solidFill>
                  <a:srgbClr val="000000"/>
                </a:solidFill>
              </a:rPr>
              <a:t>RDF: more traditional, standardized graph data model </a:t>
            </a:r>
          </a:p>
          <a:p>
            <a:pPr marL="115888" indent="-115888">
              <a:spcBef>
                <a:spcPts val="300"/>
              </a:spcBef>
              <a:buFont typeface="Wingdings" panose="05000000000000000000" pitchFamily="2" charset="2"/>
              <a:buChar char="v"/>
              <a:defRPr/>
            </a:pPr>
            <a:r>
              <a:rPr lang="en-US" sz="1200" dirty="0">
                <a:solidFill>
                  <a:srgbClr val="000000"/>
                </a:solidFill>
              </a:rPr>
              <a:t>One big focus on pattern-matching applications  </a:t>
            </a:r>
          </a:p>
        </p:txBody>
      </p:sp>
      <p:sp>
        <p:nvSpPr>
          <p:cNvPr id="36" name="Rounded Rectangular Callout 35"/>
          <p:cNvSpPr/>
          <p:nvPr/>
        </p:nvSpPr>
        <p:spPr>
          <a:xfrm>
            <a:off x="6372225" y="838200"/>
            <a:ext cx="1828800" cy="914400"/>
          </a:xfrm>
          <a:prstGeom prst="wedgeRoundRectCallout">
            <a:avLst>
              <a:gd name="adj1" fmla="val 19085"/>
              <a:gd name="adj2" fmla="val 61034"/>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t>Oracle already has expertise in this area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500"/>
                                        <p:tgtEl>
                                          <p:spTgt spid="4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linds(horizontal)">
                                      <p:cBhvr>
                                        <p:cTn id="26" dur="500"/>
                                        <p:tgtEl>
                                          <p:spTgt spid="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par>
                                <p:cTn id="30" presetID="10" presetClass="entr" presetSubtype="0" fill="hold" nodeType="with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fade">
                                      <p:cBhvr>
                                        <p:cTn id="32" dur="500"/>
                                        <p:tgtEl>
                                          <p:spTgt spid="4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500"/>
                                        <p:tgtEl>
                                          <p:spTgt spid="4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blinds(horizontal)">
                                      <p:cBhvr>
                                        <p:cTn id="40" dur="500"/>
                                        <p:tgtEl>
                                          <p:spTgt spid="3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blinds(horizontal)">
                                      <p:cBhvr>
                                        <p:cTn id="45" dur="500"/>
                                        <p:tgtEl>
                                          <p:spTgt spid="44"/>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blinds(horizontal)">
                                      <p:cBhvr>
                                        <p:cTn id="4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3" grpId="0" animBg="1"/>
      <p:bldP spid="12" grpId="0"/>
      <p:bldP spid="42" grpId="0"/>
      <p:bldP spid="46" grpId="0"/>
      <p:bldP spid="47"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885825" y="4332288"/>
            <a:ext cx="7337425" cy="925512"/>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Data Management </a:t>
            </a:r>
          </a:p>
        </p:txBody>
      </p:sp>
      <p:sp>
        <p:nvSpPr>
          <p:cNvPr id="6" name="Rounded Rectangle 5"/>
          <p:cNvSpPr/>
          <p:nvPr/>
        </p:nvSpPr>
        <p:spPr>
          <a:xfrm>
            <a:off x="885825" y="3257550"/>
            <a:ext cx="7337425" cy="933450"/>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Execution</a:t>
            </a:r>
          </a:p>
        </p:txBody>
      </p:sp>
      <p:sp>
        <p:nvSpPr>
          <p:cNvPr id="24580" name="Title 1"/>
          <p:cNvSpPr>
            <a:spLocks noGrp="1"/>
          </p:cNvSpPr>
          <p:nvPr>
            <p:ph type="title"/>
          </p:nvPr>
        </p:nvSpPr>
        <p:spPr>
          <a:xfrm>
            <a:off x="735013" y="236538"/>
            <a:ext cx="7947025" cy="476250"/>
          </a:xfrm>
        </p:spPr>
        <p:txBody>
          <a:bodyPr/>
          <a:lstStyle/>
          <a:p>
            <a:r>
              <a:rPr lang="en-US" altLang="en-US" smtClean="0">
                <a:latin typeface="Arial" charset="0"/>
                <a:cs typeface="Arial" charset="0"/>
              </a:rPr>
              <a:t>Our Approach</a:t>
            </a:r>
          </a:p>
        </p:txBody>
      </p:sp>
      <p:sp>
        <p:nvSpPr>
          <p:cNvPr id="24581" name="Text Placeholder 30"/>
          <p:cNvSpPr>
            <a:spLocks noGrp="1"/>
          </p:cNvSpPr>
          <p:nvPr>
            <p:ph type="body" sz="quarter" idx="10"/>
          </p:nvPr>
        </p:nvSpPr>
        <p:spPr>
          <a:xfrm>
            <a:off x="733425" y="1560513"/>
            <a:ext cx="7948613" cy="877887"/>
          </a:xfrm>
        </p:spPr>
        <p:txBody>
          <a:bodyPr/>
          <a:lstStyle/>
          <a:p>
            <a:r>
              <a:rPr lang="en-US" altLang="en-US" sz="1600" smtClean="0">
                <a:latin typeface="Arial" charset="0"/>
                <a:cs typeface="Arial" charset="0"/>
              </a:rPr>
              <a:t>We provide powerful </a:t>
            </a:r>
            <a:r>
              <a:rPr lang="en-US" altLang="en-US" sz="1600" i="1" smtClean="0">
                <a:latin typeface="Arial" charset="0"/>
                <a:cs typeface="Arial" charset="0"/>
              </a:rPr>
              <a:t>graph analytic engines </a:t>
            </a:r>
            <a:r>
              <a:rPr lang="en-US" altLang="en-US" sz="1600" smtClean="0">
                <a:latin typeface="Arial" charset="0"/>
                <a:cs typeface="Arial" charset="0"/>
              </a:rPr>
              <a:t>that are integrated with existing or developing Oracle technologies</a:t>
            </a:r>
          </a:p>
        </p:txBody>
      </p:sp>
      <p:sp>
        <p:nvSpPr>
          <p:cNvPr id="24582" name="Content Placeholder 31"/>
          <p:cNvSpPr>
            <a:spLocks noGrp="1"/>
          </p:cNvSpPr>
          <p:nvPr>
            <p:ph sz="quarter" idx="11"/>
          </p:nvPr>
        </p:nvSpPr>
        <p:spPr>
          <a:xfrm>
            <a:off x="735013" y="668338"/>
            <a:ext cx="7947025" cy="449262"/>
          </a:xfrm>
        </p:spPr>
        <p:txBody>
          <a:bodyPr/>
          <a:lstStyle/>
          <a:p>
            <a:endParaRPr lang="en-US" altLang="en-US" smtClean="0">
              <a:latin typeface="Arial" charset="0"/>
              <a:cs typeface="Arial" charset="0"/>
            </a:endParaRPr>
          </a:p>
        </p:txBody>
      </p:sp>
      <p:sp>
        <p:nvSpPr>
          <p:cNvPr id="7" name="Rounded Rectangle 6"/>
          <p:cNvSpPr/>
          <p:nvPr/>
        </p:nvSpPr>
        <p:spPr>
          <a:xfrm>
            <a:off x="896938" y="2209800"/>
            <a:ext cx="7332662" cy="914400"/>
          </a:xfrm>
          <a:prstGeom prst="roundRect">
            <a:avLst/>
          </a:prstGeom>
          <a:solidFill>
            <a:schemeClr val="bg1"/>
          </a:solidFill>
          <a:ln>
            <a:solidFill>
              <a:schemeClr val="accent1">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1200" dirty="0">
                <a:solidFill>
                  <a:schemeClr val="accent1">
                    <a:lumMod val="75000"/>
                  </a:schemeClr>
                </a:solidFill>
              </a:rPr>
              <a:t>Flexibility</a:t>
            </a:r>
          </a:p>
        </p:txBody>
      </p:sp>
      <p:pic>
        <p:nvPicPr>
          <p:cNvPr id="12" name="Picture 8" descr="http://www.mindtree.com/sites/default/files/logo_oracle.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629400" y="4383088"/>
            <a:ext cx="9906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3"/>
          <p:cNvSpPr txBox="1">
            <a:spLocks noChangeArrowheads="1"/>
          </p:cNvSpPr>
          <p:nvPr/>
        </p:nvSpPr>
        <p:spPr bwMode="auto">
          <a:xfrm>
            <a:off x="6642100" y="4845050"/>
            <a:ext cx="601663"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solidFill>
                  <a:schemeClr val="accent1"/>
                </a:solidFill>
              </a:rPr>
              <a:t>RDF</a:t>
            </a:r>
          </a:p>
        </p:txBody>
      </p:sp>
      <p:pic>
        <p:nvPicPr>
          <p:cNvPr id="14" name="Picture 8" descr="http://www.mindtree.com/sites/default/files/logo_oracle.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38400" y="4343400"/>
            <a:ext cx="9906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3"/>
          <p:cNvSpPr txBox="1">
            <a:spLocks noChangeArrowheads="1"/>
          </p:cNvSpPr>
          <p:nvPr/>
        </p:nvSpPr>
        <p:spPr bwMode="auto">
          <a:xfrm>
            <a:off x="2441575" y="4805363"/>
            <a:ext cx="6016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solidFill>
                  <a:schemeClr val="accent1"/>
                </a:solidFill>
              </a:rPr>
              <a:t>PG</a:t>
            </a:r>
          </a:p>
        </p:txBody>
      </p:sp>
      <p:pic>
        <p:nvPicPr>
          <p:cNvPr id="18" name="Picture 12" descr="https://encrypted-tbn2.gstatic.com/images?q=tbn:ANd9GcQgWDyCU2Kpv5YKilJVl0l_t1pkQ4Hir_JSP9BCL1FGvJiNnUAR"/>
          <p:cNvPicPr>
            <a:picLocks noChangeAspect="1" noChangeArrowheads="1"/>
          </p:cNvPicPr>
          <p:nvPr/>
        </p:nvPicPr>
        <p:blipFill>
          <a:blip r:embed="rId4" cstate="print">
            <a:duotone>
              <a:schemeClr val="accent1">
                <a:shade val="45000"/>
                <a:satMod val="135000"/>
              </a:schemeClr>
              <a:prstClr val="white"/>
            </a:duotone>
            <a:extLst/>
          </a:blip>
          <a:srcRect/>
          <a:stretch>
            <a:fillRect/>
          </a:stretch>
        </p:blipFill>
        <p:spPr bwMode="auto">
          <a:xfrm>
            <a:off x="6629400" y="2743199"/>
            <a:ext cx="1414463" cy="285750"/>
          </a:xfrm>
          <a:prstGeom prst="rect">
            <a:avLst/>
          </a:prstGeom>
          <a:noFill/>
          <a:ln>
            <a:noFill/>
          </a:ln>
          <a:extLst/>
        </p:spPr>
      </p:pic>
      <p:sp>
        <p:nvSpPr>
          <p:cNvPr id="19" name="Rounded Rectangle 18"/>
          <p:cNvSpPr/>
          <p:nvPr/>
        </p:nvSpPr>
        <p:spPr>
          <a:xfrm>
            <a:off x="6629400" y="2362200"/>
            <a:ext cx="1447800" cy="304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t>GMQL</a:t>
            </a:r>
          </a:p>
        </p:txBody>
      </p:sp>
      <p:sp>
        <p:nvSpPr>
          <p:cNvPr id="20" name="Rounded Rectangle 19"/>
          <p:cNvSpPr/>
          <p:nvPr/>
        </p:nvSpPr>
        <p:spPr>
          <a:xfrm>
            <a:off x="6619875" y="3543300"/>
            <a:ext cx="1447800" cy="4286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t>In-Memory</a:t>
            </a:r>
          </a:p>
          <a:p>
            <a:pPr algn="ctr">
              <a:defRPr/>
            </a:pPr>
            <a:r>
              <a:rPr lang="en-US" sz="1100" dirty="0"/>
              <a:t>Pattern Matching</a:t>
            </a:r>
          </a:p>
        </p:txBody>
      </p:sp>
      <p:sp>
        <p:nvSpPr>
          <p:cNvPr id="21" name="Rounded Rectangle 20"/>
          <p:cNvSpPr/>
          <p:nvPr/>
        </p:nvSpPr>
        <p:spPr>
          <a:xfrm>
            <a:off x="2247900" y="3486150"/>
            <a:ext cx="1447800" cy="4286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t>In-Memory</a:t>
            </a:r>
          </a:p>
          <a:p>
            <a:pPr algn="ctr">
              <a:defRPr/>
            </a:pPr>
            <a:r>
              <a:rPr lang="en-US" sz="1100" dirty="0"/>
              <a:t>Graph Analysis</a:t>
            </a:r>
          </a:p>
        </p:txBody>
      </p:sp>
      <p:sp>
        <p:nvSpPr>
          <p:cNvPr id="23" name="Rounded Rectangle 22"/>
          <p:cNvSpPr/>
          <p:nvPr/>
        </p:nvSpPr>
        <p:spPr>
          <a:xfrm>
            <a:off x="2286000" y="2495550"/>
            <a:ext cx="3457575" cy="304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t>Green-Marl DSL + Compiler</a:t>
            </a:r>
          </a:p>
        </p:txBody>
      </p:sp>
      <p:sp>
        <p:nvSpPr>
          <p:cNvPr id="24593" name="TextBox 23"/>
          <p:cNvSpPr txBox="1">
            <a:spLocks noChangeArrowheads="1"/>
          </p:cNvSpPr>
          <p:nvPr/>
        </p:nvSpPr>
        <p:spPr bwMode="auto">
          <a:xfrm>
            <a:off x="2295525" y="5292725"/>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t>Property Graph </a:t>
            </a:r>
          </a:p>
          <a:p>
            <a:pPr eaLnBrk="1" hangingPunct="1">
              <a:spcAft>
                <a:spcPct val="0"/>
              </a:spcAft>
              <a:buClrTx/>
              <a:buSzTx/>
              <a:buFontTx/>
              <a:buNone/>
            </a:pPr>
            <a:r>
              <a:rPr lang="en-US" altLang="en-US" sz="1200" b="1"/>
              <a:t>Database</a:t>
            </a:r>
          </a:p>
        </p:txBody>
      </p:sp>
      <p:sp>
        <p:nvSpPr>
          <p:cNvPr id="24594" name="TextBox 24"/>
          <p:cNvSpPr txBox="1">
            <a:spLocks noChangeArrowheads="1"/>
          </p:cNvSpPr>
          <p:nvPr/>
        </p:nvSpPr>
        <p:spPr bwMode="auto">
          <a:xfrm>
            <a:off x="4506913" y="5292725"/>
            <a:ext cx="16748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t>Big Graph </a:t>
            </a:r>
          </a:p>
          <a:p>
            <a:pPr eaLnBrk="1" hangingPunct="1">
              <a:spcAft>
                <a:spcPct val="0"/>
              </a:spcAft>
              <a:buClrTx/>
              <a:buSzTx/>
              <a:buFontTx/>
              <a:buNone/>
            </a:pPr>
            <a:r>
              <a:rPr lang="en-US" altLang="en-US" sz="1200" b="1"/>
              <a:t>Analysis</a:t>
            </a:r>
          </a:p>
        </p:txBody>
      </p:sp>
      <p:sp>
        <p:nvSpPr>
          <p:cNvPr id="24595" name="TextBox 25"/>
          <p:cNvSpPr txBox="1">
            <a:spLocks noChangeArrowheads="1"/>
          </p:cNvSpPr>
          <p:nvPr/>
        </p:nvSpPr>
        <p:spPr bwMode="auto">
          <a:xfrm>
            <a:off x="6486525" y="5281613"/>
            <a:ext cx="1752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t>RDF Database (Pattern Matching)</a:t>
            </a:r>
          </a:p>
        </p:txBody>
      </p:sp>
      <p:sp>
        <p:nvSpPr>
          <p:cNvPr id="30" name="Right Arrow 29"/>
          <p:cNvSpPr/>
          <p:nvPr/>
        </p:nvSpPr>
        <p:spPr>
          <a:xfrm rot="16200000">
            <a:off x="2695575" y="4049713"/>
            <a:ext cx="533400" cy="43815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22" name="Rounded Rectangle 21"/>
          <p:cNvSpPr/>
          <p:nvPr/>
        </p:nvSpPr>
        <p:spPr>
          <a:xfrm>
            <a:off x="4324350" y="3448050"/>
            <a:ext cx="1447800" cy="4286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dirty="0"/>
              <a:t>Distributed</a:t>
            </a:r>
          </a:p>
          <a:p>
            <a:pPr algn="ctr">
              <a:defRPr/>
            </a:pPr>
            <a:r>
              <a:rPr lang="en-US" sz="1100" dirty="0"/>
              <a:t>Graph Analysis</a:t>
            </a:r>
          </a:p>
        </p:txBody>
      </p:sp>
      <p:pic>
        <p:nvPicPr>
          <p:cNvPr id="28" name="Picture 8" descr="http://www.mindtree.com/sites/default/files/logo_oracle.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5800" y="4383088"/>
            <a:ext cx="9906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extBox 13"/>
          <p:cNvSpPr txBox="1">
            <a:spLocks noChangeArrowheads="1"/>
          </p:cNvSpPr>
          <p:nvPr/>
        </p:nvSpPr>
        <p:spPr bwMode="auto">
          <a:xfrm>
            <a:off x="4498975" y="4845050"/>
            <a:ext cx="60166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pPr>
            <a:r>
              <a:rPr lang="en-US" altLang="en-US" sz="1200" b="1">
                <a:solidFill>
                  <a:schemeClr val="accent1"/>
                </a:solidFill>
              </a:rPr>
              <a:t>BDA</a:t>
            </a:r>
          </a:p>
        </p:txBody>
      </p:sp>
      <p:sp>
        <p:nvSpPr>
          <p:cNvPr id="37" name="Right Arrow 36"/>
          <p:cNvSpPr/>
          <p:nvPr/>
        </p:nvSpPr>
        <p:spPr>
          <a:xfrm rot="16200000">
            <a:off x="4752975" y="4049713"/>
            <a:ext cx="533400" cy="43815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38" name="Right Arrow 37"/>
          <p:cNvSpPr/>
          <p:nvPr/>
        </p:nvSpPr>
        <p:spPr>
          <a:xfrm rot="18896759">
            <a:off x="3575051" y="4160837"/>
            <a:ext cx="882650" cy="26352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39" name="Right Arrow 38"/>
          <p:cNvSpPr/>
          <p:nvPr/>
        </p:nvSpPr>
        <p:spPr>
          <a:xfrm rot="13408990">
            <a:off x="3579813" y="4156075"/>
            <a:ext cx="882650" cy="26352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40" name="Rounded Rectangular Callout 39"/>
          <p:cNvSpPr/>
          <p:nvPr/>
        </p:nvSpPr>
        <p:spPr bwMode="auto">
          <a:xfrm>
            <a:off x="1009650" y="5819775"/>
            <a:ext cx="1981200" cy="742950"/>
          </a:xfrm>
          <a:prstGeom prst="wedgeRoundRectCallout">
            <a:avLst>
              <a:gd name="adj1" fmla="val 25419"/>
              <a:gd name="adj2" fmla="val -61397"/>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defRPr/>
            </a:pPr>
            <a:r>
              <a:rPr lang="en-US" sz="1100" dirty="0">
                <a:solidFill>
                  <a:schemeClr val="tx1"/>
                </a:solidFill>
              </a:rPr>
              <a:t>	In-memory graph analytic engine for Oracle PG</a:t>
            </a:r>
          </a:p>
        </p:txBody>
      </p:sp>
      <p:sp>
        <p:nvSpPr>
          <p:cNvPr id="42" name="Rounded Rectangular Callout 41"/>
          <p:cNvSpPr/>
          <p:nvPr/>
        </p:nvSpPr>
        <p:spPr bwMode="auto">
          <a:xfrm>
            <a:off x="4533900" y="5800725"/>
            <a:ext cx="1981200" cy="742950"/>
          </a:xfrm>
          <a:prstGeom prst="wedgeRoundRectCallout">
            <a:avLst>
              <a:gd name="adj1" fmla="val -23139"/>
              <a:gd name="adj2" fmla="val -63961"/>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defRPr/>
            </a:pPr>
            <a:r>
              <a:rPr lang="en-US" sz="1100" dirty="0">
                <a:solidFill>
                  <a:schemeClr val="tx1"/>
                </a:solidFill>
              </a:rPr>
              <a:t>  	Distributed graph analytic engine for Oracle PG</a:t>
            </a:r>
          </a:p>
        </p:txBody>
      </p:sp>
      <p:sp>
        <p:nvSpPr>
          <p:cNvPr id="48" name="Down Arrow 47"/>
          <p:cNvSpPr/>
          <p:nvPr/>
        </p:nvSpPr>
        <p:spPr>
          <a:xfrm rot="2191048">
            <a:off x="3260725" y="2768600"/>
            <a:ext cx="304800" cy="6604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49" name="Down Arrow 48"/>
          <p:cNvSpPr/>
          <p:nvPr/>
        </p:nvSpPr>
        <p:spPr>
          <a:xfrm rot="19612478">
            <a:off x="4637088" y="2792413"/>
            <a:ext cx="304800" cy="660400"/>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50" name="Rounded Rectangular Callout 49"/>
          <p:cNvSpPr/>
          <p:nvPr/>
        </p:nvSpPr>
        <p:spPr bwMode="auto">
          <a:xfrm>
            <a:off x="333375" y="2324100"/>
            <a:ext cx="1628775" cy="800100"/>
          </a:xfrm>
          <a:prstGeom prst="wedgeRoundRectCallout">
            <a:avLst>
              <a:gd name="adj1" fmla="val 62438"/>
              <a:gd name="adj2" fmla="val -15243"/>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defRPr/>
            </a:pPr>
            <a:r>
              <a:rPr lang="en-US" sz="1100" dirty="0">
                <a:solidFill>
                  <a:schemeClr val="tx1"/>
                </a:solidFill>
              </a:rPr>
              <a:t>	DSL that generates programs for both environments</a:t>
            </a:r>
          </a:p>
        </p:txBody>
      </p:sp>
      <p:sp>
        <p:nvSpPr>
          <p:cNvPr id="51" name="Right Arrow 50"/>
          <p:cNvSpPr/>
          <p:nvPr/>
        </p:nvSpPr>
        <p:spPr>
          <a:xfrm rot="16200000">
            <a:off x="7019925" y="4057650"/>
            <a:ext cx="533400" cy="438150"/>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52" name="Down Arrow 51"/>
          <p:cNvSpPr/>
          <p:nvPr/>
        </p:nvSpPr>
        <p:spPr>
          <a:xfrm>
            <a:off x="7118350" y="3057525"/>
            <a:ext cx="304800" cy="461963"/>
          </a:xfrm>
          <a:prstGeom prst="downArrow">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53" name="Rounded Rectangular Callout 52"/>
          <p:cNvSpPr/>
          <p:nvPr/>
        </p:nvSpPr>
        <p:spPr bwMode="auto">
          <a:xfrm>
            <a:off x="7677150" y="4391025"/>
            <a:ext cx="1200150" cy="752475"/>
          </a:xfrm>
          <a:prstGeom prst="wedgeRoundRectCallout">
            <a:avLst>
              <a:gd name="adj1" fmla="val -31869"/>
              <a:gd name="adj2" fmla="val -94730"/>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defRPr/>
            </a:pPr>
            <a:r>
              <a:rPr lang="en-US" sz="1100" dirty="0">
                <a:solidFill>
                  <a:schemeClr val="tx1"/>
                </a:solidFill>
              </a:rPr>
              <a:t>  	In memory pattern-matching accelerator</a:t>
            </a:r>
          </a:p>
        </p:txBody>
      </p:sp>
      <p:sp>
        <p:nvSpPr>
          <p:cNvPr id="56" name="Right Arrow 55"/>
          <p:cNvSpPr/>
          <p:nvPr/>
        </p:nvSpPr>
        <p:spPr>
          <a:xfrm rot="20541795">
            <a:off x="5557838" y="3978275"/>
            <a:ext cx="1055687" cy="26352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57" name="Right Arrow 56"/>
          <p:cNvSpPr/>
          <p:nvPr/>
        </p:nvSpPr>
        <p:spPr>
          <a:xfrm rot="19794714">
            <a:off x="5848350" y="4135438"/>
            <a:ext cx="846138" cy="263525"/>
          </a:xfrm>
          <a:prstGeom prst="rightArrow">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algn="ctr" eaLnBrk="1" hangingPunct="1">
              <a:spcAft>
                <a:spcPct val="0"/>
              </a:spcAft>
              <a:buClrTx/>
              <a:buSzTx/>
              <a:buFontTx/>
              <a:buNone/>
              <a:defRPr/>
            </a:pPr>
            <a:endParaRPr lang="en-US" altLang="en-US" sz="1800" smtClean="0">
              <a:solidFill>
                <a:srgbClr val="FFFFFF"/>
              </a:solidFill>
            </a:endParaRPr>
          </a:p>
        </p:txBody>
      </p:sp>
      <p:sp>
        <p:nvSpPr>
          <p:cNvPr id="58" name="Rounded Rectangular Callout 57"/>
          <p:cNvSpPr/>
          <p:nvPr/>
        </p:nvSpPr>
        <p:spPr bwMode="auto">
          <a:xfrm>
            <a:off x="5038725" y="1981200"/>
            <a:ext cx="1381125" cy="457200"/>
          </a:xfrm>
          <a:prstGeom prst="wedgeRoundRectCallout">
            <a:avLst>
              <a:gd name="adj1" fmla="val 71306"/>
              <a:gd name="adj2" fmla="val 53371"/>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marL="115888" indent="-115888">
              <a:spcBef>
                <a:spcPts val="300"/>
              </a:spcBef>
              <a:defRPr/>
            </a:pPr>
            <a:r>
              <a:rPr lang="en-US" sz="1100" dirty="0">
                <a:solidFill>
                  <a:schemeClr val="tx1"/>
                </a:solidFill>
              </a:rPr>
              <a:t>  	Pattern-Matching QL for PG</a:t>
            </a:r>
          </a:p>
        </p:txBody>
      </p:sp>
    </p:spTree>
    <p:extLst>
      <p:ext uri="{BB962C8B-B14F-4D97-AF65-F5344CB8AC3E}">
        <p14:creationId xmlns:p14="http://schemas.microsoft.com/office/powerpoint/2010/main" val="127088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linds(horizontal)">
                                      <p:cBhvr>
                                        <p:cTn id="7" dur="500"/>
                                        <p:tgtEl>
                                          <p:spTgt spid="2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linds(horizontal)">
                                      <p:cBhvr>
                                        <p:cTn id="13" dur="500"/>
                                        <p:tgtEl>
                                          <p:spTgt spid="1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blinds(horizontal)">
                                      <p:cBhvr>
                                        <p:cTn id="19" dur="500"/>
                                        <p:tgtEl>
                                          <p:spTgt spid="4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blinds(horizontal)">
                                      <p:cBhvr>
                                        <p:cTn id="24" dur="500"/>
                                        <p:tgtEl>
                                          <p:spTgt spid="2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par>
                                <p:cTn id="28" presetID="3" presetClass="entr" presetSubtype="10" fill="hold"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blinds(horizontal)">
                                      <p:cBhvr>
                                        <p:cTn id="33" dur="500"/>
                                        <p:tgtEl>
                                          <p:spTgt spid="42"/>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linds(horizontal)">
                                      <p:cBhvr>
                                        <p:cTn id="36" dur="500"/>
                                        <p:tgtEl>
                                          <p:spTgt spid="2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blinds(horizontal)">
                                      <p:cBhvr>
                                        <p:cTn id="41" dur="500"/>
                                        <p:tgtEl>
                                          <p:spTgt spid="38"/>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39"/>
                                        </p:tgtEl>
                                        <p:attrNameLst>
                                          <p:attrName>style.visibility</p:attrName>
                                        </p:attrNameLst>
                                      </p:cBhvr>
                                      <p:to>
                                        <p:strVal val="visible"/>
                                      </p:to>
                                    </p:set>
                                    <p:animEffect transition="in" filter="blinds(horizontal)">
                                      <p:cBhvr>
                                        <p:cTn id="44" dur="500"/>
                                        <p:tgtEl>
                                          <p:spTgt spid="3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blinds(horizontal)">
                                      <p:cBhvr>
                                        <p:cTn id="49" dur="500"/>
                                        <p:tgtEl>
                                          <p:spTgt spid="4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blinds(horizontal)">
                                      <p:cBhvr>
                                        <p:cTn id="52" dur="500"/>
                                        <p:tgtEl>
                                          <p:spTgt spid="4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linds(horizontal)">
                                      <p:cBhvr>
                                        <p:cTn id="55" dur="500"/>
                                        <p:tgtEl>
                                          <p:spTgt spid="23"/>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blinds(horizontal)">
                                      <p:cBhvr>
                                        <p:cTn id="58" dur="500"/>
                                        <p:tgtEl>
                                          <p:spTgt spid="50"/>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1" nodeType="click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blinds(horizontal)">
                                      <p:cBhvr>
                                        <p:cTn id="63" dur="500"/>
                                        <p:tgtEl>
                                          <p:spTgt spid="51"/>
                                        </p:tgtEl>
                                      </p:cBhvr>
                                    </p:animEffect>
                                  </p:childTnLst>
                                </p:cTn>
                              </p:par>
                              <p:par>
                                <p:cTn id="64" presetID="3" presetClass="entr" presetSubtype="10" fill="hold" nodeType="with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blinds(horizontal)">
                                      <p:cBhvr>
                                        <p:cTn id="66" dur="500"/>
                                        <p:tgtEl>
                                          <p:spTgt spid="12"/>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blinds(horizontal)">
                                      <p:cBhvr>
                                        <p:cTn id="69" dur="500"/>
                                        <p:tgtEl>
                                          <p:spTgt spid="51"/>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linds(horizontal)">
                                      <p:cBhvr>
                                        <p:cTn id="72" dur="500"/>
                                        <p:tgtEl>
                                          <p:spTgt spid="13"/>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blinds(horizontal)">
                                      <p:cBhvr>
                                        <p:cTn id="75" dur="500"/>
                                        <p:tgtEl>
                                          <p:spTgt spid="20"/>
                                        </p:tgtEl>
                                      </p:cBhvr>
                                    </p:animEffect>
                                  </p:childTnLst>
                                </p:cTn>
                              </p:par>
                              <p:par>
                                <p:cTn id="76" presetID="3" presetClass="entr" presetSubtype="10" fill="hold" nodeType="with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blinds(horizontal)">
                                      <p:cBhvr>
                                        <p:cTn id="78" dur="500"/>
                                        <p:tgtEl>
                                          <p:spTgt spid="18"/>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blinds(horizontal)">
                                      <p:cBhvr>
                                        <p:cTn id="81" dur="500"/>
                                        <p:tgtEl>
                                          <p:spTgt spid="52"/>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blinds(horizontal)">
                                      <p:cBhvr>
                                        <p:cTn id="84" dur="500"/>
                                        <p:tgtEl>
                                          <p:spTgt spid="5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blinds(horizontal)">
                                      <p:cBhvr>
                                        <p:cTn id="89" dur="500"/>
                                        <p:tgtEl>
                                          <p:spTgt spid="19"/>
                                        </p:tgtEl>
                                      </p:cBhvr>
                                    </p:animEffect>
                                  </p:childTnLst>
                                </p:cTn>
                              </p:par>
                              <p:par>
                                <p:cTn id="90" presetID="3" presetClass="entr" presetSubtype="10" fill="hold" grpId="0" nodeType="withEffect">
                                  <p:stCondLst>
                                    <p:cond delay="0"/>
                                  </p:stCondLst>
                                  <p:childTnLst>
                                    <p:set>
                                      <p:cBhvr>
                                        <p:cTn id="91" dur="1" fill="hold">
                                          <p:stCondLst>
                                            <p:cond delay="0"/>
                                          </p:stCondLst>
                                        </p:cTn>
                                        <p:tgtEl>
                                          <p:spTgt spid="56"/>
                                        </p:tgtEl>
                                        <p:attrNameLst>
                                          <p:attrName>style.visibility</p:attrName>
                                        </p:attrNameLst>
                                      </p:cBhvr>
                                      <p:to>
                                        <p:strVal val="visible"/>
                                      </p:to>
                                    </p:set>
                                    <p:animEffect transition="in" filter="blinds(horizontal)">
                                      <p:cBhvr>
                                        <p:cTn id="92" dur="500"/>
                                        <p:tgtEl>
                                          <p:spTgt spid="56"/>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57"/>
                                        </p:tgtEl>
                                        <p:attrNameLst>
                                          <p:attrName>style.visibility</p:attrName>
                                        </p:attrNameLst>
                                      </p:cBhvr>
                                      <p:to>
                                        <p:strVal val="visible"/>
                                      </p:to>
                                    </p:set>
                                    <p:animEffect transition="in" filter="blinds(horizontal)">
                                      <p:cBhvr>
                                        <p:cTn id="95" dur="500"/>
                                        <p:tgtEl>
                                          <p:spTgt spid="57"/>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58"/>
                                        </p:tgtEl>
                                        <p:attrNameLst>
                                          <p:attrName>style.visibility</p:attrName>
                                        </p:attrNameLst>
                                      </p:cBhvr>
                                      <p:to>
                                        <p:strVal val="visible"/>
                                      </p:to>
                                    </p:set>
                                    <p:animEffect transition="in" filter="blinds(horizontal)">
                                      <p:cBhvr>
                                        <p:cTn id="9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9" grpId="0" animBg="1"/>
      <p:bldP spid="20" grpId="0" animBg="1"/>
      <p:bldP spid="21" grpId="0" animBg="1"/>
      <p:bldP spid="23" grpId="0" animBg="1"/>
      <p:bldP spid="30" grpId="0" animBg="1"/>
      <p:bldP spid="22" grpId="0" animBg="1"/>
      <p:bldP spid="29" grpId="0"/>
      <p:bldP spid="37" grpId="0" animBg="1"/>
      <p:bldP spid="38" grpId="0" animBg="1"/>
      <p:bldP spid="39" grpId="0" animBg="1"/>
      <p:bldP spid="40" grpId="0" animBg="1"/>
      <p:bldP spid="42" grpId="0" animBg="1"/>
      <p:bldP spid="48" grpId="0" animBg="1"/>
      <p:bldP spid="49" grpId="0" animBg="1"/>
      <p:bldP spid="50" grpId="0" animBg="1"/>
      <p:bldP spid="51" grpId="0" animBg="1"/>
      <p:bldP spid="51" grpId="1" animBg="1"/>
      <p:bldP spid="52" grpId="0" animBg="1"/>
      <p:bldP spid="53" grpId="0" animBg="1"/>
      <p:bldP spid="56" grpId="0" animBg="1"/>
      <p:bldP spid="57"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35013" y="236538"/>
            <a:ext cx="7947025" cy="476250"/>
          </a:xfrm>
        </p:spPr>
        <p:txBody>
          <a:bodyPr/>
          <a:lstStyle/>
          <a:p>
            <a:r>
              <a:rPr lang="en-US" altLang="en-US" smtClean="0">
                <a:latin typeface="Arial" charset="0"/>
                <a:cs typeface="Arial" charset="0"/>
              </a:rPr>
              <a:t>Major Milestones Achieved So Far</a:t>
            </a:r>
          </a:p>
        </p:txBody>
      </p:sp>
      <p:sp>
        <p:nvSpPr>
          <p:cNvPr id="25603" name="Text Placeholder 23"/>
          <p:cNvSpPr>
            <a:spLocks noGrp="1"/>
          </p:cNvSpPr>
          <p:nvPr>
            <p:ph type="body" sz="quarter" idx="10"/>
          </p:nvPr>
        </p:nvSpPr>
        <p:spPr>
          <a:xfrm>
            <a:off x="657225" y="1470025"/>
            <a:ext cx="7948613" cy="647700"/>
          </a:xfrm>
        </p:spPr>
        <p:txBody>
          <a:bodyPr/>
          <a:lstStyle/>
          <a:p>
            <a:endParaRPr lang="en-US" altLang="en-US" smtClean="0">
              <a:latin typeface="Arial" charset="0"/>
              <a:cs typeface="Arial" charset="0"/>
            </a:endParaRPr>
          </a:p>
        </p:txBody>
      </p:sp>
      <p:graphicFrame>
        <p:nvGraphicFramePr>
          <p:cNvPr id="26" name="Content Placeholder 25"/>
          <p:cNvGraphicFramePr>
            <a:graphicFrameLocks noGrp="1"/>
          </p:cNvGraphicFramePr>
          <p:nvPr>
            <p:ph sz="quarter" idx="11"/>
          </p:nvPr>
        </p:nvGraphicFramePr>
        <p:xfrm>
          <a:off x="152400" y="1431925"/>
          <a:ext cx="7924800" cy="4722814"/>
        </p:xfrm>
        <a:graphic>
          <a:graphicData uri="http://schemas.openxmlformats.org/drawingml/2006/table">
            <a:tbl>
              <a:tblPr/>
              <a:tblGrid>
                <a:gridCol w="1371600"/>
                <a:gridCol w="1219200"/>
                <a:gridCol w="2362200"/>
                <a:gridCol w="2971800"/>
              </a:tblGrid>
              <a:tr h="657225">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smtClean="0">
                        <a:ln>
                          <a:noFill/>
                        </a:ln>
                        <a:solidFill>
                          <a:srgbClr val="FFFFFF"/>
                        </a:solidFill>
                        <a:effectLst/>
                        <a:latin typeface="Arial" charset="0"/>
                        <a:cs typeface="Arial" charset="0"/>
                      </a:endParaRP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CY2011 (3Q)</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CY2012</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Arial" charset="0"/>
                          <a:cs typeface="Arial" charset="0"/>
                        </a:rPr>
                        <a:t>CY2013</a:t>
                      </a:r>
                    </a:p>
                  </a:txBody>
                  <a:tcPr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873125">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charset="0"/>
                          <a:cs typeface="Arial" charset="0"/>
                        </a:rPr>
                        <a:t>Green-Marl DSL</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347788">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charset="0"/>
                          <a:cs typeface="Arial" charset="0"/>
                        </a:rPr>
                        <a:t>In-Memory Graph Analytic Engine (PG)</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890588">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charset="0"/>
                          <a:cs typeface="Arial" charset="0"/>
                        </a:rPr>
                        <a:t>Distributed Graph Analytic (BDA)</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954088">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charset="0"/>
                          <a:cs typeface="Arial" charset="0"/>
                        </a:rPr>
                        <a:t>In-Memory Pattern Matching (RDF)</a:t>
                      </a:r>
                    </a:p>
                  </a:txBody>
                  <a:tcPr marT="45730" marB="4573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lvl1pPr eaLnBrk="0" hangingPunct="0">
                        <a:spcAft>
                          <a:spcPts val="600"/>
                        </a:spcAft>
                        <a:buClr>
                          <a:srgbClr val="FF0000"/>
                        </a:buClr>
                        <a:buSzPct val="85000"/>
                        <a:buFont typeface="Wingdings" pitchFamily="2" charset="2"/>
                        <a:defRPr>
                          <a:solidFill>
                            <a:schemeClr val="tx1"/>
                          </a:solidFill>
                          <a:latin typeface="Arial" charset="0"/>
                          <a:cs typeface="Arial" charset="0"/>
                        </a:defRPr>
                      </a:lvl1pPr>
                      <a:lvl2pPr marL="742950" indent="-285750" eaLnBrk="0" hangingPunct="0">
                        <a:spcAft>
                          <a:spcPts val="600"/>
                        </a:spcAft>
                        <a:buSzPct val="85000"/>
                        <a:buFont typeface="Arial" charset="0"/>
                        <a:defRPr sz="1600">
                          <a:solidFill>
                            <a:schemeClr val="tx1"/>
                          </a:solidFill>
                          <a:latin typeface="Arial" charset="0"/>
                          <a:cs typeface="Arial" charset="0"/>
                        </a:defRPr>
                      </a:lvl2pPr>
                      <a:lvl3pPr marL="1143000" indent="-228600" eaLnBrk="0" hangingPunct="0">
                        <a:spcAft>
                          <a:spcPts val="600"/>
                        </a:spcAft>
                        <a:buClr>
                          <a:srgbClr val="FF0000"/>
                        </a:buClr>
                        <a:buSzPct val="85000"/>
                        <a:buFont typeface="Wingdings" pitchFamily="2" charset="2"/>
                        <a:defRPr sz="1600">
                          <a:solidFill>
                            <a:schemeClr val="tx1"/>
                          </a:solidFill>
                          <a:latin typeface="Arial" charset="0"/>
                          <a:cs typeface="Arial" charset="0"/>
                        </a:defRPr>
                      </a:lvl3pPr>
                      <a:lvl4pPr marL="1600200" indent="-228600" eaLnBrk="0" hangingPunct="0">
                        <a:spcAft>
                          <a:spcPts val="600"/>
                        </a:spcAft>
                        <a:buSzPct val="85000"/>
                        <a:buFont typeface="Arial" charset="0"/>
                        <a:defRPr sz="1600">
                          <a:solidFill>
                            <a:schemeClr val="tx1"/>
                          </a:solidFill>
                          <a:latin typeface="Arial" charset="0"/>
                          <a:cs typeface="Arial" charset="0"/>
                        </a:defRPr>
                      </a:lvl4pPr>
                      <a:lvl5pPr marL="2057400" indent="-228600" eaLnBrk="0" hangingPunct="0">
                        <a:spcAft>
                          <a:spcPts val="600"/>
                        </a:spcAft>
                        <a:buClr>
                          <a:srgbClr val="FF0000"/>
                        </a:buClr>
                        <a:buFont typeface="Arial" charset="0"/>
                        <a:defRPr sz="12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defRPr sz="1200">
                          <a:solidFill>
                            <a:schemeClr val="tx2"/>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100" b="0" i="0" u="none" strike="noStrike" cap="none" normalizeH="0" baseline="0" smtClean="0">
                        <a:ln>
                          <a:noFill/>
                        </a:ln>
                        <a:solidFill>
                          <a:srgbClr val="000000"/>
                        </a:solidFill>
                        <a:effectLst/>
                        <a:latin typeface="Arial" charset="0"/>
                        <a:cs typeface="Arial" charset="0"/>
                      </a:endParaRPr>
                    </a:p>
                  </a:txBody>
                  <a:tcPr marR="9144" marT="45730" marB="4573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29" name="Rounded Rectangle 28"/>
          <p:cNvSpPr/>
          <p:nvPr/>
        </p:nvSpPr>
        <p:spPr>
          <a:xfrm>
            <a:off x="1600200" y="2152650"/>
            <a:ext cx="1143000"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Spec &amp; Initial Compiler</a:t>
            </a:r>
          </a:p>
        </p:txBody>
      </p:sp>
      <p:sp>
        <p:nvSpPr>
          <p:cNvPr id="33" name="Rounded Rectangle 32"/>
          <p:cNvSpPr/>
          <p:nvPr/>
        </p:nvSpPr>
        <p:spPr>
          <a:xfrm>
            <a:off x="2895600" y="3041650"/>
            <a:ext cx="1143000" cy="47625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Parallel C++ Runtime</a:t>
            </a:r>
          </a:p>
          <a:p>
            <a:pPr algn="ctr">
              <a:defRPr/>
            </a:pPr>
            <a:r>
              <a:rPr lang="en-US" sz="1000" dirty="0">
                <a:solidFill>
                  <a:schemeClr val="tx1"/>
                </a:solidFill>
              </a:rPr>
              <a:t>(Standalone)</a:t>
            </a:r>
          </a:p>
        </p:txBody>
      </p:sp>
      <p:sp>
        <p:nvSpPr>
          <p:cNvPr id="34" name="Rounded Rectangle 33"/>
          <p:cNvSpPr/>
          <p:nvPr/>
        </p:nvSpPr>
        <p:spPr>
          <a:xfrm>
            <a:off x="3448050" y="4381500"/>
            <a:ext cx="1228725" cy="495300"/>
          </a:xfrm>
          <a:prstGeom prst="round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solidFill>
                  <a:schemeClr val="tx1"/>
                </a:solidFill>
              </a:rPr>
              <a:t>An Open-Source Distributed Engine (</a:t>
            </a:r>
            <a:r>
              <a:rPr lang="en-US" sz="1000" dirty="0" err="1">
                <a:solidFill>
                  <a:schemeClr val="tx1"/>
                </a:solidFill>
              </a:rPr>
              <a:t>Giraph</a:t>
            </a:r>
            <a:r>
              <a:rPr lang="en-US" sz="1000" dirty="0">
                <a:solidFill>
                  <a:schemeClr val="tx1"/>
                </a:solidFill>
              </a:rPr>
              <a:t>)</a:t>
            </a:r>
          </a:p>
        </p:txBody>
      </p:sp>
      <p:sp>
        <p:nvSpPr>
          <p:cNvPr id="38" name="Rounded Rectangle 37"/>
          <p:cNvSpPr/>
          <p:nvPr/>
        </p:nvSpPr>
        <p:spPr>
          <a:xfrm>
            <a:off x="2895600" y="2136775"/>
            <a:ext cx="1466850"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Compiler for multiple back-ends</a:t>
            </a:r>
          </a:p>
        </p:txBody>
      </p:sp>
      <p:cxnSp>
        <p:nvCxnSpPr>
          <p:cNvPr id="42" name="Straight Arrow Connector 41"/>
          <p:cNvCxnSpPr/>
          <p:nvPr/>
        </p:nvCxnSpPr>
        <p:spPr>
          <a:xfrm>
            <a:off x="3143250" y="2466975"/>
            <a:ext cx="0" cy="504825"/>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210050" y="2508250"/>
            <a:ext cx="9525" cy="187325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6591300" y="3028950"/>
            <a:ext cx="1266825" cy="50482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Tech-Transfer Planned (OSG)</a:t>
            </a:r>
          </a:p>
        </p:txBody>
      </p:sp>
      <p:sp>
        <p:nvSpPr>
          <p:cNvPr id="50" name="Rounded Rectangular Callout 49"/>
          <p:cNvSpPr/>
          <p:nvPr/>
        </p:nvSpPr>
        <p:spPr>
          <a:xfrm>
            <a:off x="1524000" y="3581400"/>
            <a:ext cx="1524000" cy="800100"/>
          </a:xfrm>
          <a:prstGeom prst="wedgeRoundRectCallout">
            <a:avLst>
              <a:gd name="adj1" fmla="val 45833"/>
              <a:gd name="adj2" fmla="val -64773"/>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dirty="0">
                <a:solidFill>
                  <a:schemeClr val="tx1"/>
                </a:solidFill>
              </a:rPr>
              <a:t>Showed: our in-memory analysis runs 10~100x faster than a popular PG Database (Neo4J)</a:t>
            </a:r>
          </a:p>
        </p:txBody>
      </p:sp>
      <p:sp>
        <p:nvSpPr>
          <p:cNvPr id="52" name="Rounded Rectangle 51"/>
          <p:cNvSpPr/>
          <p:nvPr/>
        </p:nvSpPr>
        <p:spPr>
          <a:xfrm>
            <a:off x="5286375" y="3629025"/>
            <a:ext cx="1114425" cy="5048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In-Memory</a:t>
            </a:r>
          </a:p>
          <a:p>
            <a:pPr algn="ctr">
              <a:defRPr/>
            </a:pPr>
            <a:r>
              <a:rPr lang="en-US" sz="1000" dirty="0"/>
              <a:t>Engine Design</a:t>
            </a:r>
          </a:p>
        </p:txBody>
      </p:sp>
      <p:sp>
        <p:nvSpPr>
          <p:cNvPr id="53" name="Rounded Rectangle 52"/>
          <p:cNvSpPr/>
          <p:nvPr/>
        </p:nvSpPr>
        <p:spPr>
          <a:xfrm>
            <a:off x="6591300" y="3619500"/>
            <a:ext cx="1276350" cy="5048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Basic Feature</a:t>
            </a:r>
          </a:p>
          <a:p>
            <a:pPr algn="ctr">
              <a:defRPr/>
            </a:pPr>
            <a:r>
              <a:rPr lang="en-US" sz="1000" dirty="0"/>
              <a:t>Implementation</a:t>
            </a:r>
          </a:p>
        </p:txBody>
      </p:sp>
      <p:sp>
        <p:nvSpPr>
          <p:cNvPr id="54" name="Rounded Rectangle 53"/>
          <p:cNvSpPr/>
          <p:nvPr/>
        </p:nvSpPr>
        <p:spPr>
          <a:xfrm>
            <a:off x="5257800" y="3048000"/>
            <a:ext cx="1171575" cy="5048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Integration with Oracle PG Database</a:t>
            </a:r>
          </a:p>
        </p:txBody>
      </p:sp>
      <p:sp>
        <p:nvSpPr>
          <p:cNvPr id="55" name="Rounded Rectangle 54"/>
          <p:cNvSpPr/>
          <p:nvPr/>
        </p:nvSpPr>
        <p:spPr>
          <a:xfrm>
            <a:off x="6629400" y="2514600"/>
            <a:ext cx="1285875"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Compiler Optimization</a:t>
            </a:r>
          </a:p>
        </p:txBody>
      </p:sp>
      <p:sp>
        <p:nvSpPr>
          <p:cNvPr id="56" name="Rounded Rectangle 55"/>
          <p:cNvSpPr/>
          <p:nvPr/>
        </p:nvSpPr>
        <p:spPr>
          <a:xfrm>
            <a:off x="5286375" y="2105025"/>
            <a:ext cx="1285875"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Language Extension</a:t>
            </a:r>
          </a:p>
        </p:txBody>
      </p:sp>
      <p:sp>
        <p:nvSpPr>
          <p:cNvPr id="51" name="Rounded Rectangular Callout 50"/>
          <p:cNvSpPr/>
          <p:nvPr/>
        </p:nvSpPr>
        <p:spPr>
          <a:xfrm>
            <a:off x="3810000" y="1143000"/>
            <a:ext cx="1190625" cy="666750"/>
          </a:xfrm>
          <a:prstGeom prst="wedgeRoundRectCallout">
            <a:avLst>
              <a:gd name="adj1" fmla="val -31667"/>
              <a:gd name="adj2" fmla="val 69512"/>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dirty="0">
                <a:solidFill>
                  <a:schemeClr val="tx1"/>
                </a:solidFill>
              </a:rPr>
              <a:t>Showed: we can compile into very different environments</a:t>
            </a:r>
          </a:p>
        </p:txBody>
      </p:sp>
      <p:sp>
        <p:nvSpPr>
          <p:cNvPr id="58" name="Rounded Rectangular Callout 57"/>
          <p:cNvSpPr/>
          <p:nvPr/>
        </p:nvSpPr>
        <p:spPr>
          <a:xfrm>
            <a:off x="7391400" y="1066800"/>
            <a:ext cx="1343025" cy="666750"/>
          </a:xfrm>
          <a:prstGeom prst="wedgeRoundRectCallout">
            <a:avLst>
              <a:gd name="adj1" fmla="val -21732"/>
              <a:gd name="adj2" fmla="val 105227"/>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dirty="0">
                <a:solidFill>
                  <a:schemeClr val="tx1"/>
                </a:solidFill>
              </a:rPr>
              <a:t>Enables: 30+ Built-in Algorithms  for the analytic engine</a:t>
            </a:r>
          </a:p>
        </p:txBody>
      </p:sp>
      <p:sp>
        <p:nvSpPr>
          <p:cNvPr id="59" name="Rounded Rectangle 58"/>
          <p:cNvSpPr/>
          <p:nvPr/>
        </p:nvSpPr>
        <p:spPr>
          <a:xfrm>
            <a:off x="6591300" y="4178300"/>
            <a:ext cx="1371600" cy="39528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Tech-Transfer Discussion ((BDA)</a:t>
            </a:r>
          </a:p>
        </p:txBody>
      </p:sp>
      <p:sp>
        <p:nvSpPr>
          <p:cNvPr id="63" name="Rounded Rectangular Callout 62"/>
          <p:cNvSpPr/>
          <p:nvPr/>
        </p:nvSpPr>
        <p:spPr>
          <a:xfrm>
            <a:off x="3771900" y="3609975"/>
            <a:ext cx="1504950" cy="584200"/>
          </a:xfrm>
          <a:prstGeom prst="wedgeRoundRectCallout">
            <a:avLst>
              <a:gd name="adj1" fmla="val 62922"/>
              <a:gd name="adj2" fmla="val -41972"/>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9144" anchor="ctr"/>
          <a:lstStyle>
            <a:lvl1pPr defTabSz="228600" eaLnBrk="0" hangingPunct="0">
              <a:spcAft>
                <a:spcPts val="600"/>
              </a:spcAft>
              <a:buClr>
                <a:srgbClr val="FF0000"/>
              </a:buClr>
              <a:buSzPct val="85000"/>
              <a:buFont typeface="Wingdings" pitchFamily="2" charset="2"/>
              <a:buChar char="§"/>
              <a:defRPr sz="2000">
                <a:solidFill>
                  <a:schemeClr val="tx1"/>
                </a:solidFill>
                <a:latin typeface="Arial" charset="0"/>
                <a:cs typeface="Arial" charset="0"/>
              </a:defRPr>
            </a:lvl1pPr>
            <a:lvl2pPr marL="742950" indent="-285750" defTabSz="228600" eaLnBrk="0" hangingPunct="0">
              <a:spcAft>
                <a:spcPts val="600"/>
              </a:spcAft>
              <a:buSzPct val="85000"/>
              <a:buFont typeface="Arial" charset="0"/>
              <a:buChar char="–"/>
              <a:defRPr>
                <a:solidFill>
                  <a:schemeClr val="tx1"/>
                </a:solidFill>
                <a:latin typeface="Arial" charset="0"/>
                <a:cs typeface="Arial" charset="0"/>
              </a:defRPr>
            </a:lvl2pPr>
            <a:lvl3pPr marL="1143000" indent="-228600" defTabSz="228600" eaLnBrk="0" hangingPunct="0">
              <a:spcAft>
                <a:spcPts val="600"/>
              </a:spcAft>
              <a:buClr>
                <a:srgbClr val="FF0000"/>
              </a:buClr>
              <a:buSzPct val="85000"/>
              <a:buFont typeface="Wingdings" pitchFamily="2" charset="2"/>
              <a:buChar char="§"/>
              <a:defRPr>
                <a:solidFill>
                  <a:schemeClr val="tx1"/>
                </a:solidFill>
                <a:latin typeface="Arial" charset="0"/>
                <a:cs typeface="Arial" charset="0"/>
              </a:defRPr>
            </a:lvl3pPr>
            <a:lvl4pPr marL="1600200" indent="-228600" defTabSz="228600" eaLnBrk="0" hangingPunct="0">
              <a:spcAft>
                <a:spcPts val="600"/>
              </a:spcAft>
              <a:buSzPct val="85000"/>
              <a:buFont typeface="Arial" charset="0"/>
              <a:buChar char="–"/>
              <a:defRPr>
                <a:solidFill>
                  <a:schemeClr val="tx1"/>
                </a:solidFill>
                <a:latin typeface="Arial" charset="0"/>
                <a:cs typeface="Arial" charset="0"/>
              </a:defRPr>
            </a:lvl4pPr>
            <a:lvl5pPr marL="2057400" indent="-228600" eaLnBrk="0" hangingPunct="0">
              <a:spcAft>
                <a:spcPts val="600"/>
              </a:spcAft>
              <a:buClr>
                <a:srgbClr val="FF0000"/>
              </a:buClr>
              <a:buFont typeface="Arial" charset="0"/>
              <a:buChar char="»"/>
              <a:defRPr sz="1400">
                <a:solidFill>
                  <a:schemeClr val="tx2"/>
                </a:solidFill>
                <a:latin typeface="Arial" charset="0"/>
                <a:cs typeface="Arial" charset="0"/>
              </a:defRPr>
            </a:lvl5pPr>
            <a:lvl6pPr marL="25146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6pPr>
            <a:lvl7pPr marL="29718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7pPr>
            <a:lvl8pPr marL="34290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8pPr>
            <a:lvl9pPr marL="3886200" indent="-228600" eaLnBrk="0" fontAlgn="base" hangingPunct="0">
              <a:spcBef>
                <a:spcPct val="0"/>
              </a:spcBef>
              <a:spcAft>
                <a:spcPts val="600"/>
              </a:spcAft>
              <a:buClr>
                <a:srgbClr val="FF0000"/>
              </a:buClr>
              <a:buFont typeface="Arial" charset="0"/>
              <a:buChar char="»"/>
              <a:defRPr sz="1400">
                <a:solidFill>
                  <a:schemeClr val="tx2"/>
                </a:solidFill>
                <a:latin typeface="Arial" charset="0"/>
                <a:cs typeface="Arial" charset="0"/>
              </a:defRPr>
            </a:lvl9pPr>
          </a:lstStyle>
          <a:p>
            <a:pPr eaLnBrk="1" hangingPunct="1">
              <a:spcAft>
                <a:spcPct val="0"/>
              </a:spcAft>
              <a:buClrTx/>
              <a:buSzTx/>
              <a:buFontTx/>
              <a:buNone/>
              <a:defRPr/>
            </a:pPr>
            <a:r>
              <a:rPr lang="en-US" altLang="en-US" sz="1000" smtClean="0"/>
              <a:t>Handles: multiple client, snapshot consistency, sharing instances …</a:t>
            </a:r>
          </a:p>
        </p:txBody>
      </p:sp>
      <p:sp>
        <p:nvSpPr>
          <p:cNvPr id="64" name="Rounded Rectangle 63"/>
          <p:cNvSpPr/>
          <p:nvPr/>
        </p:nvSpPr>
        <p:spPr>
          <a:xfrm>
            <a:off x="5229225" y="4645025"/>
            <a:ext cx="1228725" cy="4572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Design Exploration</a:t>
            </a:r>
          </a:p>
        </p:txBody>
      </p:sp>
      <p:sp>
        <p:nvSpPr>
          <p:cNvPr id="65" name="Rounded Rectangle 64"/>
          <p:cNvSpPr/>
          <p:nvPr/>
        </p:nvSpPr>
        <p:spPr>
          <a:xfrm>
            <a:off x="6581775" y="4664075"/>
            <a:ext cx="1447800" cy="4413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Basic Feature</a:t>
            </a:r>
          </a:p>
          <a:p>
            <a:pPr algn="ctr">
              <a:defRPr/>
            </a:pPr>
            <a:r>
              <a:rPr lang="en-US" sz="1000" dirty="0"/>
              <a:t>Implementation </a:t>
            </a:r>
          </a:p>
          <a:p>
            <a:pPr algn="ctr">
              <a:defRPr/>
            </a:pPr>
            <a:r>
              <a:rPr lang="en-US" sz="1000" dirty="0"/>
              <a:t>(On-going)</a:t>
            </a:r>
          </a:p>
        </p:txBody>
      </p:sp>
      <p:sp>
        <p:nvSpPr>
          <p:cNvPr id="66" name="Rounded Rectangular Callout 65"/>
          <p:cNvSpPr/>
          <p:nvPr/>
        </p:nvSpPr>
        <p:spPr>
          <a:xfrm>
            <a:off x="2076450" y="4724400"/>
            <a:ext cx="1428750" cy="666750"/>
          </a:xfrm>
          <a:prstGeom prst="wedgeRoundRectCallout">
            <a:avLst>
              <a:gd name="adj1" fmla="val 45833"/>
              <a:gd name="adj2" fmla="val -64773"/>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dirty="0">
                <a:solidFill>
                  <a:schemeClr val="tx1"/>
                </a:solidFill>
              </a:rPr>
              <a:t>Showed: </a:t>
            </a:r>
            <a:r>
              <a:rPr lang="en-US" sz="1000" dirty="0" err="1">
                <a:solidFill>
                  <a:schemeClr val="tx1"/>
                </a:solidFill>
              </a:rPr>
              <a:t>Giraph</a:t>
            </a:r>
            <a:r>
              <a:rPr lang="en-US" sz="1000" dirty="0">
                <a:solidFill>
                  <a:schemeClr val="tx1"/>
                </a:solidFill>
              </a:rPr>
              <a:t> has critical, innate performance and compatibility issues</a:t>
            </a:r>
          </a:p>
        </p:txBody>
      </p:sp>
      <p:sp>
        <p:nvSpPr>
          <p:cNvPr id="67" name="Rounded Rectangle 66"/>
          <p:cNvSpPr/>
          <p:nvPr/>
        </p:nvSpPr>
        <p:spPr>
          <a:xfrm>
            <a:off x="5295900" y="2533650"/>
            <a:ext cx="1285875"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Compilation to Java</a:t>
            </a:r>
          </a:p>
        </p:txBody>
      </p:sp>
      <p:sp>
        <p:nvSpPr>
          <p:cNvPr id="68" name="Rounded Rectangle 67"/>
          <p:cNvSpPr/>
          <p:nvPr/>
        </p:nvSpPr>
        <p:spPr>
          <a:xfrm>
            <a:off x="6619875" y="2095500"/>
            <a:ext cx="1285875" cy="36195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Algorithms Implementation</a:t>
            </a:r>
          </a:p>
        </p:txBody>
      </p:sp>
      <p:sp>
        <p:nvSpPr>
          <p:cNvPr id="69" name="Rounded Rectangular Callout 68"/>
          <p:cNvSpPr/>
          <p:nvPr/>
        </p:nvSpPr>
        <p:spPr>
          <a:xfrm>
            <a:off x="914400" y="2667000"/>
            <a:ext cx="1371600" cy="533400"/>
          </a:xfrm>
          <a:prstGeom prst="wedgeRoundRectCallout">
            <a:avLst>
              <a:gd name="adj1" fmla="val 9014"/>
              <a:gd name="adj2" fmla="val -92488"/>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000" dirty="0">
                <a:solidFill>
                  <a:schemeClr val="tx1"/>
                </a:solidFill>
              </a:rPr>
              <a:t>Started as </a:t>
            </a:r>
            <a:r>
              <a:rPr lang="en-US" sz="1000" dirty="0" smtClean="0">
                <a:solidFill>
                  <a:schemeClr val="tx1"/>
                </a:solidFill>
              </a:rPr>
              <a:t>University Project</a:t>
            </a:r>
            <a:endParaRPr lang="en-US" sz="1000" dirty="0">
              <a:solidFill>
                <a:schemeClr val="tx1"/>
              </a:solidFill>
            </a:endParaRPr>
          </a:p>
        </p:txBody>
      </p:sp>
      <p:sp>
        <p:nvSpPr>
          <p:cNvPr id="70" name="Rounded Rectangular Callout 69"/>
          <p:cNvSpPr/>
          <p:nvPr/>
        </p:nvSpPr>
        <p:spPr>
          <a:xfrm>
            <a:off x="3800475" y="4914900"/>
            <a:ext cx="1219200" cy="581025"/>
          </a:xfrm>
          <a:prstGeom prst="wedgeRoundRectCallout">
            <a:avLst>
              <a:gd name="adj1" fmla="val 182433"/>
              <a:gd name="adj2" fmla="val -27115"/>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9144" anchor="ctr"/>
          <a:lstStyle/>
          <a:p>
            <a:pPr>
              <a:defRPr/>
            </a:pPr>
            <a:r>
              <a:rPr lang="en-US" sz="1000" dirty="0">
                <a:solidFill>
                  <a:schemeClr val="tx1"/>
                </a:solidFill>
              </a:rPr>
              <a:t>Showed: we can exploit network BW very efficiently</a:t>
            </a:r>
          </a:p>
        </p:txBody>
      </p:sp>
      <p:sp>
        <p:nvSpPr>
          <p:cNvPr id="71" name="Rounded Rectangular Callout 70"/>
          <p:cNvSpPr/>
          <p:nvPr/>
        </p:nvSpPr>
        <p:spPr>
          <a:xfrm>
            <a:off x="8039100" y="3952875"/>
            <a:ext cx="1028700" cy="723900"/>
          </a:xfrm>
          <a:prstGeom prst="wedgeRoundRectCallout">
            <a:avLst>
              <a:gd name="adj1" fmla="val -57411"/>
              <a:gd name="adj2" fmla="val 10589"/>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defRPr/>
            </a:pPr>
            <a:r>
              <a:rPr lang="en-US" sz="1000" dirty="0">
                <a:solidFill>
                  <a:schemeClr val="tx1"/>
                </a:solidFill>
              </a:rPr>
              <a:t>*First target is to use the in-memory engine</a:t>
            </a:r>
          </a:p>
        </p:txBody>
      </p:sp>
      <p:sp>
        <p:nvSpPr>
          <p:cNvPr id="72" name="Rounded Rectangle 71"/>
          <p:cNvSpPr/>
          <p:nvPr/>
        </p:nvSpPr>
        <p:spPr>
          <a:xfrm>
            <a:off x="5200650" y="5254625"/>
            <a:ext cx="1228725" cy="4572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000" dirty="0"/>
              <a:t>Algorithm Exploration</a:t>
            </a:r>
          </a:p>
        </p:txBody>
      </p:sp>
      <p:sp>
        <p:nvSpPr>
          <p:cNvPr id="73" name="Rounded Rectangle 72"/>
          <p:cNvSpPr/>
          <p:nvPr/>
        </p:nvSpPr>
        <p:spPr>
          <a:xfrm>
            <a:off x="6553200" y="5273675"/>
            <a:ext cx="1447800" cy="441325"/>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Initial</a:t>
            </a:r>
          </a:p>
          <a:p>
            <a:pPr algn="ctr">
              <a:defRPr/>
            </a:pPr>
            <a:r>
              <a:rPr lang="en-US" sz="1000" dirty="0"/>
              <a:t>Implementation </a:t>
            </a:r>
          </a:p>
        </p:txBody>
      </p:sp>
      <p:sp>
        <p:nvSpPr>
          <p:cNvPr id="74" name="Rounded Rectangular Callout 73"/>
          <p:cNvSpPr/>
          <p:nvPr/>
        </p:nvSpPr>
        <p:spPr>
          <a:xfrm>
            <a:off x="1485900" y="5562600"/>
            <a:ext cx="1390650" cy="600075"/>
          </a:xfrm>
          <a:prstGeom prst="wedgeRoundRectCallout">
            <a:avLst>
              <a:gd name="adj1" fmla="val -36810"/>
              <a:gd name="adj2" fmla="val -238393"/>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9144" anchor="ctr"/>
          <a:lstStyle/>
          <a:p>
            <a:pPr>
              <a:defRPr/>
            </a:pPr>
            <a:r>
              <a:rPr lang="en-US" sz="1000" dirty="0">
                <a:solidFill>
                  <a:schemeClr val="tx1"/>
                </a:solidFill>
              </a:rPr>
              <a:t>Can we apply the same parallel, in-memory approach to pattern matching?</a:t>
            </a:r>
          </a:p>
        </p:txBody>
      </p:sp>
      <p:sp>
        <p:nvSpPr>
          <p:cNvPr id="75" name="Rounded Rectangular Callout 74"/>
          <p:cNvSpPr/>
          <p:nvPr/>
        </p:nvSpPr>
        <p:spPr>
          <a:xfrm>
            <a:off x="7934325" y="2838450"/>
            <a:ext cx="1028700" cy="723900"/>
          </a:xfrm>
          <a:prstGeom prst="wedgeRoundRectCallout">
            <a:avLst>
              <a:gd name="adj1" fmla="val -57411"/>
              <a:gd name="adj2" fmla="val 10589"/>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defRPr/>
            </a:pPr>
            <a:r>
              <a:rPr lang="en-US" sz="1000" dirty="0">
                <a:solidFill>
                  <a:schemeClr val="tx1"/>
                </a:solidFill>
              </a:rPr>
              <a:t>Will be a part of Oracle Property Graph Option </a:t>
            </a:r>
          </a:p>
        </p:txBody>
      </p:sp>
      <p:sp>
        <p:nvSpPr>
          <p:cNvPr id="76" name="Rounded Rectangle 75"/>
          <p:cNvSpPr/>
          <p:nvPr/>
        </p:nvSpPr>
        <p:spPr>
          <a:xfrm>
            <a:off x="6581775" y="5791200"/>
            <a:ext cx="1390650" cy="3429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lgn="ctr">
              <a:defRPr/>
            </a:pPr>
            <a:r>
              <a:rPr lang="en-US" sz="1000" dirty="0"/>
              <a:t>Tech-Transfer Discussion (OSG/RDF)</a:t>
            </a:r>
          </a:p>
        </p:txBody>
      </p:sp>
      <p:sp>
        <p:nvSpPr>
          <p:cNvPr id="77" name="Rounded Rectangular Callout 76"/>
          <p:cNvSpPr/>
          <p:nvPr/>
        </p:nvSpPr>
        <p:spPr>
          <a:xfrm>
            <a:off x="8067675" y="5391150"/>
            <a:ext cx="1028700" cy="723900"/>
          </a:xfrm>
          <a:prstGeom prst="wedgeRoundRectCallout">
            <a:avLst>
              <a:gd name="adj1" fmla="val -68522"/>
              <a:gd name="adj2" fmla="val -34148"/>
              <a:gd name="adj3" fmla="val 16667"/>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 rIns="9144" anchor="ctr"/>
          <a:lstStyle/>
          <a:p>
            <a:pPr>
              <a:defRPr/>
            </a:pPr>
            <a:r>
              <a:rPr lang="en-US" sz="1000" dirty="0">
                <a:solidFill>
                  <a:schemeClr val="tx1"/>
                </a:solidFill>
              </a:rPr>
              <a:t>Showed: x200 faster than SQL-based solutions</a:t>
            </a:r>
          </a:p>
        </p:txBody>
      </p:sp>
    </p:spTree>
    <p:extLst>
      <p:ext uri="{BB962C8B-B14F-4D97-AF65-F5344CB8AC3E}">
        <p14:creationId xmlns:p14="http://schemas.microsoft.com/office/powerpoint/2010/main" val="375412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blinds(horizontal)">
                                      <p:cBhvr>
                                        <p:cTn id="10" dur="500"/>
                                        <p:tgtEl>
                                          <p:spTgt spid="6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blinds(horizontal)">
                                      <p:cBhvr>
                                        <p:cTn id="15" dur="500"/>
                                        <p:tgtEl>
                                          <p:spTgt spid="38"/>
                                        </p:tgtEl>
                                      </p:cBhvr>
                                    </p:animEffect>
                                  </p:childTnLst>
                                </p:cTn>
                              </p:par>
                              <p:par>
                                <p:cTn id="16" presetID="3" presetClass="entr" presetSubtype="10" fill="hold" nodeType="with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blinds(horizontal)">
                                      <p:cBhvr>
                                        <p:cTn id="18" dur="500"/>
                                        <p:tgtEl>
                                          <p:spTgt spid="4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blinds(horizontal)">
                                      <p:cBhvr>
                                        <p:cTn id="21" dur="500"/>
                                        <p:tgtEl>
                                          <p:spTgt spid="33"/>
                                        </p:tgtEl>
                                      </p:cBhvr>
                                    </p:animEffect>
                                  </p:childTnLst>
                                </p:cTn>
                              </p:par>
                              <p:par>
                                <p:cTn id="22" presetID="3" presetClass="entr" presetSubtype="10" fill="hold"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blinds(horizontal)">
                                      <p:cBhvr>
                                        <p:cTn id="24" dur="500"/>
                                        <p:tgtEl>
                                          <p:spTgt spid="44"/>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blinds(horizontal)">
                                      <p:cBhvr>
                                        <p:cTn id="27" dur="500"/>
                                        <p:tgtEl>
                                          <p:spTgt spid="34"/>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blinds(horizontal)">
                                      <p:cBhvr>
                                        <p:cTn id="30" dur="500"/>
                                        <p:tgtEl>
                                          <p:spTgt spid="5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blinds(horizontal)">
                                      <p:cBhvr>
                                        <p:cTn id="35" dur="500"/>
                                        <p:tgtEl>
                                          <p:spTgt spid="5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blinds(horizontal)">
                                      <p:cBhvr>
                                        <p:cTn id="40" dur="500"/>
                                        <p:tgtEl>
                                          <p:spTgt spid="4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blinds(horizontal)">
                                      <p:cBhvr>
                                        <p:cTn id="43" dur="500"/>
                                        <p:tgtEl>
                                          <p:spTgt spid="5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blinds(horizontal)">
                                      <p:cBhvr>
                                        <p:cTn id="46" dur="500"/>
                                        <p:tgtEl>
                                          <p:spTgt spid="53"/>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blinds(horizontal)">
                                      <p:cBhvr>
                                        <p:cTn id="49" dur="500"/>
                                        <p:tgtEl>
                                          <p:spTgt spid="5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3"/>
                                        </p:tgtEl>
                                        <p:attrNameLst>
                                          <p:attrName>style.visibility</p:attrName>
                                        </p:attrNameLst>
                                      </p:cBhvr>
                                      <p:to>
                                        <p:strVal val="visible"/>
                                      </p:to>
                                    </p:set>
                                    <p:animEffect transition="in" filter="blinds(horizontal)">
                                      <p:cBhvr>
                                        <p:cTn id="52" dur="500"/>
                                        <p:tgtEl>
                                          <p:spTgt spid="63"/>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blinds(horizontal)">
                                      <p:cBhvr>
                                        <p:cTn id="55" dur="500"/>
                                        <p:tgtEl>
                                          <p:spTgt spid="7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blinds(horizontal)">
                                      <p:cBhvr>
                                        <p:cTn id="60" dur="500"/>
                                        <p:tgtEl>
                                          <p:spTgt spid="55"/>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blinds(horizontal)">
                                      <p:cBhvr>
                                        <p:cTn id="63" dur="500"/>
                                        <p:tgtEl>
                                          <p:spTgt spid="56"/>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blinds(horizontal)">
                                      <p:cBhvr>
                                        <p:cTn id="66" dur="500"/>
                                        <p:tgtEl>
                                          <p:spTgt spid="58"/>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7"/>
                                        </p:tgtEl>
                                        <p:attrNameLst>
                                          <p:attrName>style.visibility</p:attrName>
                                        </p:attrNameLst>
                                      </p:cBhvr>
                                      <p:to>
                                        <p:strVal val="visible"/>
                                      </p:to>
                                    </p:set>
                                    <p:animEffect transition="in" filter="blinds(horizontal)">
                                      <p:cBhvr>
                                        <p:cTn id="69" dur="500"/>
                                        <p:tgtEl>
                                          <p:spTgt spid="67"/>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68"/>
                                        </p:tgtEl>
                                        <p:attrNameLst>
                                          <p:attrName>style.visibility</p:attrName>
                                        </p:attrNameLst>
                                      </p:cBhvr>
                                      <p:to>
                                        <p:strVal val="visible"/>
                                      </p:to>
                                    </p:set>
                                    <p:animEffect transition="in" filter="blinds(horizontal)">
                                      <p:cBhvr>
                                        <p:cTn id="72" dur="500"/>
                                        <p:tgtEl>
                                          <p:spTgt spid="6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blinds(horizontal)">
                                      <p:cBhvr>
                                        <p:cTn id="77" dur="500"/>
                                        <p:tgtEl>
                                          <p:spTgt spid="6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blinds(horizontal)">
                                      <p:cBhvr>
                                        <p:cTn id="82" dur="500"/>
                                        <p:tgtEl>
                                          <p:spTgt spid="64"/>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blinds(horizontal)">
                                      <p:cBhvr>
                                        <p:cTn id="85" dur="500"/>
                                        <p:tgtEl>
                                          <p:spTgt spid="59"/>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65"/>
                                        </p:tgtEl>
                                        <p:attrNameLst>
                                          <p:attrName>style.visibility</p:attrName>
                                        </p:attrNameLst>
                                      </p:cBhvr>
                                      <p:to>
                                        <p:strVal val="visible"/>
                                      </p:to>
                                    </p:set>
                                    <p:animEffect transition="in" filter="blinds(horizontal)">
                                      <p:cBhvr>
                                        <p:cTn id="88" dur="500"/>
                                        <p:tgtEl>
                                          <p:spTgt spid="65"/>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blinds(horizontal)">
                                      <p:cBhvr>
                                        <p:cTn id="91" dur="500"/>
                                        <p:tgtEl>
                                          <p:spTgt spid="70"/>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71"/>
                                        </p:tgtEl>
                                        <p:attrNameLst>
                                          <p:attrName>style.visibility</p:attrName>
                                        </p:attrNameLst>
                                      </p:cBhvr>
                                      <p:to>
                                        <p:strVal val="visible"/>
                                      </p:to>
                                    </p:set>
                                    <p:animEffect transition="in" filter="blinds(horizontal)">
                                      <p:cBhvr>
                                        <p:cTn id="94" dur="500"/>
                                        <p:tgtEl>
                                          <p:spTgt spid="7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74"/>
                                        </p:tgtEl>
                                        <p:attrNameLst>
                                          <p:attrName>style.visibility</p:attrName>
                                        </p:attrNameLst>
                                      </p:cBhvr>
                                      <p:to>
                                        <p:strVal val="visible"/>
                                      </p:to>
                                    </p:set>
                                    <p:animEffect transition="in" filter="blinds(horizontal)">
                                      <p:cBhvr>
                                        <p:cTn id="99" dur="500"/>
                                        <p:tgtEl>
                                          <p:spTgt spid="7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72"/>
                                        </p:tgtEl>
                                        <p:attrNameLst>
                                          <p:attrName>style.visibility</p:attrName>
                                        </p:attrNameLst>
                                      </p:cBhvr>
                                      <p:to>
                                        <p:strVal val="visible"/>
                                      </p:to>
                                    </p:set>
                                    <p:animEffect transition="in" filter="blinds(horizontal)">
                                      <p:cBhvr>
                                        <p:cTn id="104" dur="500"/>
                                        <p:tgtEl>
                                          <p:spTgt spid="72"/>
                                        </p:tgtEl>
                                      </p:cBhvr>
                                    </p:animEffect>
                                  </p:childTnLst>
                                </p:cTn>
                              </p:par>
                              <p:par>
                                <p:cTn id="105" presetID="3" presetClass="entr" presetSubtype="10" fill="hold" grpId="0" nodeType="with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blinds(horizontal)">
                                      <p:cBhvr>
                                        <p:cTn id="107" dur="500"/>
                                        <p:tgtEl>
                                          <p:spTgt spid="73"/>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blinds(horizontal)">
                                      <p:cBhvr>
                                        <p:cTn id="110" dur="500"/>
                                        <p:tgtEl>
                                          <p:spTgt spid="76"/>
                                        </p:tgtEl>
                                      </p:cBhvr>
                                    </p:animEffect>
                                  </p:childTnLst>
                                </p:cTn>
                              </p:par>
                              <p:par>
                                <p:cTn id="111" presetID="3" presetClass="entr" presetSubtype="10" fill="hold" grpId="0" nodeType="with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blinds(horizontal)">
                                      <p:cBhvr>
                                        <p:cTn id="11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4" grpId="0" animBg="1"/>
      <p:bldP spid="38" grpId="0" animBg="1"/>
      <p:bldP spid="48" grpId="0" animBg="1"/>
      <p:bldP spid="50" grpId="0" animBg="1"/>
      <p:bldP spid="52" grpId="0" animBg="1"/>
      <p:bldP spid="53" grpId="0" animBg="1"/>
      <p:bldP spid="54" grpId="0" animBg="1"/>
      <p:bldP spid="55" grpId="0" animBg="1"/>
      <p:bldP spid="56" grpId="0" animBg="1"/>
      <p:bldP spid="51" grpId="0" animBg="1"/>
      <p:bldP spid="58" grpId="0" animBg="1"/>
      <p:bldP spid="59"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latin typeface="Arial" charset="0"/>
                <a:cs typeface="Arial" charset="0"/>
              </a:rPr>
              <a:t>Algorithm Implementation</a:t>
            </a:r>
          </a:p>
        </p:txBody>
      </p:sp>
      <p:sp>
        <p:nvSpPr>
          <p:cNvPr id="13" name="Content Placeholder 12"/>
          <p:cNvSpPr>
            <a:spLocks noGrp="1"/>
          </p:cNvSpPr>
          <p:nvPr>
            <p:ph sz="quarter" idx="11"/>
          </p:nvPr>
        </p:nvSpPr>
        <p:spPr/>
        <p:txBody>
          <a:bodyPr/>
          <a:lstStyle/>
          <a:p>
            <a:endParaRPr lang="en-US" dirty="0"/>
          </a:p>
        </p:txBody>
      </p:sp>
      <p:grpSp>
        <p:nvGrpSpPr>
          <p:cNvPr id="61" name="Group 60"/>
          <p:cNvGrpSpPr/>
          <p:nvPr/>
        </p:nvGrpSpPr>
        <p:grpSpPr>
          <a:xfrm>
            <a:off x="207107" y="1433483"/>
            <a:ext cx="4284785" cy="2021894"/>
            <a:chOff x="105507" y="1418829"/>
            <a:chExt cx="4284785" cy="2021894"/>
          </a:xfrm>
        </p:grpSpPr>
        <p:sp>
          <p:nvSpPr>
            <p:cNvPr id="14" name="Rounded Rectangle 13"/>
            <p:cNvSpPr/>
            <p:nvPr/>
          </p:nvSpPr>
          <p:spPr>
            <a:xfrm>
              <a:off x="105507" y="1418829"/>
              <a:ext cx="4196862" cy="2021894"/>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 name="TextBox 17"/>
            <p:cNvSpPr txBox="1"/>
            <p:nvPr/>
          </p:nvSpPr>
          <p:spPr>
            <a:xfrm>
              <a:off x="159390" y="1526175"/>
              <a:ext cx="3352800" cy="646331"/>
            </a:xfrm>
            <a:prstGeom prst="rect">
              <a:avLst/>
            </a:prstGeom>
            <a:noFill/>
          </p:spPr>
          <p:txBody>
            <a:bodyPr wrap="square" rtlCol="0">
              <a:spAutoFit/>
            </a:bodyPr>
            <a:lstStyle/>
            <a:p>
              <a:r>
                <a:rPr lang="en-US" dirty="0" smtClean="0"/>
                <a:t>Detecting Components and Communities</a:t>
              </a:r>
              <a:endParaRPr lang="en-US" dirty="0"/>
            </a:p>
          </p:txBody>
        </p:sp>
        <p:grpSp>
          <p:nvGrpSpPr>
            <p:cNvPr id="21535" name="Group 21534"/>
            <p:cNvGrpSpPr/>
            <p:nvPr/>
          </p:nvGrpSpPr>
          <p:grpSpPr>
            <a:xfrm>
              <a:off x="214510" y="2297723"/>
              <a:ext cx="1219200" cy="977900"/>
              <a:chOff x="533400" y="3886200"/>
              <a:chExt cx="990600" cy="914400"/>
            </a:xfrm>
          </p:grpSpPr>
          <p:sp>
            <p:nvSpPr>
              <p:cNvPr id="19" name="Oval 18"/>
              <p:cNvSpPr/>
              <p:nvPr/>
            </p:nvSpPr>
            <p:spPr>
              <a:xfrm>
                <a:off x="533400" y="41148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62000" y="39624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762000" y="41910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90600" y="41148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66800" y="43434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838200" y="44958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33400" y="44196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219200" y="46482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371600" y="43434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371600" y="41148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43000" y="38862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24" idx="0"/>
                <a:endCxn id="23" idx="4"/>
              </p:cNvCxnSpPr>
              <p:nvPr/>
            </p:nvCxnSpPr>
            <p:spPr>
              <a:xfrm flipV="1">
                <a:off x="838200" y="4114800"/>
                <a:ext cx="0" cy="76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9" idx="5"/>
              </p:cNvCxnSpPr>
              <p:nvPr/>
            </p:nvCxnSpPr>
            <p:spPr>
              <a:xfrm>
                <a:off x="663482" y="4244882"/>
                <a:ext cx="98518" cy="2231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24" idx="3"/>
                <a:endCxn id="28" idx="7"/>
              </p:cNvCxnSpPr>
              <p:nvPr/>
            </p:nvCxnSpPr>
            <p:spPr>
              <a:xfrm flipH="1">
                <a:off x="663482" y="4321082"/>
                <a:ext cx="120836" cy="12083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4" idx="4"/>
                <a:endCxn id="27" idx="0"/>
              </p:cNvCxnSpPr>
              <p:nvPr/>
            </p:nvCxnSpPr>
            <p:spPr>
              <a:xfrm>
                <a:off x="838200" y="4343400"/>
                <a:ext cx="76200" cy="152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24" idx="6"/>
                <a:endCxn id="25" idx="3"/>
              </p:cNvCxnSpPr>
              <p:nvPr/>
            </p:nvCxnSpPr>
            <p:spPr>
              <a:xfrm flipV="1">
                <a:off x="914400" y="4244882"/>
                <a:ext cx="98518" cy="2231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26" idx="1"/>
              </p:cNvCxnSpPr>
              <p:nvPr/>
            </p:nvCxnSpPr>
            <p:spPr>
              <a:xfrm flipV="1">
                <a:off x="1089118" y="4267200"/>
                <a:ext cx="0" cy="9851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1" idx="1"/>
                <a:endCxn id="32" idx="5"/>
              </p:cNvCxnSpPr>
              <p:nvPr/>
            </p:nvCxnSpPr>
            <p:spPr>
              <a:xfrm flipH="1" flipV="1">
                <a:off x="1273082" y="4016282"/>
                <a:ext cx="120836" cy="120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31" idx="3"/>
                <a:endCxn id="26" idx="7"/>
              </p:cNvCxnSpPr>
              <p:nvPr/>
            </p:nvCxnSpPr>
            <p:spPr>
              <a:xfrm flipH="1">
                <a:off x="1196881" y="4244882"/>
                <a:ext cx="197038" cy="1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32" idx="4"/>
                <a:endCxn id="26" idx="7"/>
              </p:cNvCxnSpPr>
              <p:nvPr/>
            </p:nvCxnSpPr>
            <p:spPr>
              <a:xfrm flipH="1">
                <a:off x="1196882" y="4038600"/>
                <a:ext cx="223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26" idx="5"/>
                <a:endCxn id="29" idx="0"/>
              </p:cNvCxnSpPr>
              <p:nvPr/>
            </p:nvCxnSpPr>
            <p:spPr>
              <a:xfrm>
                <a:off x="1196882" y="4473482"/>
                <a:ext cx="98518" cy="174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26" idx="6"/>
                <a:endCxn id="30" idx="2"/>
              </p:cNvCxnSpPr>
              <p:nvPr/>
            </p:nvCxnSpPr>
            <p:spPr>
              <a:xfrm>
                <a:off x="1219200" y="4419600"/>
                <a:ext cx="15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28" idx="5"/>
              </p:cNvCxnSpPr>
              <p:nvPr/>
            </p:nvCxnSpPr>
            <p:spPr>
              <a:xfrm flipH="1" flipV="1">
                <a:off x="663482" y="4549682"/>
                <a:ext cx="174718" cy="2231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2" name="Rectangle 41"/>
            <p:cNvSpPr/>
            <p:nvPr/>
          </p:nvSpPr>
          <p:spPr>
            <a:xfrm>
              <a:off x="168747" y="2277375"/>
              <a:ext cx="593254" cy="978877"/>
            </a:xfrm>
            <a:prstGeom prst="rect">
              <a:avLst/>
            </a:prstGeom>
            <a:noFill/>
            <a:ln w="95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94802" y="2297723"/>
              <a:ext cx="762000" cy="1003995"/>
            </a:xfrm>
            <a:prstGeom prst="rect">
              <a:avLst/>
            </a:prstGeom>
            <a:noFill/>
            <a:ln w="95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1556802" y="2309618"/>
              <a:ext cx="2833490" cy="954107"/>
            </a:xfrm>
            <a:prstGeom prst="rect">
              <a:avLst/>
            </a:prstGeom>
            <a:noFill/>
          </p:spPr>
          <p:txBody>
            <a:bodyPr wrap="square" rtlCol="0">
              <a:spAutoFit/>
            </a:bodyPr>
            <a:lstStyle/>
            <a:p>
              <a:r>
                <a:rPr lang="en-US" sz="1400" dirty="0" err="1" smtClean="0"/>
                <a:t>Tarjan’s</a:t>
              </a:r>
              <a:r>
                <a:rPr lang="en-US" sz="1400" dirty="0" smtClean="0"/>
                <a:t>, </a:t>
              </a:r>
              <a:r>
                <a:rPr lang="en-US" sz="1400" dirty="0" err="1" smtClean="0"/>
                <a:t>Kosaraju’s</a:t>
              </a:r>
              <a:r>
                <a:rPr lang="en-US" sz="1400" dirty="0" smtClean="0"/>
                <a:t>, </a:t>
              </a:r>
            </a:p>
            <a:p>
              <a:r>
                <a:rPr lang="en-US" sz="1400" dirty="0" smtClean="0"/>
                <a:t>Weakly Connected Components, Label Propagation (w/ variants), </a:t>
              </a:r>
              <a:r>
                <a:rPr lang="en-US" sz="1400" dirty="0" err="1" smtClean="0"/>
                <a:t>Soman</a:t>
              </a:r>
              <a:r>
                <a:rPr lang="en-US" sz="1400" dirty="0" smtClean="0"/>
                <a:t> and </a:t>
              </a:r>
              <a:r>
                <a:rPr lang="en-US" sz="1400" dirty="0" err="1" smtClean="0"/>
                <a:t>Narang’s</a:t>
              </a:r>
              <a:endParaRPr lang="en-US" sz="1400" dirty="0"/>
            </a:p>
          </p:txBody>
        </p:sp>
      </p:grpSp>
      <p:grpSp>
        <p:nvGrpSpPr>
          <p:cNvPr id="63" name="Group 62"/>
          <p:cNvGrpSpPr/>
          <p:nvPr/>
        </p:nvGrpSpPr>
        <p:grpSpPr>
          <a:xfrm>
            <a:off x="4556369" y="1397977"/>
            <a:ext cx="4654063" cy="2057400"/>
            <a:chOff x="4454769" y="1383323"/>
            <a:chExt cx="4654063" cy="2057400"/>
          </a:xfrm>
        </p:grpSpPr>
        <p:sp>
          <p:nvSpPr>
            <p:cNvPr id="116" name="Rounded Rectangle 115"/>
            <p:cNvSpPr/>
            <p:nvPr/>
          </p:nvSpPr>
          <p:spPr>
            <a:xfrm>
              <a:off x="4454769" y="1383323"/>
              <a:ext cx="4419600" cy="205740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17" name="TextBox 116"/>
            <p:cNvSpPr txBox="1"/>
            <p:nvPr/>
          </p:nvSpPr>
          <p:spPr>
            <a:xfrm>
              <a:off x="4563771" y="1526175"/>
              <a:ext cx="3352800" cy="369332"/>
            </a:xfrm>
            <a:prstGeom prst="rect">
              <a:avLst/>
            </a:prstGeom>
            <a:noFill/>
          </p:spPr>
          <p:txBody>
            <a:bodyPr wrap="square" rtlCol="0">
              <a:spAutoFit/>
            </a:bodyPr>
            <a:lstStyle/>
            <a:p>
              <a:r>
                <a:rPr lang="en-US" dirty="0" smtClean="0"/>
                <a:t>Ranking and Walking</a:t>
              </a:r>
              <a:endParaRPr lang="en-US" dirty="0"/>
            </a:p>
          </p:txBody>
        </p:sp>
        <p:grpSp>
          <p:nvGrpSpPr>
            <p:cNvPr id="118" name="Group 117"/>
            <p:cNvGrpSpPr/>
            <p:nvPr/>
          </p:nvGrpSpPr>
          <p:grpSpPr>
            <a:xfrm>
              <a:off x="4574683" y="2069123"/>
              <a:ext cx="1099286" cy="1083746"/>
              <a:chOff x="533400" y="3886200"/>
              <a:chExt cx="990600" cy="914400"/>
            </a:xfrm>
          </p:grpSpPr>
          <p:sp>
            <p:nvSpPr>
              <p:cNvPr id="119" name="Oval 118"/>
              <p:cNvSpPr/>
              <p:nvPr/>
            </p:nvSpPr>
            <p:spPr>
              <a:xfrm>
                <a:off x="533400" y="4114800"/>
                <a:ext cx="152400" cy="1524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762000" y="3962400"/>
                <a:ext cx="152400" cy="1524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762000" y="4191000"/>
                <a:ext cx="152400" cy="1524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990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1066800" y="4343400"/>
                <a:ext cx="152400" cy="1524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838200" y="4495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533400" y="44196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1219200" y="4648200"/>
                <a:ext cx="152400" cy="1524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1371600" y="4343400"/>
                <a:ext cx="152400" cy="1524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3716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1143000" y="38862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p:cNvCxnSpPr>
                <a:stCxn id="121" idx="0"/>
                <a:endCxn id="120" idx="4"/>
              </p:cNvCxnSpPr>
              <p:nvPr/>
            </p:nvCxnSpPr>
            <p:spPr>
              <a:xfrm flipV="1">
                <a:off x="838200" y="41148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119" idx="5"/>
              </p:cNvCxnSpPr>
              <p:nvPr/>
            </p:nvCxnSpPr>
            <p:spPr>
              <a:xfrm>
                <a:off x="663482" y="4244882"/>
                <a:ext cx="98518" cy="22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1" idx="3"/>
                <a:endCxn id="125" idx="7"/>
              </p:cNvCxnSpPr>
              <p:nvPr/>
            </p:nvCxnSpPr>
            <p:spPr>
              <a:xfrm flipH="1">
                <a:off x="663482" y="4321082"/>
                <a:ext cx="120836" cy="120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121" idx="4"/>
                <a:endCxn id="124" idx="0"/>
              </p:cNvCxnSpPr>
              <p:nvPr/>
            </p:nvCxnSpPr>
            <p:spPr>
              <a:xfrm>
                <a:off x="838200" y="43434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21" idx="6"/>
                <a:endCxn id="122" idx="3"/>
              </p:cNvCxnSpPr>
              <p:nvPr/>
            </p:nvCxnSpPr>
            <p:spPr>
              <a:xfrm flipV="1">
                <a:off x="914400" y="4244882"/>
                <a:ext cx="98518" cy="22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123" idx="1"/>
                <a:endCxn id="122" idx="4"/>
              </p:cNvCxnSpPr>
              <p:nvPr/>
            </p:nvCxnSpPr>
            <p:spPr>
              <a:xfrm flipH="1" flipV="1">
                <a:off x="1066801" y="4267200"/>
                <a:ext cx="22318" cy="985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128" idx="1"/>
                <a:endCxn id="129" idx="5"/>
              </p:cNvCxnSpPr>
              <p:nvPr/>
            </p:nvCxnSpPr>
            <p:spPr>
              <a:xfrm flipH="1" flipV="1">
                <a:off x="1273082" y="4016282"/>
                <a:ext cx="120836" cy="120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128" idx="3"/>
                <a:endCxn id="123" idx="7"/>
              </p:cNvCxnSpPr>
              <p:nvPr/>
            </p:nvCxnSpPr>
            <p:spPr>
              <a:xfrm flipH="1">
                <a:off x="1196881" y="4244882"/>
                <a:ext cx="197038" cy="1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29" idx="4"/>
                <a:endCxn id="123" idx="7"/>
              </p:cNvCxnSpPr>
              <p:nvPr/>
            </p:nvCxnSpPr>
            <p:spPr>
              <a:xfrm flipH="1">
                <a:off x="1196882" y="4038600"/>
                <a:ext cx="223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123" idx="5"/>
                <a:endCxn id="126" idx="0"/>
              </p:cNvCxnSpPr>
              <p:nvPr/>
            </p:nvCxnSpPr>
            <p:spPr>
              <a:xfrm>
                <a:off x="1196882" y="4473482"/>
                <a:ext cx="98518" cy="174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a:stCxn id="123" idx="6"/>
                <a:endCxn id="127" idx="2"/>
              </p:cNvCxnSpPr>
              <p:nvPr/>
            </p:nvCxnSpPr>
            <p:spPr>
              <a:xfrm>
                <a:off x="1219200" y="4419600"/>
                <a:ext cx="15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a:endCxn id="125" idx="5"/>
              </p:cNvCxnSpPr>
              <p:nvPr/>
            </p:nvCxnSpPr>
            <p:spPr>
              <a:xfrm flipH="1" flipV="1">
                <a:off x="663482" y="4549682"/>
                <a:ext cx="174718" cy="2231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4" name="TextBox 143"/>
            <p:cNvSpPr txBox="1"/>
            <p:nvPr/>
          </p:nvSpPr>
          <p:spPr>
            <a:xfrm>
              <a:off x="5658042" y="1905000"/>
              <a:ext cx="3450790" cy="1384995"/>
            </a:xfrm>
            <a:prstGeom prst="rect">
              <a:avLst/>
            </a:prstGeom>
            <a:noFill/>
          </p:spPr>
          <p:txBody>
            <a:bodyPr wrap="square" rtlCol="0">
              <a:spAutoFit/>
            </a:bodyPr>
            <a:lstStyle/>
            <a:p>
              <a:r>
                <a:rPr lang="en-US" sz="1400" dirty="0" err="1" smtClean="0"/>
                <a:t>Pagerank</a:t>
              </a:r>
              <a:r>
                <a:rPr lang="en-US" sz="1400" dirty="0" smtClean="0"/>
                <a:t>, Personalized </a:t>
              </a:r>
              <a:r>
                <a:rPr lang="en-US" sz="1400" dirty="0" err="1" smtClean="0"/>
                <a:t>Pagerank</a:t>
              </a:r>
              <a:r>
                <a:rPr lang="en-US" sz="1400" dirty="0" smtClean="0"/>
                <a:t>,</a:t>
              </a:r>
            </a:p>
            <a:p>
              <a:r>
                <a:rPr lang="en-US" sz="1400" dirty="0" err="1" smtClean="0"/>
                <a:t>Betwenness</a:t>
              </a:r>
              <a:r>
                <a:rPr lang="en-US" sz="1400" dirty="0" smtClean="0"/>
                <a:t> Centrality (w/ variants),</a:t>
              </a:r>
            </a:p>
            <a:p>
              <a:r>
                <a:rPr lang="en-US" sz="1400" dirty="0" smtClean="0"/>
                <a:t>Closeness Centrality, Degree Centrality,</a:t>
              </a:r>
            </a:p>
            <a:p>
              <a:r>
                <a:rPr lang="en-US" sz="1400" dirty="0" smtClean="0"/>
                <a:t>Eigenvector Centrality, HITS,</a:t>
              </a:r>
            </a:p>
            <a:p>
              <a:r>
                <a:rPr lang="en-US" sz="1400" dirty="0" smtClean="0"/>
                <a:t>Random walking and sampling (w/ variants)</a:t>
              </a:r>
              <a:endParaRPr lang="en-US" sz="1400" dirty="0"/>
            </a:p>
          </p:txBody>
        </p:sp>
      </p:grpSp>
      <p:grpSp>
        <p:nvGrpSpPr>
          <p:cNvPr id="244" name="Group 243"/>
          <p:cNvGrpSpPr/>
          <p:nvPr/>
        </p:nvGrpSpPr>
        <p:grpSpPr>
          <a:xfrm>
            <a:off x="224692" y="3578554"/>
            <a:ext cx="4191000" cy="1658815"/>
            <a:chOff x="123092" y="3540454"/>
            <a:chExt cx="4191000" cy="1658815"/>
          </a:xfrm>
        </p:grpSpPr>
        <p:sp>
          <p:nvSpPr>
            <p:cNvPr id="147" name="Rounded Rectangle 146"/>
            <p:cNvSpPr/>
            <p:nvPr/>
          </p:nvSpPr>
          <p:spPr>
            <a:xfrm>
              <a:off x="123092" y="3540454"/>
              <a:ext cx="4191000" cy="165881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48" name="TextBox 147"/>
            <p:cNvSpPr txBox="1"/>
            <p:nvPr/>
          </p:nvSpPr>
          <p:spPr>
            <a:xfrm>
              <a:off x="161045" y="3701534"/>
              <a:ext cx="3760323" cy="369332"/>
            </a:xfrm>
            <a:prstGeom prst="rect">
              <a:avLst/>
            </a:prstGeom>
            <a:noFill/>
          </p:spPr>
          <p:txBody>
            <a:bodyPr wrap="square" rtlCol="0">
              <a:spAutoFit/>
            </a:bodyPr>
            <a:lstStyle/>
            <a:p>
              <a:r>
                <a:rPr lang="en-US" dirty="0" smtClean="0"/>
                <a:t>Evaluating Community Structures</a:t>
              </a:r>
              <a:endParaRPr lang="en-US" dirty="0"/>
            </a:p>
          </p:txBody>
        </p:sp>
        <p:grpSp>
          <p:nvGrpSpPr>
            <p:cNvPr id="48" name="Group 47"/>
            <p:cNvGrpSpPr/>
            <p:nvPr/>
          </p:nvGrpSpPr>
          <p:grpSpPr>
            <a:xfrm>
              <a:off x="308295" y="4202386"/>
              <a:ext cx="1295400" cy="744415"/>
              <a:chOff x="109003" y="4495800"/>
              <a:chExt cx="1418492" cy="1143000"/>
            </a:xfrm>
          </p:grpSpPr>
          <p:grpSp>
            <p:nvGrpSpPr>
              <p:cNvPr id="149" name="Group 148"/>
              <p:cNvGrpSpPr/>
              <p:nvPr/>
            </p:nvGrpSpPr>
            <p:grpSpPr>
              <a:xfrm>
                <a:off x="185203" y="4495800"/>
                <a:ext cx="1219200" cy="1066800"/>
                <a:chOff x="533400" y="3886200"/>
                <a:chExt cx="990600" cy="914400"/>
              </a:xfrm>
            </p:grpSpPr>
            <p:sp>
              <p:nvSpPr>
                <p:cNvPr id="150" name="Oval 149"/>
                <p:cNvSpPr/>
                <p:nvPr/>
              </p:nvSpPr>
              <p:spPr>
                <a:xfrm>
                  <a:off x="533400" y="4114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762000" y="39624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62000" y="41910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990600" y="41148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1066800" y="43434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838200" y="44958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533400" y="4419600"/>
                  <a:ext cx="152400" cy="15240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1219200" y="46482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1371600" y="43434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1371600" y="41148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1143000" y="3886200"/>
                  <a:ext cx="152400" cy="152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1" name="Straight Connector 160"/>
                <p:cNvCxnSpPr>
                  <a:stCxn id="152" idx="0"/>
                  <a:endCxn id="151" idx="4"/>
                </p:cNvCxnSpPr>
                <p:nvPr/>
              </p:nvCxnSpPr>
              <p:spPr>
                <a:xfrm flipV="1">
                  <a:off x="838200" y="4114800"/>
                  <a:ext cx="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50" idx="5"/>
                </p:cNvCxnSpPr>
                <p:nvPr/>
              </p:nvCxnSpPr>
              <p:spPr>
                <a:xfrm>
                  <a:off x="663482" y="4244882"/>
                  <a:ext cx="98518" cy="22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52" idx="3"/>
                  <a:endCxn id="156" idx="7"/>
                </p:cNvCxnSpPr>
                <p:nvPr/>
              </p:nvCxnSpPr>
              <p:spPr>
                <a:xfrm flipH="1">
                  <a:off x="663482" y="4321082"/>
                  <a:ext cx="120836" cy="120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52" idx="4"/>
                  <a:endCxn id="155" idx="0"/>
                </p:cNvCxnSpPr>
                <p:nvPr/>
              </p:nvCxnSpPr>
              <p:spPr>
                <a:xfrm>
                  <a:off x="838200" y="4343400"/>
                  <a:ext cx="762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52" idx="6"/>
                  <a:endCxn id="153" idx="3"/>
                </p:cNvCxnSpPr>
                <p:nvPr/>
              </p:nvCxnSpPr>
              <p:spPr>
                <a:xfrm flipV="1">
                  <a:off x="914400" y="4244882"/>
                  <a:ext cx="98518" cy="223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Straight Connector 165"/>
                <p:cNvCxnSpPr>
                  <a:stCxn id="154" idx="1"/>
                </p:cNvCxnSpPr>
                <p:nvPr/>
              </p:nvCxnSpPr>
              <p:spPr>
                <a:xfrm flipV="1">
                  <a:off x="1089118" y="4267200"/>
                  <a:ext cx="0" cy="985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159" idx="1"/>
                  <a:endCxn id="160" idx="5"/>
                </p:cNvCxnSpPr>
                <p:nvPr/>
              </p:nvCxnSpPr>
              <p:spPr>
                <a:xfrm flipH="1" flipV="1">
                  <a:off x="1273082" y="4016282"/>
                  <a:ext cx="120836" cy="120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59" idx="3"/>
                  <a:endCxn id="154" idx="7"/>
                </p:cNvCxnSpPr>
                <p:nvPr/>
              </p:nvCxnSpPr>
              <p:spPr>
                <a:xfrm flipH="1">
                  <a:off x="1196881" y="4244882"/>
                  <a:ext cx="197038" cy="1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60" idx="4"/>
                  <a:endCxn id="154" idx="7"/>
                </p:cNvCxnSpPr>
                <p:nvPr/>
              </p:nvCxnSpPr>
              <p:spPr>
                <a:xfrm flipH="1">
                  <a:off x="1196882" y="4038600"/>
                  <a:ext cx="22318" cy="3271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a:stCxn id="154" idx="5"/>
                  <a:endCxn id="157" idx="0"/>
                </p:cNvCxnSpPr>
                <p:nvPr/>
              </p:nvCxnSpPr>
              <p:spPr>
                <a:xfrm>
                  <a:off x="1196882" y="4473482"/>
                  <a:ext cx="98518" cy="174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154" idx="6"/>
                  <a:endCxn id="158" idx="2"/>
                </p:cNvCxnSpPr>
                <p:nvPr/>
              </p:nvCxnSpPr>
              <p:spPr>
                <a:xfrm>
                  <a:off x="1219200" y="4419600"/>
                  <a:ext cx="152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a:endCxn id="156" idx="5"/>
                </p:cNvCxnSpPr>
                <p:nvPr/>
              </p:nvCxnSpPr>
              <p:spPr>
                <a:xfrm flipH="1" flipV="1">
                  <a:off x="663482" y="4549682"/>
                  <a:ext cx="174718" cy="2231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3" name="Rectangle 172"/>
              <p:cNvSpPr/>
              <p:nvPr/>
            </p:nvSpPr>
            <p:spPr>
              <a:xfrm>
                <a:off x="109003" y="4495800"/>
                <a:ext cx="621323" cy="978877"/>
              </a:xfrm>
              <a:prstGeom prst="rect">
                <a:avLst/>
              </a:prstGeom>
              <a:noFill/>
              <a:ln w="95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765495" y="4495800"/>
                <a:ext cx="762000" cy="1143000"/>
              </a:xfrm>
              <a:prstGeom prst="rect">
                <a:avLst/>
              </a:prstGeom>
              <a:noFill/>
              <a:ln w="952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ounded Rectangle 54"/>
            <p:cNvSpPr/>
            <p:nvPr/>
          </p:nvSpPr>
          <p:spPr>
            <a:xfrm>
              <a:off x="214510" y="4781374"/>
              <a:ext cx="309581" cy="25921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t>
              </a:r>
              <a:endParaRPr lang="en-US" sz="1200" dirty="0"/>
            </a:p>
          </p:txBody>
        </p:sp>
        <p:sp>
          <p:nvSpPr>
            <p:cNvPr id="181" name="Rounded Rectangle 180"/>
            <p:cNvSpPr/>
            <p:nvPr/>
          </p:nvSpPr>
          <p:spPr>
            <a:xfrm>
              <a:off x="1401988" y="4811986"/>
              <a:ext cx="309581" cy="25921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t>
              </a:r>
              <a:endParaRPr lang="en-US" sz="1200" dirty="0"/>
            </a:p>
          </p:txBody>
        </p:sp>
        <p:sp>
          <p:nvSpPr>
            <p:cNvPr id="182" name="TextBox 181"/>
            <p:cNvSpPr txBox="1"/>
            <p:nvPr/>
          </p:nvSpPr>
          <p:spPr>
            <a:xfrm>
              <a:off x="1717430" y="4126186"/>
              <a:ext cx="2321169" cy="954107"/>
            </a:xfrm>
            <a:prstGeom prst="rect">
              <a:avLst/>
            </a:prstGeom>
            <a:noFill/>
          </p:spPr>
          <p:txBody>
            <a:bodyPr wrap="square" rtlCol="0">
              <a:spAutoFit/>
            </a:bodyPr>
            <a:lstStyle/>
            <a:p>
              <a:r>
                <a:rPr lang="en-US" sz="1400" dirty="0" smtClean="0"/>
                <a:t>Conductance, Modularity</a:t>
              </a:r>
            </a:p>
            <a:p>
              <a:r>
                <a:rPr lang="en-US" sz="1400" dirty="0" smtClean="0"/>
                <a:t>Clustering Coefficient (Triangle Counting)</a:t>
              </a:r>
            </a:p>
            <a:p>
              <a:r>
                <a:rPr lang="en-US" sz="1400" dirty="0" err="1" smtClean="0"/>
                <a:t>Adamic</a:t>
              </a:r>
              <a:r>
                <a:rPr lang="en-US" sz="1400" dirty="0" smtClean="0"/>
                <a:t>-Adar</a:t>
              </a:r>
              <a:endParaRPr lang="en-US" sz="1400" dirty="0"/>
            </a:p>
          </p:txBody>
        </p:sp>
      </p:grpSp>
      <p:grpSp>
        <p:nvGrpSpPr>
          <p:cNvPr id="253" name="Group 252"/>
          <p:cNvGrpSpPr/>
          <p:nvPr/>
        </p:nvGrpSpPr>
        <p:grpSpPr>
          <a:xfrm>
            <a:off x="4568092" y="3578554"/>
            <a:ext cx="4407877" cy="1658815"/>
            <a:chOff x="4466492" y="3540454"/>
            <a:chExt cx="4407877" cy="1658815"/>
          </a:xfrm>
        </p:grpSpPr>
        <p:sp>
          <p:nvSpPr>
            <p:cNvPr id="183" name="Rounded Rectangle 182"/>
            <p:cNvSpPr/>
            <p:nvPr/>
          </p:nvSpPr>
          <p:spPr>
            <a:xfrm>
              <a:off x="4466492" y="3540454"/>
              <a:ext cx="4407877" cy="165881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84" name="TextBox 183"/>
            <p:cNvSpPr txBox="1"/>
            <p:nvPr/>
          </p:nvSpPr>
          <p:spPr>
            <a:xfrm>
              <a:off x="4618892" y="3657600"/>
              <a:ext cx="3760323" cy="369332"/>
            </a:xfrm>
            <a:prstGeom prst="rect">
              <a:avLst/>
            </a:prstGeom>
            <a:noFill/>
          </p:spPr>
          <p:txBody>
            <a:bodyPr wrap="square" rtlCol="0">
              <a:spAutoFit/>
            </a:bodyPr>
            <a:lstStyle/>
            <a:p>
              <a:r>
                <a:rPr lang="en-US" dirty="0" smtClean="0"/>
                <a:t>Path-Finding </a:t>
              </a:r>
              <a:endParaRPr lang="en-US" dirty="0"/>
            </a:p>
          </p:txBody>
        </p:sp>
        <p:grpSp>
          <p:nvGrpSpPr>
            <p:cNvPr id="186" name="Group 185"/>
            <p:cNvGrpSpPr/>
            <p:nvPr/>
          </p:nvGrpSpPr>
          <p:grpSpPr>
            <a:xfrm>
              <a:off x="4659243" y="4117758"/>
              <a:ext cx="1283316" cy="891121"/>
              <a:chOff x="533400" y="3886200"/>
              <a:chExt cx="990600" cy="914400"/>
            </a:xfrm>
            <a:solidFill>
              <a:schemeClr val="accent1">
                <a:lumMod val="40000"/>
                <a:lumOff val="60000"/>
              </a:schemeClr>
            </a:solidFill>
          </p:grpSpPr>
          <p:sp>
            <p:nvSpPr>
              <p:cNvPr id="189" name="Oval 188"/>
              <p:cNvSpPr/>
              <p:nvPr/>
            </p:nvSpPr>
            <p:spPr>
              <a:xfrm>
                <a:off x="533400" y="41148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762000" y="39624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762000" y="41910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990600" y="41148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1066800" y="43434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838200" y="44958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Oval 194"/>
              <p:cNvSpPr/>
              <p:nvPr/>
            </p:nvSpPr>
            <p:spPr>
              <a:xfrm>
                <a:off x="533400" y="44196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Oval 195"/>
              <p:cNvSpPr/>
              <p:nvPr/>
            </p:nvSpPr>
            <p:spPr>
              <a:xfrm>
                <a:off x="1219200" y="46482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196"/>
              <p:cNvSpPr/>
              <p:nvPr/>
            </p:nvSpPr>
            <p:spPr>
              <a:xfrm>
                <a:off x="1371600" y="43434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Oval 197"/>
              <p:cNvSpPr/>
              <p:nvPr/>
            </p:nvSpPr>
            <p:spPr>
              <a:xfrm>
                <a:off x="1371600" y="4114800"/>
                <a:ext cx="152400" cy="1524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Oval 198"/>
              <p:cNvSpPr/>
              <p:nvPr/>
            </p:nvSpPr>
            <p:spPr>
              <a:xfrm>
                <a:off x="1143000" y="3886200"/>
                <a:ext cx="152400" cy="152400"/>
              </a:xfrm>
              <a:prstGeom prst="ellipse">
                <a:avLst/>
              </a:prstGeom>
              <a:grp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0" name="Straight Connector 199"/>
              <p:cNvCxnSpPr>
                <a:stCxn id="191" idx="0"/>
                <a:endCxn id="190" idx="4"/>
              </p:cNvCxnSpPr>
              <p:nvPr/>
            </p:nvCxnSpPr>
            <p:spPr>
              <a:xfrm flipV="1">
                <a:off x="838200" y="4114800"/>
                <a:ext cx="0" cy="76200"/>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189" idx="5"/>
              </p:cNvCxnSpPr>
              <p:nvPr/>
            </p:nvCxnSpPr>
            <p:spPr>
              <a:xfrm>
                <a:off x="663482" y="4244882"/>
                <a:ext cx="98518" cy="22318"/>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a:stCxn id="191" idx="3"/>
                <a:endCxn id="195" idx="7"/>
              </p:cNvCxnSpPr>
              <p:nvPr/>
            </p:nvCxnSpPr>
            <p:spPr>
              <a:xfrm flipH="1">
                <a:off x="663482" y="4321082"/>
                <a:ext cx="120836" cy="120836"/>
              </a:xfrm>
              <a:prstGeom prst="line">
                <a:avLst/>
              </a:prstGeom>
              <a:grpFill/>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191" idx="4"/>
                <a:endCxn id="194" idx="0"/>
              </p:cNvCxnSpPr>
              <p:nvPr/>
            </p:nvCxnSpPr>
            <p:spPr>
              <a:xfrm>
                <a:off x="838200" y="4343400"/>
                <a:ext cx="76200" cy="152400"/>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a:stCxn id="191" idx="6"/>
                <a:endCxn id="192" idx="3"/>
              </p:cNvCxnSpPr>
              <p:nvPr/>
            </p:nvCxnSpPr>
            <p:spPr>
              <a:xfrm flipV="1">
                <a:off x="914400" y="4244882"/>
                <a:ext cx="98518" cy="22318"/>
              </a:xfrm>
              <a:prstGeom prst="line">
                <a:avLst/>
              </a:prstGeom>
              <a:grpFill/>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a:stCxn id="193" idx="1"/>
              </p:cNvCxnSpPr>
              <p:nvPr/>
            </p:nvCxnSpPr>
            <p:spPr>
              <a:xfrm flipV="1">
                <a:off x="1089118" y="4267200"/>
                <a:ext cx="0" cy="98518"/>
              </a:xfrm>
              <a:prstGeom prst="line">
                <a:avLst/>
              </a:prstGeom>
              <a:grpFill/>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a:stCxn id="198" idx="1"/>
                <a:endCxn id="199" idx="5"/>
              </p:cNvCxnSpPr>
              <p:nvPr/>
            </p:nvCxnSpPr>
            <p:spPr>
              <a:xfrm flipH="1" flipV="1">
                <a:off x="1273082" y="4016282"/>
                <a:ext cx="120836" cy="120836"/>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198" idx="3"/>
                <a:endCxn id="193" idx="7"/>
              </p:cNvCxnSpPr>
              <p:nvPr/>
            </p:nvCxnSpPr>
            <p:spPr>
              <a:xfrm flipH="1">
                <a:off x="1196881" y="4244881"/>
                <a:ext cx="197037" cy="120837"/>
              </a:xfrm>
              <a:prstGeom prst="line">
                <a:avLst/>
              </a:prstGeom>
              <a:grpFill/>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a:stCxn id="199" idx="4"/>
                <a:endCxn id="193" idx="7"/>
              </p:cNvCxnSpPr>
              <p:nvPr/>
            </p:nvCxnSpPr>
            <p:spPr>
              <a:xfrm flipH="1">
                <a:off x="1196882" y="4038600"/>
                <a:ext cx="22318" cy="327118"/>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a:stCxn id="193" idx="5"/>
                <a:endCxn id="196" idx="0"/>
              </p:cNvCxnSpPr>
              <p:nvPr/>
            </p:nvCxnSpPr>
            <p:spPr>
              <a:xfrm>
                <a:off x="1196882" y="4473482"/>
                <a:ext cx="98518" cy="174718"/>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a:stCxn id="193" idx="6"/>
                <a:endCxn id="197" idx="2"/>
              </p:cNvCxnSpPr>
              <p:nvPr/>
            </p:nvCxnSpPr>
            <p:spPr>
              <a:xfrm>
                <a:off x="1219200" y="4419600"/>
                <a:ext cx="152401" cy="0"/>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a:endCxn id="195" idx="5"/>
              </p:cNvCxnSpPr>
              <p:nvPr/>
            </p:nvCxnSpPr>
            <p:spPr>
              <a:xfrm flipH="1" flipV="1">
                <a:off x="663482" y="4549682"/>
                <a:ext cx="174718" cy="22318"/>
              </a:xfrm>
              <a:prstGeom prst="line">
                <a:avLst/>
              </a:prstGeom>
              <a:grpFill/>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215" name="TextBox 214"/>
            <p:cNvSpPr txBox="1"/>
            <p:nvPr/>
          </p:nvSpPr>
          <p:spPr>
            <a:xfrm>
              <a:off x="6113585" y="4102740"/>
              <a:ext cx="2760784" cy="954107"/>
            </a:xfrm>
            <a:prstGeom prst="rect">
              <a:avLst/>
            </a:prstGeom>
            <a:noFill/>
          </p:spPr>
          <p:txBody>
            <a:bodyPr wrap="square" rtlCol="0">
              <a:spAutoFit/>
            </a:bodyPr>
            <a:lstStyle/>
            <a:p>
              <a:r>
                <a:rPr lang="en-US" sz="1400" dirty="0" smtClean="0"/>
                <a:t>Hop-Distance (BFS)</a:t>
              </a:r>
            </a:p>
            <a:p>
              <a:r>
                <a:rPr lang="en-US" sz="1400" dirty="0" err="1" smtClean="0"/>
                <a:t>Dijkstra’s</a:t>
              </a:r>
              <a:r>
                <a:rPr lang="en-US" sz="1400" dirty="0" smtClean="0"/>
                <a:t>, </a:t>
              </a:r>
            </a:p>
            <a:p>
              <a:r>
                <a:rPr lang="en-US" sz="1400" dirty="0" smtClean="0"/>
                <a:t>Bi-directional </a:t>
              </a:r>
              <a:r>
                <a:rPr lang="en-US" sz="1400" dirty="0" err="1"/>
                <a:t>D</a:t>
              </a:r>
              <a:r>
                <a:rPr lang="en-US" sz="1400" dirty="0" err="1" smtClean="0"/>
                <a:t>ijkstra’s</a:t>
              </a:r>
              <a:r>
                <a:rPr lang="en-US" sz="1400" dirty="0" smtClean="0"/>
                <a:t> </a:t>
              </a:r>
            </a:p>
            <a:p>
              <a:r>
                <a:rPr lang="en-US" sz="1400" dirty="0" smtClean="0"/>
                <a:t>Bellman-Ford’s</a:t>
              </a:r>
              <a:endParaRPr lang="en-US" sz="1400" dirty="0"/>
            </a:p>
          </p:txBody>
        </p:sp>
      </p:grpSp>
      <p:grpSp>
        <p:nvGrpSpPr>
          <p:cNvPr id="60" name="Group 59"/>
          <p:cNvGrpSpPr/>
          <p:nvPr/>
        </p:nvGrpSpPr>
        <p:grpSpPr>
          <a:xfrm>
            <a:off x="201245" y="5401409"/>
            <a:ext cx="4202723" cy="634205"/>
            <a:chOff x="64476" y="5339863"/>
            <a:chExt cx="4202723" cy="634205"/>
          </a:xfrm>
        </p:grpSpPr>
        <p:sp>
          <p:nvSpPr>
            <p:cNvPr id="216" name="Rounded Rectangle 215"/>
            <p:cNvSpPr/>
            <p:nvPr/>
          </p:nvSpPr>
          <p:spPr>
            <a:xfrm>
              <a:off x="64476" y="5339863"/>
              <a:ext cx="4202723" cy="63420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18" name="TextBox 217"/>
            <p:cNvSpPr txBox="1"/>
            <p:nvPr/>
          </p:nvSpPr>
          <p:spPr>
            <a:xfrm>
              <a:off x="152400" y="5369114"/>
              <a:ext cx="3760323" cy="369332"/>
            </a:xfrm>
            <a:prstGeom prst="rect">
              <a:avLst/>
            </a:prstGeom>
            <a:noFill/>
          </p:spPr>
          <p:txBody>
            <a:bodyPr wrap="square" rtlCol="0">
              <a:spAutoFit/>
            </a:bodyPr>
            <a:lstStyle/>
            <a:p>
              <a:r>
                <a:rPr lang="en-US" dirty="0" smtClean="0"/>
                <a:t>Link Prediction</a:t>
              </a:r>
              <a:endParaRPr lang="en-US" dirty="0"/>
            </a:p>
          </p:txBody>
        </p:sp>
        <p:sp>
          <p:nvSpPr>
            <p:cNvPr id="243" name="TextBox 242"/>
            <p:cNvSpPr txBox="1"/>
            <p:nvPr/>
          </p:nvSpPr>
          <p:spPr>
            <a:xfrm>
              <a:off x="1799493" y="5407078"/>
              <a:ext cx="2280138" cy="523220"/>
            </a:xfrm>
            <a:prstGeom prst="rect">
              <a:avLst/>
            </a:prstGeom>
            <a:noFill/>
          </p:spPr>
          <p:txBody>
            <a:bodyPr wrap="square" rtlCol="0">
              <a:spAutoFit/>
            </a:bodyPr>
            <a:lstStyle/>
            <a:p>
              <a:r>
                <a:rPr lang="en-US" sz="1400" dirty="0" smtClean="0"/>
                <a:t>SALSA </a:t>
              </a:r>
            </a:p>
            <a:p>
              <a:r>
                <a:rPr lang="en-US" sz="1400" dirty="0" smtClean="0"/>
                <a:t>(Twitter’s Who-to-follow)</a:t>
              </a:r>
              <a:endParaRPr lang="en-US" sz="1400" dirty="0"/>
            </a:p>
          </p:txBody>
        </p:sp>
      </p:grpSp>
      <p:grpSp>
        <p:nvGrpSpPr>
          <p:cNvPr id="249" name="Group 248"/>
          <p:cNvGrpSpPr/>
          <p:nvPr/>
        </p:nvGrpSpPr>
        <p:grpSpPr>
          <a:xfrm>
            <a:off x="4580942" y="5410011"/>
            <a:ext cx="4616637" cy="634205"/>
            <a:chOff x="64476" y="5316417"/>
            <a:chExt cx="4616637" cy="634205"/>
          </a:xfrm>
        </p:grpSpPr>
        <p:sp>
          <p:nvSpPr>
            <p:cNvPr id="250" name="Rounded Rectangle 249"/>
            <p:cNvSpPr/>
            <p:nvPr/>
          </p:nvSpPr>
          <p:spPr>
            <a:xfrm>
              <a:off x="64476" y="5316417"/>
              <a:ext cx="4383304" cy="63420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1" name="TextBox 250"/>
            <p:cNvSpPr txBox="1"/>
            <p:nvPr/>
          </p:nvSpPr>
          <p:spPr>
            <a:xfrm>
              <a:off x="117231" y="5342602"/>
              <a:ext cx="3760323" cy="369332"/>
            </a:xfrm>
            <a:prstGeom prst="rect">
              <a:avLst/>
            </a:prstGeom>
            <a:noFill/>
          </p:spPr>
          <p:txBody>
            <a:bodyPr wrap="square" rtlCol="0">
              <a:spAutoFit/>
            </a:bodyPr>
            <a:lstStyle/>
            <a:p>
              <a:r>
                <a:rPr lang="en-US" dirty="0" smtClean="0"/>
                <a:t>Other Classics</a:t>
              </a:r>
              <a:endParaRPr lang="en-US" dirty="0"/>
            </a:p>
          </p:txBody>
        </p:sp>
        <p:sp>
          <p:nvSpPr>
            <p:cNvPr id="252" name="TextBox 251"/>
            <p:cNvSpPr txBox="1"/>
            <p:nvPr/>
          </p:nvSpPr>
          <p:spPr>
            <a:xfrm>
              <a:off x="1716303" y="5394194"/>
              <a:ext cx="2964810" cy="523220"/>
            </a:xfrm>
            <a:prstGeom prst="rect">
              <a:avLst/>
            </a:prstGeom>
            <a:noFill/>
          </p:spPr>
          <p:txBody>
            <a:bodyPr wrap="square" rtlCol="0">
              <a:spAutoFit/>
            </a:bodyPr>
            <a:lstStyle/>
            <a:p>
              <a:r>
                <a:rPr lang="en-US" sz="1400" dirty="0" smtClean="0"/>
                <a:t>Vertex Cover</a:t>
              </a:r>
            </a:p>
            <a:p>
              <a:r>
                <a:rPr lang="en-US" sz="1400" dirty="0" smtClean="0"/>
                <a:t>Minimum Spanning-Tree(Prim’s)</a:t>
              </a:r>
              <a:endParaRPr lang="en-US" sz="1400" dirty="0"/>
            </a:p>
          </p:txBody>
        </p:sp>
      </p:grpSp>
    </p:spTree>
    <p:extLst>
      <p:ext uri="{BB962C8B-B14F-4D97-AF65-F5344CB8AC3E}">
        <p14:creationId xmlns:p14="http://schemas.microsoft.com/office/powerpoint/2010/main" val="419643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gtEl>
                                        <p:attrNameLst>
                                          <p:attrName>style.visibility</p:attrName>
                                        </p:attrNameLst>
                                      </p:cBhvr>
                                      <p:to>
                                        <p:strVal val="visible"/>
                                      </p:to>
                                    </p:set>
                                    <p:animEffect transition="in" filter="fade">
                                      <p:cBhvr>
                                        <p:cTn id="12" dur="500"/>
                                        <p:tgtEl>
                                          <p:spTgt spid="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4"/>
                                        </p:tgtEl>
                                        <p:attrNameLst>
                                          <p:attrName>style.visibility</p:attrName>
                                        </p:attrNameLst>
                                      </p:cBhvr>
                                      <p:to>
                                        <p:strVal val="visible"/>
                                      </p:to>
                                    </p:set>
                                    <p:animEffect transition="in" filter="fade">
                                      <p:cBhvr>
                                        <p:cTn id="17" dur="500"/>
                                        <p:tgtEl>
                                          <p:spTgt spid="2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3"/>
                                        </p:tgtEl>
                                        <p:attrNameLst>
                                          <p:attrName>style.visibility</p:attrName>
                                        </p:attrNameLst>
                                      </p:cBhvr>
                                      <p:to>
                                        <p:strVal val="visible"/>
                                      </p:to>
                                    </p:set>
                                    <p:animEffect transition="in" filter="fade">
                                      <p:cBhvr>
                                        <p:cTn id="22" dur="500"/>
                                        <p:tgtEl>
                                          <p:spTgt spid="25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500"/>
                                        <p:tgtEl>
                                          <p:spTgt spid="60"/>
                                        </p:tgtEl>
                                      </p:cBhvr>
                                    </p:animEffect>
                                  </p:childTnLst>
                                </p:cTn>
                              </p:par>
                              <p:par>
                                <p:cTn id="28" presetID="10" presetClass="entr" presetSubtype="0" fill="hold" nodeType="withEffect">
                                  <p:stCondLst>
                                    <p:cond delay="0"/>
                                  </p:stCondLst>
                                  <p:childTnLst>
                                    <p:set>
                                      <p:cBhvr>
                                        <p:cTn id="29" dur="1" fill="hold">
                                          <p:stCondLst>
                                            <p:cond delay="0"/>
                                          </p:stCondLst>
                                        </p:cTn>
                                        <p:tgtEl>
                                          <p:spTgt spid="249"/>
                                        </p:tgtEl>
                                        <p:attrNameLst>
                                          <p:attrName>style.visibility</p:attrName>
                                        </p:attrNameLst>
                                      </p:cBhvr>
                                      <p:to>
                                        <p:strVal val="visible"/>
                                      </p:to>
                                    </p:set>
                                    <p:animEffect transition="in" filter="fade">
                                      <p:cBhvr>
                                        <p:cTn id="30" dur="500"/>
                                        <p:tgtEl>
                                          <p:spTgt spid="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Arial" charset="0"/>
                <a:cs typeface="Arial" charset="0"/>
              </a:rPr>
              <a:t>Algorithm: Triangle </a:t>
            </a:r>
            <a:r>
              <a:rPr lang="en-US" altLang="en-US" dirty="0" smtClean="0">
                <a:latin typeface="Arial" charset="0"/>
                <a:cs typeface="Arial" charset="0"/>
              </a:rPr>
              <a:t>Counting</a:t>
            </a:r>
            <a:endParaRPr lang="en-US" dirty="0"/>
          </a:p>
        </p:txBody>
      </p:sp>
      <p:sp>
        <p:nvSpPr>
          <p:cNvPr id="4" name="Content Placeholder 3"/>
          <p:cNvSpPr>
            <a:spLocks noGrp="1"/>
          </p:cNvSpPr>
          <p:nvPr>
            <p:ph sz="quarter" idx="11"/>
          </p:nvPr>
        </p:nvSpPr>
        <p:spPr/>
        <p:txBody>
          <a:bodyPr/>
          <a:lstStyle/>
          <a:p>
            <a:r>
              <a:rPr lang="en-US" dirty="0" smtClean="0"/>
              <a:t>Experimental Results</a:t>
            </a:r>
            <a:endParaRPr lang="en-US" dirty="0"/>
          </a:p>
        </p:txBody>
      </p:sp>
      <p:graphicFrame>
        <p:nvGraphicFramePr>
          <p:cNvPr id="11" name="Chart 10"/>
          <p:cNvGraphicFramePr/>
          <p:nvPr/>
        </p:nvGraphicFramePr>
        <p:xfrm>
          <a:off x="457200" y="1833562"/>
          <a:ext cx="8077200" cy="4021138"/>
        </p:xfrm>
        <a:graphic>
          <a:graphicData uri="http://schemas.openxmlformats.org/drawingml/2006/chart">
            <c:chart xmlns:c="http://schemas.openxmlformats.org/drawingml/2006/chart" xmlns:r="http://schemas.openxmlformats.org/officeDocument/2006/relationships" r:id="rId3"/>
          </a:graphicData>
        </a:graphic>
      </p:graphicFrame>
      <p:sp>
        <p:nvSpPr>
          <p:cNvPr id="13" name="Rounded Rectangular Callout 12"/>
          <p:cNvSpPr/>
          <p:nvPr/>
        </p:nvSpPr>
        <p:spPr>
          <a:xfrm>
            <a:off x="1371600" y="1054100"/>
            <a:ext cx="2057400" cy="762000"/>
          </a:xfrm>
          <a:prstGeom prst="wedgeRoundRectCallout">
            <a:avLst/>
          </a:prstGeom>
          <a:solidFill>
            <a:srgbClr val="FFFF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Our implementation  running on two different architectures (1 machine)</a:t>
            </a:r>
            <a:endParaRPr lang="en-US" sz="1200" dirty="0">
              <a:solidFill>
                <a:schemeClr val="tx1"/>
              </a:solidFill>
            </a:endParaRPr>
          </a:p>
        </p:txBody>
      </p:sp>
      <p:sp>
        <p:nvSpPr>
          <p:cNvPr id="14" name="Rounded Rectangular Callout 13"/>
          <p:cNvSpPr/>
          <p:nvPr/>
        </p:nvSpPr>
        <p:spPr>
          <a:xfrm>
            <a:off x="3733800" y="1066800"/>
            <a:ext cx="2082800" cy="762000"/>
          </a:xfrm>
          <a:prstGeom prst="wedgeRoundRectCallout">
            <a:avLst/>
          </a:prstGeom>
          <a:solidFill>
            <a:srgbClr val="FFFF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solidFill>
                  <a:schemeClr val="tx1"/>
                </a:solidFill>
              </a:rPr>
              <a:t>GraphLab’s</a:t>
            </a:r>
            <a:r>
              <a:rPr lang="en-US" sz="1200" dirty="0" smtClean="0">
                <a:solidFill>
                  <a:schemeClr val="tx1"/>
                </a:solidFill>
              </a:rPr>
              <a:t> implementation  running on 31 machines</a:t>
            </a:r>
            <a:endParaRPr lang="en-US" sz="1200" dirty="0">
              <a:solidFill>
                <a:schemeClr val="tx1"/>
              </a:solidFill>
            </a:endParaRPr>
          </a:p>
        </p:txBody>
      </p:sp>
      <p:sp>
        <p:nvSpPr>
          <p:cNvPr id="15" name="Rounded Rectangular Callout 14"/>
          <p:cNvSpPr/>
          <p:nvPr/>
        </p:nvSpPr>
        <p:spPr>
          <a:xfrm>
            <a:off x="6096000" y="1066800"/>
            <a:ext cx="1854200" cy="762000"/>
          </a:xfrm>
          <a:prstGeom prst="wedgeRoundRectCallout">
            <a:avLst/>
          </a:prstGeom>
          <a:solidFill>
            <a:srgbClr val="FFFF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err="1" smtClean="0">
                <a:solidFill>
                  <a:schemeClr val="tx1"/>
                </a:solidFill>
              </a:rPr>
              <a:t>Hadoop</a:t>
            </a:r>
            <a:r>
              <a:rPr lang="en-US" sz="1200" dirty="0" smtClean="0">
                <a:solidFill>
                  <a:schemeClr val="tx1"/>
                </a:solidFill>
              </a:rPr>
              <a:t> implementation running on 1000+ machines </a:t>
            </a:r>
            <a:endParaRPr lang="en-US" sz="1200" dirty="0">
              <a:solidFill>
                <a:schemeClr val="tx1"/>
              </a:solidFill>
            </a:endParaRPr>
          </a:p>
        </p:txBody>
      </p:sp>
      <p:sp>
        <p:nvSpPr>
          <p:cNvPr id="8" name="TextBox 7"/>
          <p:cNvSpPr txBox="1"/>
          <p:nvPr/>
        </p:nvSpPr>
        <p:spPr>
          <a:xfrm>
            <a:off x="101600" y="5867400"/>
            <a:ext cx="2590800" cy="307777"/>
          </a:xfrm>
          <a:prstGeom prst="rect">
            <a:avLst/>
          </a:prstGeom>
          <a:noFill/>
        </p:spPr>
        <p:txBody>
          <a:bodyPr wrap="square" rtlCol="0">
            <a:spAutoFit/>
          </a:bodyPr>
          <a:lstStyle/>
          <a:p>
            <a:r>
              <a:rPr lang="en-US" sz="1400" dirty="0" smtClean="0"/>
              <a:t>*preprocessing time included</a:t>
            </a:r>
            <a:endParaRPr lang="en-US" sz="1400" dirty="0"/>
          </a:p>
        </p:txBody>
      </p:sp>
      <p:cxnSp>
        <p:nvCxnSpPr>
          <p:cNvPr id="10" name="Straight Arrow Connector 9"/>
          <p:cNvCxnSpPr/>
          <p:nvPr/>
        </p:nvCxnSpPr>
        <p:spPr>
          <a:xfrm flipH="1">
            <a:off x="5924062" y="3337169"/>
            <a:ext cx="7815" cy="367323"/>
          </a:xfrm>
          <a:prstGeom prst="straightConnector1">
            <a:avLst/>
          </a:prstGeom>
          <a:ln w="12700">
            <a:solidFill>
              <a:schemeClr val="accent3">
                <a:lumMod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806830" y="3337170"/>
            <a:ext cx="457200"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9" name="Rounded Rectangular Callout 28"/>
          <p:cNvSpPr/>
          <p:nvPr/>
        </p:nvSpPr>
        <p:spPr>
          <a:xfrm>
            <a:off x="4251568" y="2590800"/>
            <a:ext cx="1486877" cy="685800"/>
          </a:xfrm>
          <a:prstGeom prst="wedgeRoundRectCallout">
            <a:avLst>
              <a:gd name="adj1" fmla="val 50821"/>
              <a:gd name="adj2" fmla="val 91218"/>
              <a:gd name="adj3" fmla="val 16667"/>
            </a:avLst>
          </a:prstGeom>
          <a:solidFill>
            <a:srgbClr val="FFC0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1"/>
                </a:solidFill>
              </a:rPr>
              <a:t>Our single machine implementation outperforms other distributed systems</a:t>
            </a:r>
            <a:endParaRPr lang="en-US" sz="900" dirty="0">
              <a:solidFill>
                <a:schemeClr val="tx1"/>
              </a:solidFill>
            </a:endParaRPr>
          </a:p>
        </p:txBody>
      </p:sp>
      <p:sp>
        <p:nvSpPr>
          <p:cNvPr id="30" name="Rounded Rectangular Callout 29"/>
          <p:cNvSpPr/>
          <p:nvPr/>
        </p:nvSpPr>
        <p:spPr>
          <a:xfrm>
            <a:off x="2493107" y="2680676"/>
            <a:ext cx="1266093" cy="545123"/>
          </a:xfrm>
          <a:prstGeom prst="wedgeRoundRectCallout">
            <a:avLst>
              <a:gd name="adj1" fmla="val 50821"/>
              <a:gd name="adj2" fmla="val 91218"/>
              <a:gd name="adj3" fmla="val 16667"/>
            </a:avLst>
          </a:prstGeom>
          <a:solidFill>
            <a:srgbClr val="FFC0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err="1" smtClean="0">
                <a:solidFill>
                  <a:schemeClr val="tx1"/>
                </a:solidFill>
              </a:rPr>
              <a:t>Hadoop</a:t>
            </a:r>
            <a:r>
              <a:rPr lang="en-US" sz="900" dirty="0" smtClean="0">
                <a:solidFill>
                  <a:schemeClr val="tx1"/>
                </a:solidFill>
              </a:rPr>
              <a:t> takes a lot of execution time</a:t>
            </a:r>
            <a:endParaRPr lang="en-US" sz="900" dirty="0">
              <a:solidFill>
                <a:schemeClr val="tx1"/>
              </a:solidFill>
            </a:endParaRPr>
          </a:p>
        </p:txBody>
      </p:sp>
      <p:sp>
        <p:nvSpPr>
          <p:cNvPr id="31" name="Rounded Rectangular Callout 30"/>
          <p:cNvSpPr/>
          <p:nvPr/>
        </p:nvSpPr>
        <p:spPr>
          <a:xfrm>
            <a:off x="4114801" y="3493476"/>
            <a:ext cx="1142999" cy="593969"/>
          </a:xfrm>
          <a:prstGeom prst="wedgeRoundRectCallout">
            <a:avLst>
              <a:gd name="adj1" fmla="val 12630"/>
              <a:gd name="adj2" fmla="val 87880"/>
              <a:gd name="adj3" fmla="val 16667"/>
            </a:avLst>
          </a:prstGeom>
          <a:solidFill>
            <a:srgbClr val="FFC000"/>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1"/>
                </a:solidFill>
              </a:rPr>
              <a:t>SPARC provides additional performance  benefits</a:t>
            </a:r>
            <a:endParaRPr lang="en-US" sz="900" dirty="0">
              <a:solidFill>
                <a:schemeClr val="tx1"/>
              </a:solidFill>
            </a:endParaRPr>
          </a:p>
        </p:txBody>
      </p:sp>
      <p:cxnSp>
        <p:nvCxnSpPr>
          <p:cNvPr id="40" name="Straight Connector 39"/>
          <p:cNvCxnSpPr/>
          <p:nvPr/>
        </p:nvCxnSpPr>
        <p:spPr>
          <a:xfrm>
            <a:off x="4435226" y="4327770"/>
            <a:ext cx="457200" cy="0"/>
          </a:xfrm>
          <a:prstGeom prst="line">
            <a:avLst/>
          </a:prstGeom>
          <a:ln>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4822092" y="4329723"/>
            <a:ext cx="7816" cy="109415"/>
          </a:xfrm>
          <a:prstGeom prst="straightConnector1">
            <a:avLst/>
          </a:prstGeom>
          <a:ln w="12700">
            <a:solidFill>
              <a:schemeClr val="accent3">
                <a:lumMod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011613" y="5867400"/>
            <a:ext cx="4022974" cy="276999"/>
          </a:xfrm>
          <a:prstGeom prst="rect">
            <a:avLst/>
          </a:prstGeom>
          <a:noFill/>
        </p:spPr>
        <p:txBody>
          <a:bodyPr wrap="square" rtlCol="0">
            <a:spAutoFit/>
          </a:bodyPr>
          <a:lstStyle/>
          <a:p>
            <a:r>
              <a:rPr lang="en-US" sz="1200" dirty="0" smtClean="0"/>
              <a:t>Hadoop numbers are excerpted from WWW’11paper</a:t>
            </a:r>
            <a:endParaRPr lang="en-US" sz="1200" dirty="0"/>
          </a:p>
        </p:txBody>
      </p:sp>
    </p:spTree>
    <p:extLst>
      <p:ext uri="{BB962C8B-B14F-4D97-AF65-F5344CB8AC3E}">
        <p14:creationId xmlns:p14="http://schemas.microsoft.com/office/powerpoint/2010/main" val="1581873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3" presetClass="entr" presetSubtype="1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linds(horizontal)">
                                      <p:cBhvr>
                                        <p:cTn id="19" dur="500"/>
                                        <p:tgtEl>
                                          <p:spTgt spid="28"/>
                                        </p:tgtEl>
                                      </p:cBhvr>
                                    </p:animEffect>
                                  </p:childTnLst>
                                </p:cTn>
                              </p:par>
                              <p:par>
                                <p:cTn id="20" presetID="3"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3" presetClass="entr" presetSubtype="1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blinds(horizontal)">
                                      <p:cBhvr>
                                        <p:cTn id="33" dur="500"/>
                                        <p:tgtEl>
                                          <p:spTgt spid="40"/>
                                        </p:tgtEl>
                                      </p:cBhvr>
                                    </p:animEffect>
                                  </p:childTnLst>
                                </p:cTn>
                              </p:par>
                              <p:par>
                                <p:cTn id="34" presetID="3" presetClass="entr" presetSubtype="10" fill="hold" nodeType="withEffect">
                                  <p:stCondLst>
                                    <p:cond delay="0"/>
                                  </p:stCondLst>
                                  <p:childTnLst>
                                    <p:set>
                                      <p:cBhvr>
                                        <p:cTn id="35" dur="1" fill="hold">
                                          <p:stCondLst>
                                            <p:cond delay="0"/>
                                          </p:stCondLst>
                                        </p:cTn>
                                        <p:tgtEl>
                                          <p:spTgt spid="42"/>
                                        </p:tgtEl>
                                        <p:attrNameLst>
                                          <p:attrName>style.visibility</p:attrName>
                                        </p:attrNameLst>
                                      </p:cBhvr>
                                      <p:to>
                                        <p:strVal val="visible"/>
                                      </p:to>
                                    </p:set>
                                    <p:animEffect transition="in" filter="blinds(horizontal)">
                                      <p:cBhvr>
                                        <p:cTn id="36"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9" grpId="0" animBg="1"/>
      <p:bldP spid="30" grpId="0" animBg="1"/>
      <p:bldP spid="31" grpId="0" animBg="1"/>
    </p:bldLst>
  </p:timing>
</p:sld>
</file>

<file path=ppt/theme/theme1.xml><?xml version="1.0" encoding="utf-8"?>
<a:theme xmlns:a="http://schemas.openxmlformats.org/drawingml/2006/main" name="Oracle_Template_4x3">
  <a:themeElements>
    <a:clrScheme name="Oracle 3">
      <a:dk1>
        <a:srgbClr val="000000"/>
      </a:dk1>
      <a:lt1>
        <a:sysClr val="window" lastClr="FFFFFF"/>
      </a:lt1>
      <a:dk2>
        <a:srgbClr val="424545"/>
      </a:dk2>
      <a:lt2>
        <a:srgbClr val="A3A3A3"/>
      </a:lt2>
      <a:accent1>
        <a:srgbClr val="FF1414"/>
      </a:accent1>
      <a:accent2>
        <a:srgbClr val="E5E5E5"/>
      </a:accent2>
      <a:accent3>
        <a:srgbClr val="8BAAC3"/>
      </a:accent3>
      <a:accent4>
        <a:srgbClr val="5B6981"/>
      </a:accent4>
      <a:accent5>
        <a:srgbClr val="7D7369"/>
      </a:accent5>
      <a:accent6>
        <a:srgbClr val="786464"/>
      </a:accent6>
      <a:hlink>
        <a:srgbClr val="0000FF"/>
      </a:hlink>
      <a:folHlink>
        <a:srgbClr val="800080"/>
      </a:folHlink>
    </a:clrScheme>
    <a:fontScheme name="Oracl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racle 2012">
      <a:dk1>
        <a:sysClr val="windowText" lastClr="000000"/>
      </a:dk1>
      <a:lt1>
        <a:sysClr val="window" lastClr="FFFFFF"/>
      </a:lt1>
      <a:dk2>
        <a:srgbClr val="424545"/>
      </a:dk2>
      <a:lt2>
        <a:srgbClr val="A3A3A3"/>
      </a:lt2>
      <a:accent1>
        <a:srgbClr val="FF1414"/>
      </a:accent1>
      <a:accent2>
        <a:srgbClr val="E5E5E5"/>
      </a:accent2>
      <a:accent3>
        <a:srgbClr val="8BAAC3"/>
      </a:accent3>
      <a:accent4>
        <a:srgbClr val="5B6981"/>
      </a:accent4>
      <a:accent5>
        <a:srgbClr val="7D7369"/>
      </a:accent5>
      <a:accent6>
        <a:srgbClr val="786464"/>
      </a:accent6>
      <a:hlink>
        <a:srgbClr val="0000FF"/>
      </a:hlink>
      <a:folHlink>
        <a:srgbClr val="800080"/>
      </a:folHlink>
    </a:clrScheme>
    <a:fontScheme name="Oracle 20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Oracle_Template_4x3.potx</Template>
  <TotalTime>3116</TotalTime>
  <Words>1557</Words>
  <Application>Microsoft Office PowerPoint</Application>
  <PresentationFormat>On-screen Show (4:3)</PresentationFormat>
  <Paragraphs>246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Oracle_Template_4x3</vt:lpstr>
      <vt:lpstr>Oracle Labs Graph Analytics Research</vt:lpstr>
      <vt:lpstr>PowerPoint Presentation</vt:lpstr>
      <vt:lpstr>Green-Marl </vt:lpstr>
      <vt:lpstr>Technical Challenges for Graph Processing</vt:lpstr>
      <vt:lpstr>Competitive Landscape</vt:lpstr>
      <vt:lpstr>Our Approach</vt:lpstr>
      <vt:lpstr>Major Milestones Achieved So Far</vt:lpstr>
      <vt:lpstr>Algorithm Implementation</vt:lpstr>
      <vt:lpstr>Algorithm: Triangle Counting</vt:lpstr>
      <vt:lpstr>Subgraph Isomorphism Problem</vt:lpstr>
      <vt:lpstr>Experimental Results: Comparison against DB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Maricel Lennon</dc:creator>
  <cp:lastModifiedBy>DAMA</cp:lastModifiedBy>
  <cp:revision>169</cp:revision>
  <cp:lastPrinted>2012-08-21T21:31:57Z</cp:lastPrinted>
  <dcterms:created xsi:type="dcterms:W3CDTF">2012-08-02T16:36:54Z</dcterms:created>
  <dcterms:modified xsi:type="dcterms:W3CDTF">2014-02-21T08:16:19Z</dcterms:modified>
</cp:coreProperties>
</file>