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57" r:id="rId3"/>
    <p:sldId id="281" r:id="rId4"/>
    <p:sldId id="260" r:id="rId5"/>
    <p:sldId id="275" r:id="rId6"/>
    <p:sldId id="282" r:id="rId7"/>
    <p:sldId id="272" r:id="rId8"/>
    <p:sldId id="277" r:id="rId9"/>
    <p:sldId id="283" r:id="rId10"/>
    <p:sldId id="278" r:id="rId11"/>
    <p:sldId id="279" r:id="rId12"/>
    <p:sldId id="285" r:id="rId13"/>
    <p:sldId id="284" r:id="rId14"/>
    <p:sldId id="280" r:id="rId15"/>
    <p:sldId id="276" r:id="rId16"/>
    <p:sldId id="273"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909" autoAdjust="0"/>
  </p:normalViewPr>
  <p:slideViewPr>
    <p:cSldViewPr snapToGrid="0" snapToObjects="1">
      <p:cViewPr varScale="1">
        <p:scale>
          <a:sx n="209" d="100"/>
          <a:sy n="209" d="100"/>
        </p:scale>
        <p:origin x="-2224" y="-104"/>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A2EC267-4559-814F-B318-DB68A5E2EB6F}" type="datetimeFigureOut">
              <a:rPr lang="es-ES" smtClean="0"/>
              <a:t>19/02/14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146461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A2EC267-4559-814F-B318-DB68A5E2EB6F}" type="datetimeFigureOut">
              <a:rPr lang="es-ES" smtClean="0"/>
              <a:t>19/02/14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389717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A2EC267-4559-814F-B318-DB68A5E2EB6F}" type="datetimeFigureOut">
              <a:rPr lang="es-ES" smtClean="0"/>
              <a:t>19/02/14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349957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A2EC267-4559-814F-B318-DB68A5E2EB6F}" type="datetimeFigureOut">
              <a:rPr lang="es-ES" smtClean="0"/>
              <a:t>19/02/14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295611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A2EC267-4559-814F-B318-DB68A5E2EB6F}" type="datetimeFigureOut">
              <a:rPr lang="es-ES" smtClean="0"/>
              <a:t>19/02/14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34869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A2EC267-4559-814F-B318-DB68A5E2EB6F}" type="datetimeFigureOut">
              <a:rPr lang="es-ES" smtClean="0"/>
              <a:t>19/02/14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22340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A2EC267-4559-814F-B318-DB68A5E2EB6F}" type="datetimeFigureOut">
              <a:rPr lang="es-ES" smtClean="0"/>
              <a:t>19/02/14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211439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A2EC267-4559-814F-B318-DB68A5E2EB6F}" type="datetimeFigureOut">
              <a:rPr lang="es-ES" smtClean="0"/>
              <a:t>19/02/14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368111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2EC267-4559-814F-B318-DB68A5E2EB6F}" type="datetimeFigureOut">
              <a:rPr lang="es-ES" smtClean="0"/>
              <a:t>19/02/14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195848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A2EC267-4559-814F-B318-DB68A5E2EB6F}" type="datetimeFigureOut">
              <a:rPr lang="es-ES" smtClean="0"/>
              <a:t>19/02/14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76772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A2EC267-4559-814F-B318-DB68A5E2EB6F}" type="datetimeFigureOut">
              <a:rPr lang="es-ES" smtClean="0"/>
              <a:t>19/02/14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CEAC2-FD55-954B-8DDC-0972B465B70C}" type="slidenum">
              <a:rPr lang="es-ES" smtClean="0"/>
              <a:t>‹Nr.›</a:t>
            </a:fld>
            <a:endParaRPr lang="es-ES"/>
          </a:p>
        </p:txBody>
      </p:sp>
    </p:spTree>
    <p:extLst>
      <p:ext uri="{BB962C8B-B14F-4D97-AF65-F5344CB8AC3E}">
        <p14:creationId xmlns:p14="http://schemas.microsoft.com/office/powerpoint/2010/main" val="903664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EC267-4559-814F-B318-DB68A5E2EB6F}" type="datetimeFigureOut">
              <a:rPr lang="es-ES" smtClean="0"/>
              <a:t>19/02/14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CEAC2-FD55-954B-8DDC-0972B465B70C}" type="slidenum">
              <a:rPr lang="es-ES" smtClean="0"/>
              <a:t>‹Nr.›</a:t>
            </a:fld>
            <a:endParaRPr lang="es-ES"/>
          </a:p>
        </p:txBody>
      </p:sp>
    </p:spTree>
    <p:extLst>
      <p:ext uri="{BB962C8B-B14F-4D97-AF65-F5344CB8AC3E}">
        <p14:creationId xmlns:p14="http://schemas.microsoft.com/office/powerpoint/2010/main" val="299746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9616"/>
            <a:ext cx="9143999" cy="1371896"/>
          </a:xfrm>
        </p:spPr>
        <p:txBody>
          <a:bodyPr>
            <a:normAutofit/>
          </a:bodyPr>
          <a:lstStyle/>
          <a:p>
            <a:r>
              <a:rPr lang="en-GB" sz="3200" b="1" dirty="0"/>
              <a:t>Learning Weights for Graph Matching Edit Costs</a:t>
            </a:r>
            <a:endParaRPr lang="es-ES" sz="3200" dirty="0"/>
          </a:p>
        </p:txBody>
      </p:sp>
      <p:sp>
        <p:nvSpPr>
          <p:cNvPr id="3" name="Subtítulo 2"/>
          <p:cNvSpPr>
            <a:spLocks noGrp="1"/>
          </p:cNvSpPr>
          <p:nvPr>
            <p:ph type="subTitle" idx="1"/>
          </p:nvPr>
        </p:nvSpPr>
        <p:spPr>
          <a:xfrm>
            <a:off x="674519" y="1080758"/>
            <a:ext cx="7796479" cy="1520184"/>
          </a:xfrm>
        </p:spPr>
        <p:txBody>
          <a:bodyPr>
            <a:normAutofit fontScale="85000" lnSpcReduction="10000"/>
          </a:bodyPr>
          <a:lstStyle/>
          <a:p>
            <a:endParaRPr lang="en-GB" dirty="0" smtClean="0">
              <a:solidFill>
                <a:schemeClr val="tx1"/>
              </a:solidFill>
            </a:endParaRPr>
          </a:p>
          <a:p>
            <a:r>
              <a:rPr lang="en-GB" dirty="0" smtClean="0">
                <a:solidFill>
                  <a:schemeClr val="tx1"/>
                </a:solidFill>
              </a:rPr>
              <a:t>Francesc </a:t>
            </a:r>
            <a:r>
              <a:rPr lang="en-GB" dirty="0" smtClean="0">
                <a:solidFill>
                  <a:schemeClr val="tx1"/>
                </a:solidFill>
              </a:rPr>
              <a:t>Serratosa, Xavier Cort</a:t>
            </a:r>
            <a:r>
              <a:rPr lang="en-GB" dirty="0" smtClean="0">
                <a:solidFill>
                  <a:schemeClr val="tx1"/>
                </a:solidFill>
              </a:rPr>
              <a:t>és &amp; Carlos Moreno</a:t>
            </a:r>
            <a:r>
              <a:rPr lang="en-GB" dirty="0" smtClean="0">
                <a:solidFill>
                  <a:schemeClr val="tx1"/>
                </a:solidFill>
              </a:rPr>
              <a:t> </a:t>
            </a:r>
            <a:endParaRPr lang="en-GB" dirty="0">
              <a:solidFill>
                <a:schemeClr val="tx1"/>
              </a:solidFill>
            </a:endParaRPr>
          </a:p>
          <a:p>
            <a:r>
              <a:rPr lang="en-GB" i="1" dirty="0" err="1">
                <a:solidFill>
                  <a:schemeClr val="tx1"/>
                </a:solidFill>
              </a:rPr>
              <a:t>Universitat</a:t>
            </a:r>
            <a:r>
              <a:rPr lang="en-GB" i="1" dirty="0">
                <a:solidFill>
                  <a:schemeClr val="tx1"/>
                </a:solidFill>
              </a:rPr>
              <a:t> </a:t>
            </a:r>
            <a:r>
              <a:rPr lang="en-GB" i="1" dirty="0" err="1">
                <a:solidFill>
                  <a:schemeClr val="tx1"/>
                </a:solidFill>
              </a:rPr>
              <a:t>Rovira</a:t>
            </a:r>
            <a:r>
              <a:rPr lang="en-GB" i="1" dirty="0">
                <a:solidFill>
                  <a:schemeClr val="tx1"/>
                </a:solidFill>
              </a:rPr>
              <a:t> </a:t>
            </a:r>
            <a:r>
              <a:rPr lang="en-GB" i="1" dirty="0" err="1">
                <a:solidFill>
                  <a:schemeClr val="tx1"/>
                </a:solidFill>
              </a:rPr>
              <a:t>i</a:t>
            </a:r>
            <a:r>
              <a:rPr lang="en-GB" i="1" dirty="0">
                <a:solidFill>
                  <a:schemeClr val="tx1"/>
                </a:solidFill>
              </a:rPr>
              <a:t> </a:t>
            </a:r>
            <a:r>
              <a:rPr lang="en-GB" i="1" dirty="0" err="1" smtClean="0">
                <a:solidFill>
                  <a:schemeClr val="tx1"/>
                </a:solidFill>
              </a:rPr>
              <a:t>Virgili</a:t>
            </a:r>
            <a:endParaRPr lang="en-GB" i="1" dirty="0" smtClean="0">
              <a:solidFill>
                <a:schemeClr val="tx1"/>
              </a:solidFill>
            </a:endParaRPr>
          </a:p>
          <a:p>
            <a:endParaRPr lang="en-GB" i="1" dirty="0">
              <a:solidFill>
                <a:schemeClr val="tx1"/>
              </a:solidFill>
            </a:endParaRPr>
          </a:p>
        </p:txBody>
      </p:sp>
      <p:pic>
        <p:nvPicPr>
          <p:cNvPr id="7" name="Imagen 6"/>
          <p:cNvPicPr>
            <a:picLocks noChangeAspect="1"/>
          </p:cNvPicPr>
          <p:nvPr/>
        </p:nvPicPr>
        <p:blipFill rotWithShape="1">
          <a:blip r:embed="rId2"/>
          <a:srcRect b="1648"/>
          <a:stretch/>
        </p:blipFill>
        <p:spPr>
          <a:xfrm>
            <a:off x="1013998" y="2845275"/>
            <a:ext cx="7066432" cy="3876878"/>
          </a:xfrm>
          <a:prstGeom prst="rect">
            <a:avLst/>
          </a:prstGeom>
        </p:spPr>
      </p:pic>
    </p:spTree>
    <p:extLst>
      <p:ext uri="{BB962C8B-B14F-4D97-AF65-F5344CB8AC3E}">
        <p14:creationId xmlns:p14="http://schemas.microsoft.com/office/powerpoint/2010/main" val="245078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Labelling Space</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6" name="Picture 1" descr="C:\Users\Xavi\Dropbox\Articles Learning\PAMI 2013\figure1.png"/>
          <p:cNvPicPr/>
          <p:nvPr/>
        </p:nvPicPr>
        <p:blipFill>
          <a:blip r:embed="rId3"/>
          <a:srcRect/>
          <a:stretch>
            <a:fillRect/>
          </a:stretch>
        </p:blipFill>
        <p:spPr bwMode="auto">
          <a:xfrm>
            <a:off x="1180672" y="2714655"/>
            <a:ext cx="2313305" cy="1984375"/>
          </a:xfrm>
          <a:prstGeom prst="rect">
            <a:avLst/>
          </a:prstGeom>
          <a:noFill/>
          <a:ln w="9525">
            <a:noFill/>
            <a:miter lim="800000"/>
            <a:headEnd/>
            <a:tailEnd/>
          </a:ln>
        </p:spPr>
      </p:pic>
      <p:sp>
        <p:nvSpPr>
          <p:cNvPr id="5" name="Rectángulo 4"/>
          <p:cNvSpPr/>
          <p:nvPr/>
        </p:nvSpPr>
        <p:spPr>
          <a:xfrm>
            <a:off x="796218" y="5265518"/>
            <a:ext cx="3038142" cy="646331"/>
          </a:xfrm>
          <a:prstGeom prst="rect">
            <a:avLst/>
          </a:prstGeom>
        </p:spPr>
        <p:txBody>
          <a:bodyPr wrap="square">
            <a:spAutoFit/>
          </a:bodyPr>
          <a:lstStyle/>
          <a:p>
            <a:r>
              <a:rPr lang="es-ES" sz="1200" dirty="0"/>
              <a:t>A. Solé, F. Serratosa &amp; A. </a:t>
            </a:r>
            <a:r>
              <a:rPr lang="es-ES" sz="1200" dirty="0" err="1"/>
              <a:t>Sanfeliu</a:t>
            </a:r>
            <a:r>
              <a:rPr lang="es-ES" sz="1200" dirty="0"/>
              <a:t>, </a:t>
            </a:r>
            <a:r>
              <a:rPr lang="es-ES" sz="1200" dirty="0" err="1"/>
              <a:t>On</a:t>
            </a:r>
            <a:r>
              <a:rPr lang="es-ES" sz="1200" dirty="0"/>
              <a:t> </a:t>
            </a:r>
            <a:r>
              <a:rPr lang="es-ES" sz="1200" dirty="0" err="1"/>
              <a:t>the</a:t>
            </a:r>
            <a:r>
              <a:rPr lang="es-ES" sz="1200" dirty="0"/>
              <a:t> </a:t>
            </a:r>
            <a:r>
              <a:rPr lang="es-ES" sz="1200" dirty="0" err="1"/>
              <a:t>Graph</a:t>
            </a:r>
            <a:r>
              <a:rPr lang="es-ES" sz="1200" dirty="0"/>
              <a:t> </a:t>
            </a:r>
            <a:r>
              <a:rPr lang="es-ES" sz="1200" dirty="0" err="1"/>
              <a:t>Edit</a:t>
            </a:r>
            <a:r>
              <a:rPr lang="es-ES" sz="1200" dirty="0"/>
              <a:t> </a:t>
            </a:r>
            <a:r>
              <a:rPr lang="es-ES" sz="1200" dirty="0" err="1"/>
              <a:t>Distance</a:t>
            </a:r>
            <a:r>
              <a:rPr lang="es-ES" sz="1200" dirty="0"/>
              <a:t> </a:t>
            </a:r>
            <a:r>
              <a:rPr lang="es-ES" sz="1200" dirty="0" err="1"/>
              <a:t>cost</a:t>
            </a:r>
            <a:r>
              <a:rPr lang="es-ES" sz="1200" dirty="0"/>
              <a:t>: </a:t>
            </a:r>
            <a:r>
              <a:rPr lang="es-ES" sz="1200" dirty="0" err="1"/>
              <a:t>Properties</a:t>
            </a:r>
            <a:r>
              <a:rPr lang="es-ES" sz="1200" dirty="0"/>
              <a:t> and </a:t>
            </a:r>
            <a:r>
              <a:rPr lang="es-ES" sz="1200" dirty="0" err="1" smtClean="0"/>
              <a:t>Applications</a:t>
            </a:r>
            <a:r>
              <a:rPr lang="es-ES" sz="1200" dirty="0" smtClean="0"/>
              <a:t>, </a:t>
            </a:r>
            <a:r>
              <a:rPr lang="es-ES" sz="1200" dirty="0"/>
              <a:t>IJPRAI </a:t>
            </a:r>
            <a:r>
              <a:rPr lang="es-ES" sz="1200" dirty="0" smtClean="0"/>
              <a:t>2012</a:t>
            </a:r>
            <a:endParaRPr lang="es-ES" sz="1200" dirty="0"/>
          </a:p>
        </p:txBody>
      </p:sp>
      <p:pic>
        <p:nvPicPr>
          <p:cNvPr id="7" name="Picture 2" descr="C:\Users\Xavi\Dropbox\Articles Learning\PAMI 2013\figure3a.png"/>
          <p:cNvPicPr/>
          <p:nvPr/>
        </p:nvPicPr>
        <p:blipFill>
          <a:blip r:embed="rId4"/>
          <a:srcRect/>
          <a:stretch>
            <a:fillRect/>
          </a:stretch>
        </p:blipFill>
        <p:spPr bwMode="auto">
          <a:xfrm>
            <a:off x="4386608" y="2714655"/>
            <a:ext cx="2971800" cy="1980565"/>
          </a:xfrm>
          <a:prstGeom prst="rect">
            <a:avLst/>
          </a:prstGeom>
          <a:noFill/>
          <a:ln w="9525">
            <a:noFill/>
            <a:miter lim="800000"/>
            <a:headEnd/>
            <a:tailEnd/>
          </a:ln>
        </p:spPr>
      </p:pic>
      <p:pic>
        <p:nvPicPr>
          <p:cNvPr id="9" name="Imagen 8"/>
          <p:cNvPicPr>
            <a:picLocks noChangeAspect="1"/>
          </p:cNvPicPr>
          <p:nvPr/>
        </p:nvPicPr>
        <p:blipFill>
          <a:blip r:embed="rId5"/>
          <a:stretch>
            <a:fillRect/>
          </a:stretch>
        </p:blipFill>
        <p:spPr>
          <a:xfrm>
            <a:off x="2370943" y="1600003"/>
            <a:ext cx="4031329" cy="711955"/>
          </a:xfrm>
          <a:prstGeom prst="rect">
            <a:avLst/>
          </a:prstGeom>
        </p:spPr>
      </p:pic>
    </p:spTree>
    <p:extLst>
      <p:ext uri="{BB962C8B-B14F-4D97-AF65-F5344CB8AC3E}">
        <p14:creationId xmlns:p14="http://schemas.microsoft.com/office/powerpoint/2010/main" val="365621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Learning Weights</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26" name="Imagen 25"/>
          <p:cNvPicPr>
            <a:picLocks noChangeAspect="1"/>
          </p:cNvPicPr>
          <p:nvPr/>
        </p:nvPicPr>
        <p:blipFill>
          <a:blip r:embed="rId3"/>
          <a:stretch>
            <a:fillRect/>
          </a:stretch>
        </p:blipFill>
        <p:spPr>
          <a:xfrm>
            <a:off x="1895043" y="1697327"/>
            <a:ext cx="5405492" cy="995197"/>
          </a:xfrm>
          <a:prstGeom prst="rect">
            <a:avLst/>
          </a:prstGeom>
        </p:spPr>
      </p:pic>
    </p:spTree>
    <p:extLst>
      <p:ext uri="{BB962C8B-B14F-4D97-AF65-F5344CB8AC3E}">
        <p14:creationId xmlns:p14="http://schemas.microsoft.com/office/powerpoint/2010/main" val="365433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Learning Weights</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3" name="Imagen 2"/>
          <p:cNvPicPr>
            <a:picLocks noChangeAspect="1"/>
          </p:cNvPicPr>
          <p:nvPr/>
        </p:nvPicPr>
        <p:blipFill rotWithShape="1">
          <a:blip r:embed="rId3"/>
          <a:srcRect/>
          <a:stretch/>
        </p:blipFill>
        <p:spPr>
          <a:xfrm>
            <a:off x="2774906" y="3352108"/>
            <a:ext cx="3199369" cy="1037268"/>
          </a:xfrm>
          <a:prstGeom prst="rect">
            <a:avLst/>
          </a:prstGeom>
        </p:spPr>
      </p:pic>
      <p:sp>
        <p:nvSpPr>
          <p:cNvPr id="8" name="Rectángulo 7"/>
          <p:cNvSpPr/>
          <p:nvPr/>
        </p:nvSpPr>
        <p:spPr>
          <a:xfrm>
            <a:off x="2765218" y="4527276"/>
            <a:ext cx="1454019" cy="369332"/>
          </a:xfrm>
          <a:prstGeom prst="rect">
            <a:avLst/>
          </a:prstGeom>
        </p:spPr>
        <p:txBody>
          <a:bodyPr wrap="none">
            <a:spAutoFit/>
          </a:bodyPr>
          <a:lstStyle/>
          <a:p>
            <a:r>
              <a:rPr lang="en-GB" dirty="0"/>
              <a:t>Loss Function </a:t>
            </a:r>
            <a:endParaRPr lang="es-ES" dirty="0"/>
          </a:p>
        </p:txBody>
      </p:sp>
      <p:sp>
        <p:nvSpPr>
          <p:cNvPr id="10" name="Rectángulo 9"/>
          <p:cNvSpPr/>
          <p:nvPr/>
        </p:nvSpPr>
        <p:spPr>
          <a:xfrm>
            <a:off x="4734804" y="4527276"/>
            <a:ext cx="2033467" cy="369332"/>
          </a:xfrm>
          <a:prstGeom prst="rect">
            <a:avLst/>
          </a:prstGeom>
        </p:spPr>
        <p:txBody>
          <a:bodyPr wrap="none">
            <a:spAutoFit/>
          </a:bodyPr>
          <a:lstStyle/>
          <a:p>
            <a:r>
              <a:rPr lang="en-GB" dirty="0" smtClean="0"/>
              <a:t>Regularisation term</a:t>
            </a:r>
            <a:endParaRPr lang="es-ES" dirty="0"/>
          </a:p>
        </p:txBody>
      </p:sp>
      <p:cxnSp>
        <p:nvCxnSpPr>
          <p:cNvPr id="12" name="Conector recto de flecha 11"/>
          <p:cNvCxnSpPr/>
          <p:nvPr/>
        </p:nvCxnSpPr>
        <p:spPr>
          <a:xfrm flipV="1">
            <a:off x="3724456" y="4023046"/>
            <a:ext cx="42740"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flipH="1" flipV="1">
            <a:off x="5351496" y="4065785"/>
            <a:ext cx="177305"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6" name="Imagen 25"/>
          <p:cNvPicPr>
            <a:picLocks noChangeAspect="1"/>
          </p:cNvPicPr>
          <p:nvPr/>
        </p:nvPicPr>
        <p:blipFill>
          <a:blip r:embed="rId4"/>
          <a:stretch>
            <a:fillRect/>
          </a:stretch>
        </p:blipFill>
        <p:spPr>
          <a:xfrm>
            <a:off x="1895043" y="1697327"/>
            <a:ext cx="5405492" cy="995197"/>
          </a:xfrm>
          <a:prstGeom prst="rect">
            <a:avLst/>
          </a:prstGeom>
        </p:spPr>
      </p:pic>
    </p:spTree>
    <p:extLst>
      <p:ext uri="{BB962C8B-B14F-4D97-AF65-F5344CB8AC3E}">
        <p14:creationId xmlns:p14="http://schemas.microsoft.com/office/powerpoint/2010/main" val="357267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Learning Weights</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3" name="Imagen 2"/>
          <p:cNvPicPr>
            <a:picLocks noChangeAspect="1"/>
          </p:cNvPicPr>
          <p:nvPr/>
        </p:nvPicPr>
        <p:blipFill rotWithShape="1">
          <a:blip r:embed="rId3"/>
          <a:srcRect/>
          <a:stretch/>
        </p:blipFill>
        <p:spPr>
          <a:xfrm>
            <a:off x="2723128" y="1221766"/>
            <a:ext cx="3199369" cy="1037268"/>
          </a:xfrm>
          <a:prstGeom prst="rect">
            <a:avLst/>
          </a:prstGeom>
        </p:spPr>
      </p:pic>
      <p:sp>
        <p:nvSpPr>
          <p:cNvPr id="8" name="Rectángulo 7"/>
          <p:cNvSpPr/>
          <p:nvPr/>
        </p:nvSpPr>
        <p:spPr>
          <a:xfrm>
            <a:off x="2936177" y="2396934"/>
            <a:ext cx="1454019" cy="369332"/>
          </a:xfrm>
          <a:prstGeom prst="rect">
            <a:avLst/>
          </a:prstGeom>
        </p:spPr>
        <p:txBody>
          <a:bodyPr wrap="none">
            <a:spAutoFit/>
          </a:bodyPr>
          <a:lstStyle/>
          <a:p>
            <a:r>
              <a:rPr lang="en-GB" dirty="0"/>
              <a:t>Loss Function </a:t>
            </a:r>
            <a:endParaRPr lang="es-ES" dirty="0"/>
          </a:p>
        </p:txBody>
      </p:sp>
      <p:sp>
        <p:nvSpPr>
          <p:cNvPr id="10" name="Rectángulo 9"/>
          <p:cNvSpPr/>
          <p:nvPr/>
        </p:nvSpPr>
        <p:spPr>
          <a:xfrm>
            <a:off x="4683026" y="2396934"/>
            <a:ext cx="2033467" cy="369332"/>
          </a:xfrm>
          <a:prstGeom prst="rect">
            <a:avLst/>
          </a:prstGeom>
        </p:spPr>
        <p:txBody>
          <a:bodyPr wrap="none">
            <a:spAutoFit/>
          </a:bodyPr>
          <a:lstStyle/>
          <a:p>
            <a:r>
              <a:rPr lang="en-GB" dirty="0" smtClean="0"/>
              <a:t>Regularisation term</a:t>
            </a:r>
            <a:endParaRPr lang="es-ES" dirty="0"/>
          </a:p>
        </p:txBody>
      </p:sp>
      <p:cxnSp>
        <p:nvCxnSpPr>
          <p:cNvPr id="12" name="Conector recto de flecha 11"/>
          <p:cNvCxnSpPr/>
          <p:nvPr/>
        </p:nvCxnSpPr>
        <p:spPr>
          <a:xfrm flipV="1">
            <a:off x="3895415" y="1892704"/>
            <a:ext cx="42740"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flipH="1" flipV="1">
            <a:off x="5522455" y="1935443"/>
            <a:ext cx="177305"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0" descr="C:\Users\Xavi\Dropbox\Articles Learning\PAMI 2013\figure7b.png"/>
          <p:cNvPicPr/>
          <p:nvPr/>
        </p:nvPicPr>
        <p:blipFill rotWithShape="1">
          <a:blip r:embed="rId4"/>
          <a:srcRect l="12523"/>
          <a:stretch/>
        </p:blipFill>
        <p:spPr bwMode="auto">
          <a:xfrm>
            <a:off x="5452525" y="2864172"/>
            <a:ext cx="2527935" cy="2033270"/>
          </a:xfrm>
          <a:prstGeom prst="rect">
            <a:avLst/>
          </a:prstGeom>
          <a:noFill/>
          <a:ln>
            <a:noFill/>
          </a:ln>
          <a:extLst>
            <a:ext uri="{53640926-AAD7-44d8-BBD7-CCE9431645EC}">
              <a14:shadowObscured xmlns:a14="http://schemas.microsoft.com/office/drawing/2010/main"/>
            </a:ext>
          </a:extLst>
        </p:spPr>
      </p:pic>
      <p:pic>
        <p:nvPicPr>
          <p:cNvPr id="17" name="Picture 6" descr="C:\Users\Xavi\Dropbox\Articles Learning\PAMI 2013\figure5.png"/>
          <p:cNvPicPr/>
          <p:nvPr/>
        </p:nvPicPr>
        <p:blipFill>
          <a:blip r:embed="rId5"/>
          <a:srcRect/>
          <a:stretch>
            <a:fillRect/>
          </a:stretch>
        </p:blipFill>
        <p:spPr bwMode="auto">
          <a:xfrm>
            <a:off x="1729886" y="2766266"/>
            <a:ext cx="2741295" cy="2061845"/>
          </a:xfrm>
          <a:prstGeom prst="rect">
            <a:avLst/>
          </a:prstGeom>
          <a:noFill/>
          <a:ln w="9525">
            <a:noFill/>
            <a:miter lim="800000"/>
            <a:headEnd/>
            <a:tailEnd/>
          </a:ln>
        </p:spPr>
      </p:pic>
      <p:pic>
        <p:nvPicPr>
          <p:cNvPr id="18" name="Picture 12" descr="C:\Users\Xavi\Dropbox\Articles Learning\PAMI 2013\figure7a.png"/>
          <p:cNvPicPr/>
          <p:nvPr/>
        </p:nvPicPr>
        <p:blipFill>
          <a:blip r:embed="rId6"/>
          <a:srcRect/>
          <a:stretch>
            <a:fillRect/>
          </a:stretch>
        </p:blipFill>
        <p:spPr bwMode="auto">
          <a:xfrm>
            <a:off x="3432488" y="4671060"/>
            <a:ext cx="2670175" cy="2129790"/>
          </a:xfrm>
          <a:prstGeom prst="rect">
            <a:avLst/>
          </a:prstGeom>
          <a:noFill/>
          <a:ln w="9525">
            <a:noFill/>
            <a:miter lim="800000"/>
            <a:headEnd/>
            <a:tailEnd/>
          </a:ln>
        </p:spPr>
      </p:pic>
      <p:cxnSp>
        <p:nvCxnSpPr>
          <p:cNvPr id="19" name="Conector recto de flecha 18"/>
          <p:cNvCxnSpPr/>
          <p:nvPr/>
        </p:nvCxnSpPr>
        <p:spPr>
          <a:xfrm>
            <a:off x="3938155" y="4395958"/>
            <a:ext cx="744871" cy="5617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flipH="1">
            <a:off x="5049387" y="4395958"/>
            <a:ext cx="650373" cy="5014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49017" y="5115424"/>
            <a:ext cx="3331213" cy="1200329"/>
          </a:xfrm>
          <a:prstGeom prst="rect">
            <a:avLst/>
          </a:prstGeom>
        </p:spPr>
        <p:txBody>
          <a:bodyPr wrap="square">
            <a:spAutoFit/>
          </a:bodyPr>
          <a:lstStyle/>
          <a:p>
            <a:r>
              <a:rPr lang="en-GB" dirty="0"/>
              <a:t>T. S. Caetano, J. J. </a:t>
            </a:r>
            <a:r>
              <a:rPr lang="en-GB" dirty="0" err="1"/>
              <a:t>McAuley</a:t>
            </a:r>
            <a:r>
              <a:rPr lang="en-GB" dirty="0"/>
              <a:t>, L. Cheng, Q. V. Le, A. J. </a:t>
            </a:r>
            <a:r>
              <a:rPr lang="en-GB" dirty="0" err="1"/>
              <a:t>Smola</a:t>
            </a:r>
            <a:r>
              <a:rPr lang="en-GB" dirty="0"/>
              <a:t>, “Learning Graph Matching”, </a:t>
            </a:r>
            <a:r>
              <a:rPr lang="en-GB" dirty="0" smtClean="0"/>
              <a:t>PAMI </a:t>
            </a:r>
            <a:r>
              <a:rPr lang="en-GB" dirty="0"/>
              <a:t>2009 </a:t>
            </a:r>
            <a:endParaRPr lang="es-ES" dirty="0"/>
          </a:p>
        </p:txBody>
      </p:sp>
    </p:spTree>
    <p:extLst>
      <p:ext uri="{BB962C8B-B14F-4D97-AF65-F5344CB8AC3E}">
        <p14:creationId xmlns:p14="http://schemas.microsoft.com/office/powerpoint/2010/main" val="161214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Learning Weights</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3" name="Imagen 2"/>
          <p:cNvPicPr>
            <a:picLocks noChangeAspect="1"/>
          </p:cNvPicPr>
          <p:nvPr/>
        </p:nvPicPr>
        <p:blipFill rotWithShape="1">
          <a:blip r:embed="rId3"/>
          <a:srcRect/>
          <a:stretch/>
        </p:blipFill>
        <p:spPr>
          <a:xfrm>
            <a:off x="2723128" y="1221766"/>
            <a:ext cx="3199369" cy="1037268"/>
          </a:xfrm>
          <a:prstGeom prst="rect">
            <a:avLst/>
          </a:prstGeom>
        </p:spPr>
      </p:pic>
      <p:sp>
        <p:nvSpPr>
          <p:cNvPr id="8" name="Rectángulo 7"/>
          <p:cNvSpPr/>
          <p:nvPr/>
        </p:nvSpPr>
        <p:spPr>
          <a:xfrm>
            <a:off x="2936177" y="2396934"/>
            <a:ext cx="1454019" cy="369332"/>
          </a:xfrm>
          <a:prstGeom prst="rect">
            <a:avLst/>
          </a:prstGeom>
        </p:spPr>
        <p:txBody>
          <a:bodyPr wrap="none">
            <a:spAutoFit/>
          </a:bodyPr>
          <a:lstStyle/>
          <a:p>
            <a:r>
              <a:rPr lang="en-GB" dirty="0"/>
              <a:t>Loss Function </a:t>
            </a:r>
            <a:endParaRPr lang="es-ES" dirty="0"/>
          </a:p>
        </p:txBody>
      </p:sp>
      <p:sp>
        <p:nvSpPr>
          <p:cNvPr id="10" name="Rectángulo 9"/>
          <p:cNvSpPr/>
          <p:nvPr/>
        </p:nvSpPr>
        <p:spPr>
          <a:xfrm>
            <a:off x="4683026" y="2396934"/>
            <a:ext cx="2033467" cy="369332"/>
          </a:xfrm>
          <a:prstGeom prst="rect">
            <a:avLst/>
          </a:prstGeom>
        </p:spPr>
        <p:txBody>
          <a:bodyPr wrap="none">
            <a:spAutoFit/>
          </a:bodyPr>
          <a:lstStyle/>
          <a:p>
            <a:r>
              <a:rPr lang="en-GB" dirty="0" smtClean="0"/>
              <a:t>Regularisation term</a:t>
            </a:r>
            <a:endParaRPr lang="es-ES" dirty="0"/>
          </a:p>
        </p:txBody>
      </p:sp>
      <p:cxnSp>
        <p:nvCxnSpPr>
          <p:cNvPr id="12" name="Conector recto de flecha 11"/>
          <p:cNvCxnSpPr/>
          <p:nvPr/>
        </p:nvCxnSpPr>
        <p:spPr>
          <a:xfrm flipV="1">
            <a:off x="3895415" y="1892704"/>
            <a:ext cx="42740"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flipH="1" flipV="1">
            <a:off x="5522455" y="1935443"/>
            <a:ext cx="177305" cy="4640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4017760" y="4395958"/>
            <a:ext cx="744871" cy="5617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flipH="1">
            <a:off x="5049387" y="4456180"/>
            <a:ext cx="650373" cy="5014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784007" y="5377960"/>
            <a:ext cx="1554464" cy="369332"/>
          </a:xfrm>
          <a:prstGeom prst="rect">
            <a:avLst/>
          </a:prstGeom>
        </p:spPr>
        <p:txBody>
          <a:bodyPr wrap="square">
            <a:spAutoFit/>
          </a:bodyPr>
          <a:lstStyle/>
          <a:p>
            <a:r>
              <a:rPr lang="en-GB" dirty="0" smtClean="0"/>
              <a:t>Our method</a:t>
            </a:r>
            <a:endParaRPr lang="es-ES" dirty="0"/>
          </a:p>
        </p:txBody>
      </p:sp>
      <p:pic>
        <p:nvPicPr>
          <p:cNvPr id="15" name="Picture 7" descr="C:\Users\Xavi\Dropbox\Articles Learning\PAMI 2013\figure6a.png"/>
          <p:cNvPicPr/>
          <p:nvPr/>
        </p:nvPicPr>
        <p:blipFill>
          <a:blip r:embed="rId4"/>
          <a:srcRect/>
          <a:stretch>
            <a:fillRect/>
          </a:stretch>
        </p:blipFill>
        <p:spPr bwMode="auto">
          <a:xfrm>
            <a:off x="2210251" y="2766266"/>
            <a:ext cx="2515535" cy="1690747"/>
          </a:xfrm>
          <a:prstGeom prst="rect">
            <a:avLst/>
          </a:prstGeom>
          <a:noFill/>
          <a:ln w="9525">
            <a:noFill/>
            <a:miter lim="800000"/>
            <a:headEnd/>
            <a:tailEnd/>
          </a:ln>
        </p:spPr>
      </p:pic>
      <p:pic>
        <p:nvPicPr>
          <p:cNvPr id="20" name="Picture 11" descr="C:\Users\Xavi\Dropbox\Articles Learning\PAMI 2013\figure8b.png"/>
          <p:cNvPicPr/>
          <p:nvPr/>
        </p:nvPicPr>
        <p:blipFill rotWithShape="1">
          <a:blip r:embed="rId5"/>
          <a:srcRect l="11804"/>
          <a:stretch/>
        </p:blipFill>
        <p:spPr bwMode="auto">
          <a:xfrm>
            <a:off x="5147077" y="2766266"/>
            <a:ext cx="2146850" cy="1803272"/>
          </a:xfrm>
          <a:prstGeom prst="rect">
            <a:avLst/>
          </a:prstGeom>
          <a:noFill/>
          <a:ln>
            <a:noFill/>
          </a:ln>
          <a:extLst>
            <a:ext uri="{53640926-AAD7-44d8-BBD7-CCE9431645EC}">
              <a14:shadowObscured xmlns:a14="http://schemas.microsoft.com/office/drawing/2010/main"/>
            </a:ext>
          </a:extLst>
        </p:spPr>
      </p:pic>
      <p:pic>
        <p:nvPicPr>
          <p:cNvPr id="21" name="Picture 1" descr="C:\Users\Xavi\Dropbox\Articles Learning\PAMI 2013\figure8a - copia.png"/>
          <p:cNvPicPr/>
          <p:nvPr/>
        </p:nvPicPr>
        <p:blipFill>
          <a:blip r:embed="rId6"/>
          <a:srcRect/>
          <a:stretch>
            <a:fillRect/>
          </a:stretch>
        </p:blipFill>
        <p:spPr bwMode="auto">
          <a:xfrm>
            <a:off x="3696981" y="5036562"/>
            <a:ext cx="2704811" cy="1790437"/>
          </a:xfrm>
          <a:prstGeom prst="rect">
            <a:avLst/>
          </a:prstGeom>
          <a:noFill/>
          <a:ln w="9525">
            <a:noFill/>
            <a:miter lim="800000"/>
            <a:headEnd/>
            <a:tailEnd/>
          </a:ln>
        </p:spPr>
      </p:pic>
    </p:spTree>
    <p:extLst>
      <p:ext uri="{BB962C8B-B14F-4D97-AF65-F5344CB8AC3E}">
        <p14:creationId xmlns:p14="http://schemas.microsoft.com/office/powerpoint/2010/main" val="65518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0"/>
            <a:ext cx="9144000" cy="1470025"/>
          </a:xfrm>
        </p:spPr>
        <p:txBody>
          <a:bodyPr>
            <a:normAutofit/>
          </a:bodyPr>
          <a:lstStyle/>
          <a:p>
            <a:pPr lvl="0"/>
            <a:r>
              <a:rPr lang="en-GB" dirty="0"/>
              <a:t>Practical Evaluation</a:t>
            </a:r>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5" name="Picture 14"/>
          <p:cNvPicPr/>
          <p:nvPr/>
        </p:nvPicPr>
        <p:blipFill>
          <a:blip r:embed="rId3"/>
          <a:srcRect/>
          <a:stretch>
            <a:fillRect/>
          </a:stretch>
        </p:blipFill>
        <p:spPr bwMode="auto">
          <a:xfrm>
            <a:off x="2784184" y="1160045"/>
            <a:ext cx="3508759" cy="2463932"/>
          </a:xfrm>
          <a:prstGeom prst="rect">
            <a:avLst/>
          </a:prstGeom>
          <a:noFill/>
          <a:ln w="9525">
            <a:noFill/>
            <a:miter lim="800000"/>
            <a:headEnd/>
            <a:tailEnd/>
          </a:ln>
        </p:spPr>
      </p:pic>
      <p:pic>
        <p:nvPicPr>
          <p:cNvPr id="6" name="Picture 6" descr="C:\Users\Xavi\Dropbox\Articles Learning\PAMI 2013\figure9d.png"/>
          <p:cNvPicPr/>
          <p:nvPr/>
        </p:nvPicPr>
        <p:blipFill>
          <a:blip r:embed="rId4"/>
          <a:srcRect b="810"/>
          <a:stretch>
            <a:fillRect/>
          </a:stretch>
        </p:blipFill>
        <p:spPr bwMode="auto">
          <a:xfrm>
            <a:off x="2511752" y="3783588"/>
            <a:ext cx="4143425" cy="2291382"/>
          </a:xfrm>
          <a:prstGeom prst="rect">
            <a:avLst/>
          </a:prstGeom>
          <a:noFill/>
          <a:ln w="9525">
            <a:noFill/>
            <a:miter lim="800000"/>
            <a:headEnd/>
            <a:tailEnd/>
          </a:ln>
        </p:spPr>
      </p:pic>
    </p:spTree>
    <p:extLst>
      <p:ext uri="{BB962C8B-B14F-4D97-AF65-F5344CB8AC3E}">
        <p14:creationId xmlns:p14="http://schemas.microsoft.com/office/powerpoint/2010/main" val="245999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smtClean="0"/>
              <a:t>Conclusions</a:t>
            </a:r>
            <a:endParaRPr lang="es-ES" dirty="0"/>
          </a:p>
        </p:txBody>
      </p:sp>
      <p:sp>
        <p:nvSpPr>
          <p:cNvPr id="3" name="Subtítulo 2"/>
          <p:cNvSpPr>
            <a:spLocks noGrp="1"/>
          </p:cNvSpPr>
          <p:nvPr>
            <p:ph type="subTitle" idx="1"/>
          </p:nvPr>
        </p:nvSpPr>
        <p:spPr>
          <a:xfrm>
            <a:off x="687294" y="1784350"/>
            <a:ext cx="7649882" cy="2312439"/>
          </a:xfrm>
        </p:spPr>
        <p:txBody>
          <a:bodyPr>
            <a:normAutofit/>
          </a:bodyPr>
          <a:lstStyle/>
          <a:p>
            <a:pPr lvl="0" algn="just"/>
            <a:r>
              <a:rPr lang="en-GB" sz="1800" dirty="0" smtClean="0">
                <a:solidFill>
                  <a:schemeClr val="tx1"/>
                </a:solidFill>
              </a:rPr>
              <a:t>We </a:t>
            </a:r>
            <a:r>
              <a:rPr lang="en-GB" sz="1800" dirty="0">
                <a:solidFill>
                  <a:schemeClr val="tx1"/>
                </a:solidFill>
              </a:rPr>
              <a:t>demonstrate the parameter on the regularisation term </a:t>
            </a:r>
            <a:r>
              <a:rPr lang="en-GB" sz="1800" dirty="0" smtClean="0">
                <a:solidFill>
                  <a:schemeClr val="tx1"/>
                </a:solidFill>
              </a:rPr>
              <a:t>does </a:t>
            </a:r>
            <a:r>
              <a:rPr lang="en-GB" sz="1800" dirty="0">
                <a:solidFill>
                  <a:schemeClr val="tx1"/>
                </a:solidFill>
              </a:rPr>
              <a:t>not affect on the optimisation process, thus, it is not needed to tune it in the validation process, as it is usual in other methods</a:t>
            </a:r>
            <a:r>
              <a:rPr lang="en-GB" sz="1800" dirty="0" smtClean="0">
                <a:solidFill>
                  <a:schemeClr val="tx1"/>
                </a:solidFill>
              </a:rPr>
              <a:t>.</a:t>
            </a:r>
          </a:p>
          <a:p>
            <a:pPr lvl="0" algn="just"/>
            <a:endParaRPr lang="en-GB" sz="1800" dirty="0">
              <a:solidFill>
                <a:schemeClr val="tx1"/>
              </a:solidFill>
            </a:endParaRPr>
          </a:p>
          <a:p>
            <a:pPr lvl="0" algn="just"/>
            <a:r>
              <a:rPr lang="en-GB" sz="1800" dirty="0">
                <a:solidFill>
                  <a:schemeClr val="tx1"/>
                </a:solidFill>
              </a:rPr>
              <a:t>We show the optimisation algorithm only uses the weights on nodes and edges and it is not needed external variables such as the node positions, as it is usual in other methods.</a:t>
            </a:r>
          </a:p>
          <a:p>
            <a:pPr algn="just"/>
            <a:endParaRPr lang="es-ES"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spTree>
    <p:extLst>
      <p:ext uri="{BB962C8B-B14F-4D97-AF65-F5344CB8AC3E}">
        <p14:creationId xmlns:p14="http://schemas.microsoft.com/office/powerpoint/2010/main" val="262706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smtClean="0"/>
              <a:t>Graph Matching</a:t>
            </a:r>
            <a:endParaRPr lang="es-ES"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6" name="Imagen 5"/>
          <p:cNvPicPr>
            <a:picLocks noChangeAspect="1"/>
          </p:cNvPicPr>
          <p:nvPr/>
        </p:nvPicPr>
        <p:blipFill>
          <a:blip r:embed="rId3"/>
          <a:stretch>
            <a:fillRect/>
          </a:stretch>
        </p:blipFill>
        <p:spPr>
          <a:xfrm>
            <a:off x="791354" y="1793878"/>
            <a:ext cx="3390900" cy="2362200"/>
          </a:xfrm>
          <a:prstGeom prst="rect">
            <a:avLst/>
          </a:prstGeom>
        </p:spPr>
      </p:pic>
      <p:pic>
        <p:nvPicPr>
          <p:cNvPr id="8" name="Imagen 7"/>
          <p:cNvPicPr>
            <a:picLocks noChangeAspect="1"/>
          </p:cNvPicPr>
          <p:nvPr/>
        </p:nvPicPr>
        <p:blipFill>
          <a:blip r:embed="rId4"/>
          <a:stretch>
            <a:fillRect/>
          </a:stretch>
        </p:blipFill>
        <p:spPr>
          <a:xfrm>
            <a:off x="962313" y="4562574"/>
            <a:ext cx="3077806" cy="1349275"/>
          </a:xfrm>
          <a:prstGeom prst="rect">
            <a:avLst/>
          </a:prstGeom>
        </p:spPr>
      </p:pic>
      <p:pic>
        <p:nvPicPr>
          <p:cNvPr id="9" name="Imagen 8"/>
          <p:cNvPicPr>
            <a:picLocks noChangeAspect="1"/>
          </p:cNvPicPr>
          <p:nvPr/>
        </p:nvPicPr>
        <p:blipFill rotWithShape="1">
          <a:blip r:embed="rId5"/>
          <a:srcRect/>
          <a:stretch/>
        </p:blipFill>
        <p:spPr>
          <a:xfrm>
            <a:off x="5269190" y="2020214"/>
            <a:ext cx="2839136" cy="3695019"/>
          </a:xfrm>
          <a:prstGeom prst="rect">
            <a:avLst/>
          </a:prstGeom>
        </p:spPr>
      </p:pic>
    </p:spTree>
    <p:extLst>
      <p:ext uri="{BB962C8B-B14F-4D97-AF65-F5344CB8AC3E}">
        <p14:creationId xmlns:p14="http://schemas.microsoft.com/office/powerpoint/2010/main" val="180449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a:t>Graph Matching</a:t>
            </a:r>
            <a:endParaRPr lang="es-ES" dirty="0"/>
          </a:p>
        </p:txBody>
      </p:sp>
      <p:pic>
        <p:nvPicPr>
          <p:cNvPr id="4" name="Imagen 3"/>
          <p:cNvPicPr>
            <a:picLocks noChangeAspect="1"/>
          </p:cNvPicPr>
          <p:nvPr/>
        </p:nvPicPr>
        <p:blipFill>
          <a:blip r:embed="rId2"/>
          <a:stretch>
            <a:fillRect/>
          </a:stretch>
        </p:blipFill>
        <p:spPr>
          <a:xfrm>
            <a:off x="7555096" y="5924549"/>
            <a:ext cx="1554911" cy="889001"/>
          </a:xfrm>
          <a:prstGeom prst="rect">
            <a:avLst/>
          </a:prstGeom>
        </p:spPr>
      </p:pic>
      <p:pic>
        <p:nvPicPr>
          <p:cNvPr id="3" name="Imagen 2"/>
          <p:cNvPicPr>
            <a:picLocks noChangeAspect="1"/>
          </p:cNvPicPr>
          <p:nvPr/>
        </p:nvPicPr>
        <p:blipFill>
          <a:blip r:embed="rId3"/>
          <a:stretch>
            <a:fillRect/>
          </a:stretch>
        </p:blipFill>
        <p:spPr>
          <a:xfrm>
            <a:off x="2605689" y="1716009"/>
            <a:ext cx="4031329" cy="711955"/>
          </a:xfrm>
          <a:prstGeom prst="rect">
            <a:avLst/>
          </a:prstGeom>
        </p:spPr>
      </p:pic>
      <p:pic>
        <p:nvPicPr>
          <p:cNvPr id="8" name="Imagen 7"/>
          <p:cNvPicPr>
            <a:picLocks noChangeAspect="1"/>
          </p:cNvPicPr>
          <p:nvPr/>
        </p:nvPicPr>
        <p:blipFill rotWithShape="1">
          <a:blip r:embed="rId4"/>
          <a:srcRect/>
          <a:stretch/>
        </p:blipFill>
        <p:spPr>
          <a:xfrm>
            <a:off x="2063792" y="2991100"/>
            <a:ext cx="2155224" cy="2804936"/>
          </a:xfrm>
          <a:prstGeom prst="rect">
            <a:avLst/>
          </a:prstGeom>
        </p:spPr>
      </p:pic>
    </p:spTree>
    <p:extLst>
      <p:ext uri="{BB962C8B-B14F-4D97-AF65-F5344CB8AC3E}">
        <p14:creationId xmlns:p14="http://schemas.microsoft.com/office/powerpoint/2010/main" val="135784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a:t>Graph Matching</a:t>
            </a:r>
            <a:endParaRPr lang="es-ES" dirty="0"/>
          </a:p>
        </p:txBody>
      </p:sp>
      <p:pic>
        <p:nvPicPr>
          <p:cNvPr id="4" name="Imagen 3"/>
          <p:cNvPicPr>
            <a:picLocks noChangeAspect="1"/>
          </p:cNvPicPr>
          <p:nvPr/>
        </p:nvPicPr>
        <p:blipFill>
          <a:blip r:embed="rId2"/>
          <a:stretch>
            <a:fillRect/>
          </a:stretch>
        </p:blipFill>
        <p:spPr>
          <a:xfrm>
            <a:off x="7555096" y="5924549"/>
            <a:ext cx="1554911" cy="889001"/>
          </a:xfrm>
          <a:prstGeom prst="rect">
            <a:avLst/>
          </a:prstGeom>
        </p:spPr>
      </p:pic>
      <p:pic>
        <p:nvPicPr>
          <p:cNvPr id="3" name="Imagen 2"/>
          <p:cNvPicPr>
            <a:picLocks noChangeAspect="1"/>
          </p:cNvPicPr>
          <p:nvPr/>
        </p:nvPicPr>
        <p:blipFill>
          <a:blip r:embed="rId3"/>
          <a:stretch>
            <a:fillRect/>
          </a:stretch>
        </p:blipFill>
        <p:spPr>
          <a:xfrm>
            <a:off x="2605689" y="1716009"/>
            <a:ext cx="4031329" cy="711955"/>
          </a:xfrm>
          <a:prstGeom prst="rect">
            <a:avLst/>
          </a:prstGeom>
        </p:spPr>
      </p:pic>
      <p:pic>
        <p:nvPicPr>
          <p:cNvPr id="8" name="Imagen 7"/>
          <p:cNvPicPr>
            <a:picLocks noChangeAspect="1"/>
          </p:cNvPicPr>
          <p:nvPr/>
        </p:nvPicPr>
        <p:blipFill rotWithShape="1">
          <a:blip r:embed="rId4"/>
          <a:srcRect/>
          <a:stretch/>
        </p:blipFill>
        <p:spPr>
          <a:xfrm>
            <a:off x="2063792" y="2991100"/>
            <a:ext cx="2155224" cy="2804936"/>
          </a:xfrm>
          <a:prstGeom prst="rect">
            <a:avLst/>
          </a:prstGeom>
        </p:spPr>
      </p:pic>
      <p:pic>
        <p:nvPicPr>
          <p:cNvPr id="10" name="Imagen 9"/>
          <p:cNvPicPr>
            <a:picLocks noChangeAspect="1"/>
          </p:cNvPicPr>
          <p:nvPr/>
        </p:nvPicPr>
        <p:blipFill>
          <a:blip r:embed="rId5"/>
          <a:stretch>
            <a:fillRect/>
          </a:stretch>
        </p:blipFill>
        <p:spPr>
          <a:xfrm>
            <a:off x="5316623" y="2476808"/>
            <a:ext cx="3530600" cy="1409700"/>
          </a:xfrm>
          <a:prstGeom prst="rect">
            <a:avLst/>
          </a:prstGeom>
        </p:spPr>
      </p:pic>
      <p:pic>
        <p:nvPicPr>
          <p:cNvPr id="11" name="Imagen 10"/>
          <p:cNvPicPr>
            <a:picLocks noChangeAspect="1"/>
          </p:cNvPicPr>
          <p:nvPr/>
        </p:nvPicPr>
        <p:blipFill>
          <a:blip r:embed="rId5"/>
          <a:stretch>
            <a:fillRect/>
          </a:stretch>
        </p:blipFill>
        <p:spPr>
          <a:xfrm>
            <a:off x="5255567" y="4386336"/>
            <a:ext cx="3530600" cy="1409700"/>
          </a:xfrm>
          <a:prstGeom prst="rect">
            <a:avLst/>
          </a:prstGeom>
        </p:spPr>
      </p:pic>
    </p:spTree>
    <p:extLst>
      <p:ext uri="{BB962C8B-B14F-4D97-AF65-F5344CB8AC3E}">
        <p14:creationId xmlns:p14="http://schemas.microsoft.com/office/powerpoint/2010/main" val="237534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a:t>Graph Matching</a:t>
            </a:r>
            <a:endParaRPr lang="es-ES" dirty="0"/>
          </a:p>
        </p:txBody>
      </p:sp>
      <p:pic>
        <p:nvPicPr>
          <p:cNvPr id="4" name="Imagen 3"/>
          <p:cNvPicPr>
            <a:picLocks noChangeAspect="1"/>
          </p:cNvPicPr>
          <p:nvPr/>
        </p:nvPicPr>
        <p:blipFill>
          <a:blip r:embed="rId2"/>
          <a:stretch>
            <a:fillRect/>
          </a:stretch>
        </p:blipFill>
        <p:spPr>
          <a:xfrm>
            <a:off x="7555096" y="5924549"/>
            <a:ext cx="1554911" cy="889001"/>
          </a:xfrm>
          <a:prstGeom prst="rect">
            <a:avLst/>
          </a:prstGeom>
        </p:spPr>
      </p:pic>
      <p:pic>
        <p:nvPicPr>
          <p:cNvPr id="3" name="Imagen 2"/>
          <p:cNvPicPr>
            <a:picLocks noChangeAspect="1"/>
          </p:cNvPicPr>
          <p:nvPr/>
        </p:nvPicPr>
        <p:blipFill>
          <a:blip r:embed="rId3"/>
          <a:stretch>
            <a:fillRect/>
          </a:stretch>
        </p:blipFill>
        <p:spPr>
          <a:xfrm>
            <a:off x="2172186" y="2118970"/>
            <a:ext cx="4031329" cy="711955"/>
          </a:xfrm>
          <a:prstGeom prst="rect">
            <a:avLst/>
          </a:prstGeom>
        </p:spPr>
      </p:pic>
    </p:spTree>
    <p:extLst>
      <p:ext uri="{BB962C8B-B14F-4D97-AF65-F5344CB8AC3E}">
        <p14:creationId xmlns:p14="http://schemas.microsoft.com/office/powerpoint/2010/main" val="47722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0" y="403225"/>
            <a:ext cx="9144000" cy="1470025"/>
          </a:xfrm>
        </p:spPr>
        <p:txBody>
          <a:bodyPr>
            <a:normAutofit/>
          </a:bodyPr>
          <a:lstStyle/>
          <a:p>
            <a:r>
              <a:rPr lang="en-GB" dirty="0"/>
              <a:t>Graph Matching</a:t>
            </a:r>
            <a:endParaRPr lang="es-ES" dirty="0"/>
          </a:p>
        </p:txBody>
      </p:sp>
      <p:pic>
        <p:nvPicPr>
          <p:cNvPr id="4" name="Imagen 3"/>
          <p:cNvPicPr>
            <a:picLocks noChangeAspect="1"/>
          </p:cNvPicPr>
          <p:nvPr/>
        </p:nvPicPr>
        <p:blipFill>
          <a:blip r:embed="rId2"/>
          <a:stretch>
            <a:fillRect/>
          </a:stretch>
        </p:blipFill>
        <p:spPr>
          <a:xfrm>
            <a:off x="7555096" y="5924549"/>
            <a:ext cx="1554911" cy="889001"/>
          </a:xfrm>
          <a:prstGeom prst="rect">
            <a:avLst/>
          </a:prstGeom>
        </p:spPr>
      </p:pic>
      <p:pic>
        <p:nvPicPr>
          <p:cNvPr id="3" name="Imagen 2"/>
          <p:cNvPicPr>
            <a:picLocks noChangeAspect="1"/>
          </p:cNvPicPr>
          <p:nvPr/>
        </p:nvPicPr>
        <p:blipFill>
          <a:blip r:embed="rId3"/>
          <a:stretch>
            <a:fillRect/>
          </a:stretch>
        </p:blipFill>
        <p:spPr>
          <a:xfrm>
            <a:off x="2172186" y="2118970"/>
            <a:ext cx="4031329" cy="711955"/>
          </a:xfrm>
          <a:prstGeom prst="rect">
            <a:avLst/>
          </a:prstGeom>
        </p:spPr>
      </p:pic>
      <p:pic>
        <p:nvPicPr>
          <p:cNvPr id="5" name="Imagen 4"/>
          <p:cNvPicPr>
            <a:picLocks noChangeAspect="1"/>
          </p:cNvPicPr>
          <p:nvPr/>
        </p:nvPicPr>
        <p:blipFill>
          <a:blip r:embed="rId4"/>
          <a:stretch>
            <a:fillRect/>
          </a:stretch>
        </p:blipFill>
        <p:spPr>
          <a:xfrm>
            <a:off x="2007334" y="3266439"/>
            <a:ext cx="4345027" cy="651754"/>
          </a:xfrm>
          <a:prstGeom prst="rect">
            <a:avLst/>
          </a:prstGeom>
        </p:spPr>
      </p:pic>
      <p:pic>
        <p:nvPicPr>
          <p:cNvPr id="7" name="Imagen 6"/>
          <p:cNvPicPr>
            <a:picLocks noChangeAspect="1"/>
          </p:cNvPicPr>
          <p:nvPr/>
        </p:nvPicPr>
        <p:blipFill>
          <a:blip r:embed="rId5"/>
          <a:stretch>
            <a:fillRect/>
          </a:stretch>
        </p:blipFill>
        <p:spPr>
          <a:xfrm>
            <a:off x="1740115" y="4308091"/>
            <a:ext cx="5222731" cy="1013937"/>
          </a:xfrm>
          <a:prstGeom prst="rect">
            <a:avLst/>
          </a:prstGeom>
        </p:spPr>
      </p:pic>
    </p:spTree>
    <p:extLst>
      <p:ext uri="{BB962C8B-B14F-4D97-AF65-F5344CB8AC3E}">
        <p14:creationId xmlns:p14="http://schemas.microsoft.com/office/powerpoint/2010/main" val="93993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48581"/>
            <a:ext cx="9144000" cy="1470025"/>
          </a:xfrm>
        </p:spPr>
        <p:txBody>
          <a:bodyPr>
            <a:normAutofit/>
          </a:bodyPr>
          <a:lstStyle/>
          <a:p>
            <a:pPr lvl="0"/>
            <a:r>
              <a:rPr lang="en-GB" dirty="0" smtClean="0"/>
              <a:t>Example</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7" name="Imagen 6"/>
          <p:cNvPicPr>
            <a:picLocks noChangeAspect="1"/>
          </p:cNvPicPr>
          <p:nvPr/>
        </p:nvPicPr>
        <p:blipFill>
          <a:blip r:embed="rId3"/>
          <a:stretch>
            <a:fillRect/>
          </a:stretch>
        </p:blipFill>
        <p:spPr>
          <a:xfrm>
            <a:off x="1074595" y="978511"/>
            <a:ext cx="6781107" cy="3628761"/>
          </a:xfrm>
          <a:prstGeom prst="rect">
            <a:avLst/>
          </a:prstGeom>
        </p:spPr>
      </p:pic>
      <p:pic>
        <p:nvPicPr>
          <p:cNvPr id="8" name="Imagen 7"/>
          <p:cNvPicPr>
            <a:picLocks noChangeAspect="1"/>
          </p:cNvPicPr>
          <p:nvPr/>
        </p:nvPicPr>
        <p:blipFill>
          <a:blip r:embed="rId4"/>
          <a:stretch>
            <a:fillRect/>
          </a:stretch>
        </p:blipFill>
        <p:spPr>
          <a:xfrm>
            <a:off x="4890638" y="4796788"/>
            <a:ext cx="2073621" cy="1717104"/>
          </a:xfrm>
          <a:prstGeom prst="rect">
            <a:avLst/>
          </a:prstGeom>
        </p:spPr>
      </p:pic>
      <p:pic>
        <p:nvPicPr>
          <p:cNvPr id="12" name="Imagen 11"/>
          <p:cNvPicPr>
            <a:picLocks noChangeAspect="1"/>
          </p:cNvPicPr>
          <p:nvPr/>
        </p:nvPicPr>
        <p:blipFill>
          <a:blip r:embed="rId5"/>
          <a:stretch>
            <a:fillRect/>
          </a:stretch>
        </p:blipFill>
        <p:spPr>
          <a:xfrm>
            <a:off x="693221" y="5281255"/>
            <a:ext cx="2581380" cy="455886"/>
          </a:xfrm>
          <a:prstGeom prst="rect">
            <a:avLst/>
          </a:prstGeom>
        </p:spPr>
      </p:pic>
      <p:pic>
        <p:nvPicPr>
          <p:cNvPr id="13" name="Imagen 12"/>
          <p:cNvPicPr>
            <a:picLocks noChangeAspect="1"/>
          </p:cNvPicPr>
          <p:nvPr/>
        </p:nvPicPr>
        <p:blipFill>
          <a:blip r:embed="rId6"/>
          <a:stretch>
            <a:fillRect/>
          </a:stretch>
        </p:blipFill>
        <p:spPr>
          <a:xfrm>
            <a:off x="3871114" y="4796788"/>
            <a:ext cx="1050054" cy="1726919"/>
          </a:xfrm>
          <a:prstGeom prst="rect">
            <a:avLst/>
          </a:prstGeom>
        </p:spPr>
      </p:pic>
    </p:spTree>
    <p:extLst>
      <p:ext uri="{BB962C8B-B14F-4D97-AF65-F5344CB8AC3E}">
        <p14:creationId xmlns:p14="http://schemas.microsoft.com/office/powerpoint/2010/main" val="406336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Labelling Space</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6" name="Picture 1" descr="C:\Users\Xavi\Dropbox\Articles Learning\PAMI 2013\figure1.png"/>
          <p:cNvPicPr/>
          <p:nvPr/>
        </p:nvPicPr>
        <p:blipFill>
          <a:blip r:embed="rId3"/>
          <a:srcRect/>
          <a:stretch>
            <a:fillRect/>
          </a:stretch>
        </p:blipFill>
        <p:spPr bwMode="auto">
          <a:xfrm>
            <a:off x="4648691" y="4717259"/>
            <a:ext cx="2313305" cy="1984375"/>
          </a:xfrm>
          <a:prstGeom prst="rect">
            <a:avLst/>
          </a:prstGeom>
          <a:noFill/>
          <a:ln w="9525">
            <a:noFill/>
            <a:miter lim="800000"/>
            <a:headEnd/>
            <a:tailEnd/>
          </a:ln>
        </p:spPr>
      </p:pic>
      <p:sp>
        <p:nvSpPr>
          <p:cNvPr id="5" name="Rectángulo 4"/>
          <p:cNvSpPr/>
          <p:nvPr/>
        </p:nvSpPr>
        <p:spPr>
          <a:xfrm>
            <a:off x="796218" y="5265518"/>
            <a:ext cx="3038142" cy="646331"/>
          </a:xfrm>
          <a:prstGeom prst="rect">
            <a:avLst/>
          </a:prstGeom>
        </p:spPr>
        <p:txBody>
          <a:bodyPr wrap="square">
            <a:spAutoFit/>
          </a:bodyPr>
          <a:lstStyle/>
          <a:p>
            <a:r>
              <a:rPr lang="es-ES" sz="1200" dirty="0"/>
              <a:t>A. Solé, F. Serratosa &amp; A. </a:t>
            </a:r>
            <a:r>
              <a:rPr lang="es-ES" sz="1200" dirty="0" err="1"/>
              <a:t>Sanfeliu</a:t>
            </a:r>
            <a:r>
              <a:rPr lang="es-ES" sz="1200" dirty="0"/>
              <a:t>, </a:t>
            </a:r>
            <a:r>
              <a:rPr lang="es-ES" sz="1200" dirty="0" err="1"/>
              <a:t>On</a:t>
            </a:r>
            <a:r>
              <a:rPr lang="es-ES" sz="1200" dirty="0"/>
              <a:t> </a:t>
            </a:r>
            <a:r>
              <a:rPr lang="es-ES" sz="1200" dirty="0" err="1"/>
              <a:t>the</a:t>
            </a:r>
            <a:r>
              <a:rPr lang="es-ES" sz="1200" dirty="0"/>
              <a:t> </a:t>
            </a:r>
            <a:r>
              <a:rPr lang="es-ES" sz="1200" dirty="0" err="1"/>
              <a:t>Graph</a:t>
            </a:r>
            <a:r>
              <a:rPr lang="es-ES" sz="1200" dirty="0"/>
              <a:t> </a:t>
            </a:r>
            <a:r>
              <a:rPr lang="es-ES" sz="1200" dirty="0" err="1"/>
              <a:t>Edit</a:t>
            </a:r>
            <a:r>
              <a:rPr lang="es-ES" sz="1200" dirty="0"/>
              <a:t> </a:t>
            </a:r>
            <a:r>
              <a:rPr lang="es-ES" sz="1200" dirty="0" err="1"/>
              <a:t>Distance</a:t>
            </a:r>
            <a:r>
              <a:rPr lang="es-ES" sz="1200" dirty="0"/>
              <a:t> </a:t>
            </a:r>
            <a:r>
              <a:rPr lang="es-ES" sz="1200" dirty="0" err="1"/>
              <a:t>cost</a:t>
            </a:r>
            <a:r>
              <a:rPr lang="es-ES" sz="1200" dirty="0"/>
              <a:t>: </a:t>
            </a:r>
            <a:r>
              <a:rPr lang="es-ES" sz="1200" dirty="0" err="1"/>
              <a:t>Properties</a:t>
            </a:r>
            <a:r>
              <a:rPr lang="es-ES" sz="1200" dirty="0"/>
              <a:t> and </a:t>
            </a:r>
            <a:r>
              <a:rPr lang="es-ES" sz="1200" dirty="0" err="1" smtClean="0"/>
              <a:t>Applications</a:t>
            </a:r>
            <a:r>
              <a:rPr lang="es-ES" sz="1200" dirty="0" smtClean="0"/>
              <a:t>, </a:t>
            </a:r>
            <a:r>
              <a:rPr lang="es-ES" sz="1200" dirty="0"/>
              <a:t>IJPRAI </a:t>
            </a:r>
            <a:r>
              <a:rPr lang="es-ES" sz="1200" dirty="0" smtClean="0"/>
              <a:t>2012</a:t>
            </a:r>
            <a:endParaRPr lang="es-ES" sz="1200" dirty="0"/>
          </a:p>
        </p:txBody>
      </p:sp>
      <p:pic>
        <p:nvPicPr>
          <p:cNvPr id="9" name="Imagen 8"/>
          <p:cNvPicPr>
            <a:picLocks noChangeAspect="1"/>
          </p:cNvPicPr>
          <p:nvPr/>
        </p:nvPicPr>
        <p:blipFill>
          <a:blip r:embed="rId4"/>
          <a:stretch>
            <a:fillRect/>
          </a:stretch>
        </p:blipFill>
        <p:spPr>
          <a:xfrm>
            <a:off x="1074595" y="978511"/>
            <a:ext cx="6781107" cy="3628761"/>
          </a:xfrm>
          <a:prstGeom prst="rect">
            <a:avLst/>
          </a:prstGeom>
        </p:spPr>
      </p:pic>
    </p:spTree>
    <p:extLst>
      <p:ext uri="{BB962C8B-B14F-4D97-AF65-F5344CB8AC3E}">
        <p14:creationId xmlns:p14="http://schemas.microsoft.com/office/powerpoint/2010/main" val="382276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4" y="0"/>
            <a:ext cx="9144000" cy="1470025"/>
          </a:xfrm>
        </p:spPr>
        <p:txBody>
          <a:bodyPr>
            <a:normAutofit/>
          </a:bodyPr>
          <a:lstStyle/>
          <a:p>
            <a:pPr lvl="0"/>
            <a:r>
              <a:rPr lang="en-GB" dirty="0" smtClean="0"/>
              <a:t>Labelling Space</a:t>
            </a:r>
            <a:endParaRPr lang="en-GB" dirty="0"/>
          </a:p>
        </p:txBody>
      </p:sp>
      <p:pic>
        <p:nvPicPr>
          <p:cNvPr id="4" name="Imagen 3"/>
          <p:cNvPicPr>
            <a:picLocks noChangeAspect="1"/>
          </p:cNvPicPr>
          <p:nvPr/>
        </p:nvPicPr>
        <p:blipFill>
          <a:blip r:embed="rId2"/>
          <a:stretch>
            <a:fillRect/>
          </a:stretch>
        </p:blipFill>
        <p:spPr>
          <a:xfrm>
            <a:off x="7559720" y="5911849"/>
            <a:ext cx="1554911" cy="889001"/>
          </a:xfrm>
          <a:prstGeom prst="rect">
            <a:avLst/>
          </a:prstGeom>
        </p:spPr>
      </p:pic>
      <p:pic>
        <p:nvPicPr>
          <p:cNvPr id="6" name="Picture 1" descr="C:\Users\Xavi\Dropbox\Articles Learning\PAMI 2013\figure1.png"/>
          <p:cNvPicPr/>
          <p:nvPr/>
        </p:nvPicPr>
        <p:blipFill>
          <a:blip r:embed="rId3"/>
          <a:srcRect/>
          <a:stretch>
            <a:fillRect/>
          </a:stretch>
        </p:blipFill>
        <p:spPr bwMode="auto">
          <a:xfrm>
            <a:off x="1180672" y="2714655"/>
            <a:ext cx="2313305" cy="1984375"/>
          </a:xfrm>
          <a:prstGeom prst="rect">
            <a:avLst/>
          </a:prstGeom>
          <a:noFill/>
          <a:ln w="9525">
            <a:noFill/>
            <a:miter lim="800000"/>
            <a:headEnd/>
            <a:tailEnd/>
          </a:ln>
        </p:spPr>
      </p:pic>
      <p:sp>
        <p:nvSpPr>
          <p:cNvPr id="5" name="Rectángulo 4"/>
          <p:cNvSpPr/>
          <p:nvPr/>
        </p:nvSpPr>
        <p:spPr>
          <a:xfrm>
            <a:off x="796218" y="5265518"/>
            <a:ext cx="3038142" cy="646331"/>
          </a:xfrm>
          <a:prstGeom prst="rect">
            <a:avLst/>
          </a:prstGeom>
        </p:spPr>
        <p:txBody>
          <a:bodyPr wrap="square">
            <a:spAutoFit/>
          </a:bodyPr>
          <a:lstStyle/>
          <a:p>
            <a:r>
              <a:rPr lang="es-ES" sz="1200" dirty="0"/>
              <a:t>A. Solé, F. Serratosa &amp; A. </a:t>
            </a:r>
            <a:r>
              <a:rPr lang="es-ES" sz="1200" dirty="0" err="1"/>
              <a:t>Sanfeliu</a:t>
            </a:r>
            <a:r>
              <a:rPr lang="es-ES" sz="1200" dirty="0"/>
              <a:t>, </a:t>
            </a:r>
            <a:r>
              <a:rPr lang="es-ES" sz="1200" dirty="0" err="1"/>
              <a:t>On</a:t>
            </a:r>
            <a:r>
              <a:rPr lang="es-ES" sz="1200" dirty="0"/>
              <a:t> </a:t>
            </a:r>
            <a:r>
              <a:rPr lang="es-ES" sz="1200" dirty="0" err="1"/>
              <a:t>the</a:t>
            </a:r>
            <a:r>
              <a:rPr lang="es-ES" sz="1200" dirty="0"/>
              <a:t> </a:t>
            </a:r>
            <a:r>
              <a:rPr lang="es-ES" sz="1200" dirty="0" err="1"/>
              <a:t>Graph</a:t>
            </a:r>
            <a:r>
              <a:rPr lang="es-ES" sz="1200" dirty="0"/>
              <a:t> </a:t>
            </a:r>
            <a:r>
              <a:rPr lang="es-ES" sz="1200" dirty="0" err="1"/>
              <a:t>Edit</a:t>
            </a:r>
            <a:r>
              <a:rPr lang="es-ES" sz="1200" dirty="0"/>
              <a:t> </a:t>
            </a:r>
            <a:r>
              <a:rPr lang="es-ES" sz="1200" dirty="0" err="1"/>
              <a:t>Distance</a:t>
            </a:r>
            <a:r>
              <a:rPr lang="es-ES" sz="1200" dirty="0"/>
              <a:t> </a:t>
            </a:r>
            <a:r>
              <a:rPr lang="es-ES" sz="1200" dirty="0" err="1"/>
              <a:t>cost</a:t>
            </a:r>
            <a:r>
              <a:rPr lang="es-ES" sz="1200" dirty="0"/>
              <a:t>: </a:t>
            </a:r>
            <a:r>
              <a:rPr lang="es-ES" sz="1200" dirty="0" err="1"/>
              <a:t>Properties</a:t>
            </a:r>
            <a:r>
              <a:rPr lang="es-ES" sz="1200" dirty="0"/>
              <a:t> and </a:t>
            </a:r>
            <a:r>
              <a:rPr lang="es-ES" sz="1200" dirty="0" err="1" smtClean="0"/>
              <a:t>Applications</a:t>
            </a:r>
            <a:r>
              <a:rPr lang="es-ES" sz="1200" dirty="0" smtClean="0"/>
              <a:t>, </a:t>
            </a:r>
            <a:r>
              <a:rPr lang="es-ES" sz="1200" dirty="0"/>
              <a:t>IJPRAI </a:t>
            </a:r>
            <a:r>
              <a:rPr lang="es-ES" sz="1200" dirty="0" smtClean="0"/>
              <a:t>2012</a:t>
            </a:r>
            <a:endParaRPr lang="es-ES" sz="1200" dirty="0"/>
          </a:p>
        </p:txBody>
      </p:sp>
      <p:pic>
        <p:nvPicPr>
          <p:cNvPr id="9" name="Imagen 8"/>
          <p:cNvPicPr>
            <a:picLocks noChangeAspect="1"/>
          </p:cNvPicPr>
          <p:nvPr/>
        </p:nvPicPr>
        <p:blipFill>
          <a:blip r:embed="rId4"/>
          <a:stretch>
            <a:fillRect/>
          </a:stretch>
        </p:blipFill>
        <p:spPr>
          <a:xfrm>
            <a:off x="2370943" y="1600003"/>
            <a:ext cx="4031329" cy="711955"/>
          </a:xfrm>
          <a:prstGeom prst="rect">
            <a:avLst/>
          </a:prstGeom>
        </p:spPr>
      </p:pic>
    </p:spTree>
    <p:extLst>
      <p:ext uri="{BB962C8B-B14F-4D97-AF65-F5344CB8AC3E}">
        <p14:creationId xmlns:p14="http://schemas.microsoft.com/office/powerpoint/2010/main" val="2246704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244</Words>
  <Application>Microsoft Macintosh PowerPoint</Application>
  <PresentationFormat>Presentación en pantalla (4:3)</PresentationFormat>
  <Paragraphs>33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Learning Weights for Graph Matching Edit Costs</vt:lpstr>
      <vt:lpstr>Graph Matching</vt:lpstr>
      <vt:lpstr>Graph Matching</vt:lpstr>
      <vt:lpstr>Graph Matching</vt:lpstr>
      <vt:lpstr>Graph Matching</vt:lpstr>
      <vt:lpstr>Graph Matching</vt:lpstr>
      <vt:lpstr>Example</vt:lpstr>
      <vt:lpstr>Labelling Space</vt:lpstr>
      <vt:lpstr>Labelling Space</vt:lpstr>
      <vt:lpstr>Labelling Space</vt:lpstr>
      <vt:lpstr>Learning Weights</vt:lpstr>
      <vt:lpstr>Learning Weights</vt:lpstr>
      <vt:lpstr>Learning Weights</vt:lpstr>
      <vt:lpstr>Learning Weights</vt:lpstr>
      <vt:lpstr>Practical Evaluation</vt:lpstr>
      <vt:lpstr>Conclusions</vt:lpstr>
    </vt:vector>
  </TitlesOfParts>
  <Company>URV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Graph Matching based on                         Pairwise Probabilities between nodes </dc:title>
  <dc:creator>Francesc Serratosa</dc:creator>
  <cp:lastModifiedBy>Francesc Serratosa</cp:lastModifiedBy>
  <cp:revision>55</cp:revision>
  <dcterms:created xsi:type="dcterms:W3CDTF">2012-10-08T10:08:07Z</dcterms:created>
  <dcterms:modified xsi:type="dcterms:W3CDTF">2014-02-19T15:06:44Z</dcterms:modified>
</cp:coreProperties>
</file>