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8" r:id="rId5"/>
    <p:sldMasterId id="2147483695" r:id="rId6"/>
  </p:sldMasterIdLst>
  <p:notesMasterIdLst>
    <p:notesMasterId r:id="rId40"/>
  </p:notesMasterIdLst>
  <p:sldIdLst>
    <p:sldId id="258" r:id="rId7"/>
    <p:sldId id="322" r:id="rId8"/>
    <p:sldId id="323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273" r:id="rId31"/>
    <p:sldId id="354" r:id="rId32"/>
    <p:sldId id="355" r:id="rId33"/>
    <p:sldId id="356" r:id="rId34"/>
    <p:sldId id="357" r:id="rId35"/>
    <p:sldId id="358" r:id="rId36"/>
    <p:sldId id="359" r:id="rId37"/>
    <p:sldId id="360" r:id="rId38"/>
    <p:sldId id="361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E875"/>
    <a:srgbClr val="99EA87"/>
    <a:srgbClr val="E69690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06" autoAdjust="0"/>
  </p:normalViewPr>
  <p:slideViewPr>
    <p:cSldViewPr snapToGrid="0">
      <p:cViewPr varScale="1">
        <p:scale>
          <a:sx n="109" d="100"/>
          <a:sy n="109" d="100"/>
        </p:scale>
        <p:origin x="-1632" y="-104"/>
      </p:cViewPr>
      <p:guideLst>
        <p:guide orient="horz" pos="720"/>
        <p:guide pos="2880"/>
        <p:guide pos="5416"/>
        <p:guide pos="33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2B6C6-3FFC-429C-9F0F-D90072FE94A7}" type="datetimeFigureOut">
              <a:rPr lang="en-US" smtClean="0"/>
              <a:pPr/>
              <a:t>20/02/14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C1465-76C8-4610-B968-E64CE47E0F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3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561703" y="4800601"/>
            <a:ext cx="8020594" cy="1404256"/>
          </a:xfrm>
          <a:prstGeom prst="rect">
            <a:avLst/>
          </a:prstGeom>
          <a:gradFill flip="none" rotWithShape="1">
            <a:gsLst>
              <a:gs pos="0">
                <a:srgbClr val="0074BA"/>
              </a:gs>
              <a:gs pos="100000">
                <a:srgbClr val="061865"/>
              </a:gs>
            </a:gsLst>
            <a:lin ang="18900000" scaled="0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2103120" tIns="0" rIns="182880" bIns="45720" rtlCol="0" anchor="ctr"/>
          <a:lstStyle/>
          <a:p>
            <a:pPr marL="342900" lvl="0" algn="ctr">
              <a:lnSpc>
                <a:spcPts val="1720"/>
              </a:lnSpc>
              <a:buClr>
                <a:srgbClr val="FFFFFF"/>
              </a:buClr>
            </a:pPr>
            <a:endParaRPr lang="lt-LT" b="1" dirty="0" smtClean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561703" y="457200"/>
            <a:ext cx="8020594" cy="4310743"/>
          </a:xfrm>
          <a:prstGeom prst="rect">
            <a:avLst/>
          </a:prstGeom>
          <a:gradFill flip="none" rotWithShape="1">
            <a:gsLst>
              <a:gs pos="26000">
                <a:srgbClr val="0079BD"/>
              </a:gs>
              <a:gs pos="100000">
                <a:srgbClr val="0079BD"/>
              </a:gs>
            </a:gsLst>
            <a:lin ang="81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2103120" tIns="0" rIns="182880" bIns="45720" rtlCol="0" anchor="ctr"/>
          <a:lstStyle/>
          <a:p>
            <a:pPr marL="342900" algn="ctr">
              <a:lnSpc>
                <a:spcPts val="1720"/>
              </a:lnSpc>
              <a:buClr>
                <a:srgbClr val="FFFFFF"/>
              </a:buClr>
            </a:pPr>
            <a:endParaRPr lang="lt-LT" b="1" dirty="0" smtClean="0">
              <a:solidFill>
                <a:srgbClr val="FFFFFF"/>
              </a:solidFill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60120" y="859536"/>
            <a:ext cx="6456114" cy="1470025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Always In Title Case; </a:t>
            </a:r>
            <a:br>
              <a:rPr lang="en-US" dirty="0" smtClean="0"/>
            </a:br>
            <a:r>
              <a:rPr lang="en-US" dirty="0" smtClean="0"/>
              <a:t>2 Lines Preferred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960119" y="3191256"/>
            <a:ext cx="6456116" cy="76199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or presenter name [sentence or title case as needed </a:t>
            </a:r>
            <a:br>
              <a:rPr lang="en-US" dirty="0" smtClean="0"/>
            </a:br>
            <a:r>
              <a:rPr lang="en-US" dirty="0" smtClean="0"/>
              <a:t>Calibri 18 pt]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60120" y="4192610"/>
            <a:ext cx="6456116" cy="340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Date Here</a:t>
            </a:r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7415864" y="5210843"/>
            <a:ext cx="750789" cy="63411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 bwMode="gray">
          <a:xfrm>
            <a:off x="426214" y="6525463"/>
            <a:ext cx="2653382" cy="3343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pitchFamily="34" charset="-128"/>
              </a:rPr>
              <a:t>© 2014 CA.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48797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b="16048"/>
          <a:stretch/>
        </p:blipFill>
        <p:spPr bwMode="gray">
          <a:xfrm>
            <a:off x="0" y="2622313"/>
            <a:ext cx="4826000" cy="423568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 bwMode="gray">
          <a:xfrm>
            <a:off x="911584" y="657900"/>
            <a:ext cx="7686316" cy="145734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64AF"/>
              </a:buClr>
              <a:buFont typeface="Wingdings" charset="2"/>
              <a:buNone/>
              <a:defRPr lang="en-US" sz="3600" b="0" kern="1200" baseline="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64AF"/>
              </a:buClr>
              <a:buFont typeface="Wingdings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3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_Pictogram_15-0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 b="23606"/>
          <a:stretch/>
        </p:blipFill>
        <p:spPr bwMode="gray">
          <a:xfrm>
            <a:off x="0" y="228600"/>
            <a:ext cx="5334000" cy="66294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 bwMode="gray">
          <a:xfrm>
            <a:off x="911584" y="657900"/>
            <a:ext cx="7686316" cy="145734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64AF"/>
              </a:buClr>
              <a:buFont typeface="Wingdings" charset="2"/>
              <a:buNone/>
              <a:defRPr lang="en-US" sz="3600" b="0" kern="1200" baseline="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64AF"/>
              </a:buClr>
              <a:buFont typeface="Wingdings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7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_Pictogram_27-0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1" r="4000"/>
          <a:stretch/>
        </p:blipFill>
        <p:spPr bwMode="gray">
          <a:xfrm>
            <a:off x="0" y="2590800"/>
            <a:ext cx="4715933" cy="387723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 bwMode="gray">
          <a:xfrm>
            <a:off x="911584" y="657900"/>
            <a:ext cx="7686316" cy="145734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64AF"/>
              </a:buClr>
              <a:buFont typeface="Wingdings" charset="2"/>
              <a:buNone/>
              <a:defRPr lang="en-US" sz="3600" b="0" kern="1200" baseline="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64AF"/>
              </a:buClr>
              <a:buFont typeface="Wingdings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9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029628" y="2598107"/>
            <a:ext cx="3182112" cy="243192"/>
          </a:xfrm>
        </p:spPr>
        <p:txBody>
          <a:bodyPr lIns="0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Wingdings" charset="2"/>
              <a:buNone/>
              <a:tabLst/>
              <a:defRPr sz="1100">
                <a:solidFill>
                  <a:schemeClr val="accent3"/>
                </a:solidFill>
              </a:defRPr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7" name="Text Placeholder 22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029628" y="2849815"/>
            <a:ext cx="3182112" cy="243192"/>
          </a:xfrm>
        </p:spPr>
        <p:txBody>
          <a:bodyPr lIns="0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Wingdings" charset="2"/>
              <a:buNone/>
              <a:tabLst/>
              <a:defRPr sz="1100">
                <a:solidFill>
                  <a:schemeClr val="accent3"/>
                </a:solidFill>
              </a:defRPr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/>
            <a:r>
              <a:rPr lang="en-US" dirty="0" smtClean="0"/>
              <a:t>First.Last@ca.com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289576" y="3223498"/>
            <a:ext cx="3182112" cy="243192"/>
          </a:xfrm>
        </p:spPr>
        <p:txBody>
          <a:bodyPr lIns="0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64AF"/>
              </a:buClr>
              <a:buSzTx/>
              <a:buFont typeface="Wingdings" charset="2"/>
              <a:buNone/>
              <a:tabLst/>
              <a:defRPr sz="1100">
                <a:solidFill>
                  <a:schemeClr val="accent3"/>
                </a:solidFill>
              </a:defRPr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cainc</a:t>
            </a:r>
            <a:endParaRPr lang="en-US" dirty="0" smtClean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289576" y="3557981"/>
            <a:ext cx="3182112" cy="243192"/>
          </a:xfrm>
        </p:spPr>
        <p:txBody>
          <a:bodyPr lIns="0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64AF"/>
              </a:buClr>
              <a:buSzTx/>
              <a:buFont typeface="Wingdings" charset="2"/>
              <a:buNone/>
              <a:tabLst/>
              <a:defRPr sz="1100">
                <a:solidFill>
                  <a:schemeClr val="accent3"/>
                </a:solidFill>
              </a:defRPr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/>
            <a:r>
              <a:rPr lang="en-US" dirty="0" smtClean="0"/>
              <a:t>slideshare.net/</a:t>
            </a:r>
            <a:r>
              <a:rPr lang="en-US" dirty="0" err="1" smtClean="0"/>
              <a:t>CAinc</a:t>
            </a:r>
            <a:endParaRPr lang="en-US" dirty="0" smtClean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289576" y="3881581"/>
            <a:ext cx="3182112" cy="243192"/>
          </a:xfrm>
        </p:spPr>
        <p:txBody>
          <a:bodyPr lIns="0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Wingdings" charset="2"/>
              <a:buNone/>
              <a:tabLst/>
              <a:defRPr sz="1100">
                <a:solidFill>
                  <a:schemeClr val="accent3"/>
                </a:solidFill>
              </a:defRPr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/>
            <a:r>
              <a:rPr lang="en-US" dirty="0" smtClean="0"/>
              <a:t>linkedin.com/company/ca-technologies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018613" y="4422836"/>
            <a:ext cx="1224057" cy="275437"/>
          </a:xfrm>
        </p:spPr>
        <p:txBody>
          <a:bodyPr lIns="0" tIns="0" rIns="0" bIns="0"/>
          <a:lstStyle>
            <a:lvl1pPr>
              <a:buNone/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ca.com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2066856" y="2477708"/>
            <a:ext cx="2132833" cy="1902583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 bwMode="gray">
          <a:xfrm flipV="1">
            <a:off x="4321832" y="2170830"/>
            <a:ext cx="33246" cy="2659751"/>
          </a:xfrm>
          <a:prstGeom prst="line">
            <a:avLst/>
          </a:prstGeom>
          <a:noFill/>
          <a:ln w="25400" cap="flat" cmpd="sng" algn="ctr">
            <a:gradFill flip="none" rotWithShape="1">
              <a:gsLst>
                <a:gs pos="0">
                  <a:sysClr val="window" lastClr="FFFFFF"/>
                </a:gs>
                <a:gs pos="100000">
                  <a:prstClr val="white"/>
                </a:gs>
                <a:gs pos="47000">
                  <a:sysClr val="window" lastClr="FFFFFF">
                    <a:lumMod val="85000"/>
                  </a:sysClr>
                </a:gs>
              </a:gsLst>
              <a:lin ang="16200000" scaled="0"/>
              <a:tileRect/>
            </a:gradFill>
            <a:prstDash val="solid"/>
          </a:ln>
          <a:effectLst/>
        </p:spPr>
      </p:cxnSp>
      <p:sp>
        <p:nvSpPr>
          <p:cNvPr id="19" name="Text Placeholder 16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029200" y="2322212"/>
            <a:ext cx="3200400" cy="304800"/>
          </a:xfrm>
        </p:spPr>
        <p:txBody>
          <a:bodyPr lIns="0" tIns="0" rIns="0" bIns="0"/>
          <a:lstStyle>
            <a:lvl1pPr>
              <a:buNone/>
              <a:defRPr sz="1600" b="1">
                <a:solidFill>
                  <a:schemeClr val="accent3"/>
                </a:solidFill>
              </a:defRPr>
            </a:lvl1pPr>
            <a:lvl2pPr>
              <a:buNone/>
              <a:defRPr sz="1800" b="1"/>
            </a:lvl2pPr>
            <a:lvl3pPr>
              <a:buNone/>
              <a:defRPr sz="1600" b="1"/>
            </a:lvl3pPr>
            <a:lvl4pPr>
              <a:buNone/>
              <a:defRPr sz="1400" b="1"/>
            </a:lvl4pPr>
            <a:lvl5pPr>
              <a:buNone/>
              <a:defRPr sz="1400" b="1"/>
            </a:lvl5pPr>
          </a:lstStyle>
          <a:p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pic>
        <p:nvPicPr>
          <p:cNvPr id="20" name="Picture Placeholder 2"/>
          <p:cNvPicPr>
            <a:picLocks/>
          </p:cNvPicPr>
          <p:nvPr userDrawn="1"/>
        </p:nvPicPr>
        <p:blipFill rotWithShape="1">
          <a:blip r:embed="rId3" cstate="email"/>
          <a:srcRect/>
          <a:stretch/>
        </p:blipFill>
        <p:spPr bwMode="gray">
          <a:xfrm>
            <a:off x="-6235297" y="4076051"/>
            <a:ext cx="200314" cy="208347"/>
          </a:xfrm>
          <a:prstGeom prst="roundRect">
            <a:avLst>
              <a:gd name="adj" fmla="val 12037"/>
            </a:avLst>
          </a:prstGeom>
        </p:spPr>
      </p:pic>
      <p:pic>
        <p:nvPicPr>
          <p:cNvPr id="21" name="Picture Placeholder 6"/>
          <p:cNvPicPr>
            <a:picLocks/>
          </p:cNvPicPr>
          <p:nvPr userDrawn="1"/>
        </p:nvPicPr>
        <p:blipFill rotWithShape="1">
          <a:blip r:embed="rId4" cstate="email"/>
          <a:srcRect/>
          <a:stretch/>
        </p:blipFill>
        <p:spPr bwMode="gray">
          <a:xfrm>
            <a:off x="-6237440" y="4305622"/>
            <a:ext cx="204600" cy="211377"/>
          </a:xfrm>
          <a:prstGeom prst="roundRect">
            <a:avLst>
              <a:gd name="adj" fmla="val 12963"/>
            </a:avLst>
          </a:prstGeom>
        </p:spPr>
      </p:pic>
      <p:pic>
        <p:nvPicPr>
          <p:cNvPr id="22" name="Picture Placeholder 11"/>
          <p:cNvPicPr>
            <a:picLocks/>
          </p:cNvPicPr>
          <p:nvPr userDrawn="1"/>
        </p:nvPicPr>
        <p:blipFill rotWithShape="1">
          <a:blip r:embed="rId5" cstate="email"/>
          <a:srcRect/>
          <a:stretch/>
        </p:blipFill>
        <p:spPr bwMode="gray">
          <a:xfrm>
            <a:off x="-6236043" y="4540209"/>
            <a:ext cx="201807" cy="211641"/>
          </a:xfrm>
          <a:prstGeom prst="roundRect">
            <a:avLst>
              <a:gd name="adj" fmla="val 11975"/>
            </a:avLst>
          </a:prstGeom>
        </p:spPr>
      </p:pic>
      <p:pic>
        <p:nvPicPr>
          <p:cNvPr id="17" name="Picture Placeholder 2"/>
          <p:cNvPicPr>
            <a:picLocks/>
          </p:cNvPicPr>
          <p:nvPr userDrawn="1"/>
        </p:nvPicPr>
        <p:blipFill rotWithShape="1">
          <a:blip r:embed="rId3" cstate="email"/>
          <a:srcRect t="2083" b="2083"/>
          <a:stretch/>
        </p:blipFill>
        <p:spPr bwMode="gray">
          <a:xfrm>
            <a:off x="5019675" y="3271455"/>
            <a:ext cx="182880" cy="182880"/>
          </a:xfrm>
          <a:prstGeom prst="roundRect">
            <a:avLst>
              <a:gd name="adj" fmla="val 12037"/>
            </a:avLst>
          </a:prstGeom>
        </p:spPr>
      </p:pic>
      <p:pic>
        <p:nvPicPr>
          <p:cNvPr id="18" name="Picture Placeholder 6"/>
          <p:cNvPicPr>
            <a:picLocks/>
          </p:cNvPicPr>
          <p:nvPr userDrawn="1"/>
        </p:nvPicPr>
        <p:blipFill rotWithShape="1">
          <a:blip r:embed="rId4" cstate="email"/>
          <a:srcRect t="1064" b="1064"/>
          <a:stretch/>
        </p:blipFill>
        <p:spPr bwMode="gray">
          <a:xfrm>
            <a:off x="5019675" y="3581785"/>
            <a:ext cx="182880" cy="182880"/>
          </a:xfrm>
          <a:prstGeom prst="roundRect">
            <a:avLst>
              <a:gd name="adj" fmla="val 12963"/>
            </a:avLst>
          </a:prstGeom>
        </p:spPr>
      </p:pic>
      <p:pic>
        <p:nvPicPr>
          <p:cNvPr id="23" name="Picture Placeholder 11"/>
          <p:cNvPicPr>
            <a:picLocks/>
          </p:cNvPicPr>
          <p:nvPr userDrawn="1"/>
        </p:nvPicPr>
        <p:blipFill rotWithShape="1">
          <a:blip r:embed="rId5" cstate="email"/>
          <a:srcRect t="3125" b="3125"/>
          <a:stretch/>
        </p:blipFill>
        <p:spPr bwMode="gray">
          <a:xfrm>
            <a:off x="5019675" y="3892115"/>
            <a:ext cx="182880" cy="182880"/>
          </a:xfrm>
          <a:prstGeom prst="roundRect">
            <a:avLst>
              <a:gd name="adj" fmla="val 11975"/>
            </a:avLst>
          </a:prstGeom>
        </p:spPr>
      </p:pic>
    </p:spTree>
    <p:extLst>
      <p:ext uri="{BB962C8B-B14F-4D97-AF65-F5344CB8AC3E}">
        <p14:creationId xmlns:p14="http://schemas.microsoft.com/office/powerpoint/2010/main" val="79512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561703" y="4800601"/>
            <a:ext cx="8020594" cy="1404256"/>
          </a:xfrm>
          <a:prstGeom prst="rect">
            <a:avLst/>
          </a:prstGeom>
          <a:gradFill flip="none" rotWithShape="1">
            <a:gsLst>
              <a:gs pos="0">
                <a:srgbClr val="0074BA"/>
              </a:gs>
              <a:gs pos="100000">
                <a:srgbClr val="061865"/>
              </a:gs>
            </a:gsLst>
            <a:lin ang="18900000" scaled="0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2103120" tIns="0" rIns="182880" bIns="45720" rtlCol="0" anchor="ctr"/>
          <a:lstStyle/>
          <a:p>
            <a:pPr marL="342900" lvl="0" algn="ctr">
              <a:lnSpc>
                <a:spcPts val="1720"/>
              </a:lnSpc>
              <a:buClr>
                <a:srgbClr val="FFFFFF"/>
              </a:buClr>
            </a:pPr>
            <a:endParaRPr lang="lt-LT" b="1" dirty="0" smtClean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561703" y="457200"/>
            <a:ext cx="8020594" cy="4310743"/>
          </a:xfrm>
          <a:prstGeom prst="rect">
            <a:avLst/>
          </a:prstGeom>
          <a:gradFill flip="none" rotWithShape="1">
            <a:gsLst>
              <a:gs pos="26000">
                <a:srgbClr val="0079BD"/>
              </a:gs>
              <a:gs pos="100000">
                <a:srgbClr val="0079BD"/>
              </a:gs>
            </a:gsLst>
            <a:lin ang="81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2103120" tIns="0" rIns="182880" bIns="45720" rtlCol="0" anchor="ctr"/>
          <a:lstStyle/>
          <a:p>
            <a:pPr marL="342900" algn="ctr">
              <a:lnSpc>
                <a:spcPts val="1720"/>
              </a:lnSpc>
              <a:buClr>
                <a:srgbClr val="FFFFFF"/>
              </a:buClr>
            </a:pPr>
            <a:endParaRPr lang="lt-LT" b="1" dirty="0" smtClean="0">
              <a:solidFill>
                <a:srgbClr val="FFFFFF"/>
              </a:solidFill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60120" y="859536"/>
            <a:ext cx="6456114" cy="1470025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Always In Title Case; </a:t>
            </a:r>
            <a:br>
              <a:rPr lang="en-US" dirty="0" smtClean="0"/>
            </a:br>
            <a:r>
              <a:rPr lang="en-US" dirty="0" smtClean="0"/>
              <a:t>2 Lines Preferred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960119" y="3191256"/>
            <a:ext cx="6456116" cy="76199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or presenter name [sentence or title case as needed </a:t>
            </a:r>
            <a:br>
              <a:rPr lang="en-US" dirty="0" smtClean="0"/>
            </a:br>
            <a:r>
              <a:rPr lang="en-US" dirty="0" smtClean="0"/>
              <a:t>Calibri 18 pt]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60120" y="4192610"/>
            <a:ext cx="6456116" cy="340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Date Here</a:t>
            </a:r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7415864" y="5210843"/>
            <a:ext cx="750789" cy="63411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 bwMode="gray">
          <a:xfrm>
            <a:off x="426214" y="6525463"/>
            <a:ext cx="2653382" cy="3343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pitchFamily="34" charset="-128"/>
              </a:rPr>
              <a:t>© 2014 CA.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48797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 - Title Case, Calibri 27 pt bold</a:t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43000"/>
            <a:ext cx="8229600" cy="4830763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Bullet 1, Calibri regular 24 pt</a:t>
            </a:r>
            <a:endParaRPr lang="en-US" dirty="0" smtClean="0"/>
          </a:p>
          <a:p>
            <a:pPr lvl="1"/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Sub-bullet, Calibri regular 20 pt</a:t>
            </a:r>
            <a:endParaRPr lang="en-US" dirty="0" smtClean="0"/>
          </a:p>
          <a:p>
            <a:pPr lvl="2"/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Sub-sub-Bullet, Calibri regular 18 pt</a:t>
            </a:r>
            <a:endParaRPr lang="en-US" dirty="0" smtClean="0"/>
          </a:p>
          <a:p>
            <a:pPr lvl="3"/>
            <a:r>
              <a:rPr lang="en-US" dirty="0" smtClean="0"/>
              <a:t>Sub-sub-sub Bullet, Calibri regular 16 pt</a:t>
            </a:r>
          </a:p>
          <a:p>
            <a:pPr lvl="4"/>
            <a:r>
              <a:rPr lang="en-US" dirty="0" smtClean="0"/>
              <a:t>Sub-sub-sub-sub Bullet, Calibri regular 16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8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525963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460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35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029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561703" y="4800601"/>
            <a:ext cx="8020594" cy="1404256"/>
          </a:xfrm>
          <a:prstGeom prst="rect">
            <a:avLst/>
          </a:prstGeom>
          <a:gradFill flip="none" rotWithShape="1">
            <a:gsLst>
              <a:gs pos="0">
                <a:srgbClr val="0074BA"/>
              </a:gs>
              <a:gs pos="100000">
                <a:srgbClr val="061865"/>
              </a:gs>
            </a:gsLst>
            <a:lin ang="18900000" scaled="0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2103120" tIns="0" rIns="182880" bIns="45720" rtlCol="0" anchor="ctr"/>
          <a:lstStyle/>
          <a:p>
            <a:pPr marL="342900" lvl="0" algn="ctr">
              <a:lnSpc>
                <a:spcPts val="1720"/>
              </a:lnSpc>
              <a:buClr>
                <a:srgbClr val="FFFFFF"/>
              </a:buClr>
            </a:pPr>
            <a:endParaRPr lang="lt-LT" b="1" dirty="0" smtClean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561703" y="457200"/>
            <a:ext cx="8020594" cy="4310743"/>
          </a:xfrm>
          <a:prstGeom prst="rect">
            <a:avLst/>
          </a:prstGeom>
          <a:gradFill flip="none" rotWithShape="1">
            <a:gsLst>
              <a:gs pos="26000">
                <a:srgbClr val="0079BD"/>
              </a:gs>
              <a:gs pos="100000">
                <a:srgbClr val="0079BD"/>
              </a:gs>
            </a:gsLst>
            <a:lin ang="81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2103120" tIns="0" rIns="182880" bIns="45720" rtlCol="0" anchor="ctr"/>
          <a:lstStyle/>
          <a:p>
            <a:pPr marL="342900" algn="ctr">
              <a:lnSpc>
                <a:spcPts val="1720"/>
              </a:lnSpc>
              <a:buClr>
                <a:srgbClr val="FFFFFF"/>
              </a:buClr>
            </a:pPr>
            <a:endParaRPr lang="lt-LT" b="1" dirty="0" smtClean="0">
              <a:solidFill>
                <a:srgbClr val="FFFFFF"/>
              </a:solidFill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60120" y="859536"/>
            <a:ext cx="6456114" cy="1470025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Always In Title Case; </a:t>
            </a:r>
            <a:br>
              <a:rPr lang="en-US" dirty="0" smtClean="0"/>
            </a:br>
            <a:r>
              <a:rPr lang="en-US" dirty="0" smtClean="0"/>
              <a:t>2 Lines Preferred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960119" y="3191256"/>
            <a:ext cx="6456116" cy="76199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or presenter name [sentence or title case as needed </a:t>
            </a:r>
            <a:br>
              <a:rPr lang="en-US" dirty="0" smtClean="0"/>
            </a:br>
            <a:r>
              <a:rPr lang="en-US" dirty="0" smtClean="0"/>
              <a:t>Calibri 18 pt]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60120" y="4192610"/>
            <a:ext cx="6456116" cy="340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Date Here</a:t>
            </a:r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7415864" y="5210843"/>
            <a:ext cx="750789" cy="63411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 bwMode="gray">
          <a:xfrm>
            <a:off x="426214" y="6525463"/>
            <a:ext cx="2653382" cy="3343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pitchFamily="34" charset="-128"/>
              </a:rPr>
              <a:t>© 2014 CA.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48797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 - Title Case, Calibri 27 pt bold</a:t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43000"/>
            <a:ext cx="8229600" cy="4830763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Bullet 1, Calibri regular 24 pt</a:t>
            </a:r>
            <a:endParaRPr lang="en-US" dirty="0" smtClean="0"/>
          </a:p>
          <a:p>
            <a:pPr lvl="1"/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Sub-bullet, Calibri regular 20 pt</a:t>
            </a:r>
            <a:endParaRPr lang="en-US" dirty="0" smtClean="0"/>
          </a:p>
          <a:p>
            <a:pPr lvl="2"/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Sub-sub-Bullet, Calibri regular 18 pt</a:t>
            </a:r>
            <a:endParaRPr lang="en-US" dirty="0" smtClean="0"/>
          </a:p>
          <a:p>
            <a:pPr lvl="3"/>
            <a:r>
              <a:rPr lang="en-US" dirty="0" smtClean="0"/>
              <a:t>Sub-sub-sub Bullet, Calibri regular 16 pt</a:t>
            </a:r>
          </a:p>
          <a:p>
            <a:pPr lvl="4"/>
            <a:r>
              <a:rPr lang="en-US" dirty="0" smtClean="0"/>
              <a:t>Sub-sub-sub-sub Bullet, Calibri regular 16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86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 - Title Case, Calibri 27 pt bold</a:t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43000"/>
            <a:ext cx="8229600" cy="4830763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Bullet 1, Calibri regular 24 pt</a:t>
            </a:r>
            <a:endParaRPr lang="en-US" dirty="0" smtClean="0"/>
          </a:p>
          <a:p>
            <a:pPr lvl="1"/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Sub-bullet, Calibri regular 20 pt</a:t>
            </a:r>
            <a:endParaRPr lang="en-US" dirty="0" smtClean="0"/>
          </a:p>
          <a:p>
            <a:pPr lvl="2"/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Sub-sub-Bullet, Calibri regular 18 pt</a:t>
            </a:r>
            <a:endParaRPr lang="en-US" dirty="0" smtClean="0"/>
          </a:p>
          <a:p>
            <a:pPr lvl="3"/>
            <a:r>
              <a:rPr lang="en-US" dirty="0" smtClean="0"/>
              <a:t>Sub-sub-sub Bullet, Calibri regular 16 pt</a:t>
            </a:r>
          </a:p>
          <a:p>
            <a:pPr lvl="4"/>
            <a:r>
              <a:rPr lang="en-US" dirty="0" smtClean="0"/>
              <a:t>Sub-sub-sub-sub Bullet, Calibri regular 16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86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525963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460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35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02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525963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460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3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029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itle 1"/>
          <p:cNvSpPr>
            <a:spLocks noGrp="1"/>
          </p:cNvSpPr>
          <p:nvPr>
            <p:ph type="ctrTitle"/>
          </p:nvPr>
        </p:nvSpPr>
        <p:spPr bwMode="gray">
          <a:xfrm>
            <a:off x="911584" y="657900"/>
            <a:ext cx="7686316" cy="1457340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64AF"/>
              </a:buClr>
              <a:buFont typeface="Wingdings" charset="2"/>
              <a:buNone/>
              <a:defRPr lang="en-US" sz="3600" b="0" kern="1200" baseline="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64AF"/>
              </a:buClr>
              <a:buFont typeface="Wingdings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" b="11751"/>
          <a:stretch/>
        </p:blipFill>
        <p:spPr bwMode="gray">
          <a:xfrm>
            <a:off x="0" y="2659441"/>
            <a:ext cx="4428394" cy="419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7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3" b="19876"/>
          <a:stretch/>
        </p:blipFill>
        <p:spPr bwMode="gray">
          <a:xfrm>
            <a:off x="0" y="2750257"/>
            <a:ext cx="4431310" cy="410774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 bwMode="gray">
          <a:xfrm>
            <a:off x="911584" y="657900"/>
            <a:ext cx="7686316" cy="145734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64AF"/>
              </a:buClr>
              <a:buFont typeface="Wingdings" charset="2"/>
              <a:buNone/>
              <a:defRPr lang="en-US" sz="3600" b="0" kern="1200" baseline="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64AF"/>
              </a:buClr>
              <a:buFont typeface="Wingdings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9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6" b="3906"/>
          <a:stretch/>
        </p:blipFill>
        <p:spPr bwMode="gray">
          <a:xfrm>
            <a:off x="-1" y="2688537"/>
            <a:ext cx="4327411" cy="416946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 bwMode="gray">
          <a:xfrm>
            <a:off x="911584" y="657900"/>
            <a:ext cx="7686316" cy="145734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64AF"/>
              </a:buClr>
              <a:buFont typeface="Wingdings" charset="2"/>
              <a:buNone/>
              <a:defRPr lang="en-US" sz="3600" b="0" kern="1200" baseline="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64AF"/>
              </a:buClr>
              <a:buFont typeface="Wingdings" charset="2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72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" b="11527"/>
          <a:stretch/>
        </p:blipFill>
        <p:spPr bwMode="gray">
          <a:xfrm>
            <a:off x="1" y="2750257"/>
            <a:ext cx="4483972" cy="410774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 bwMode="gray">
          <a:xfrm>
            <a:off x="911584" y="657900"/>
            <a:ext cx="7686316" cy="145734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64AF"/>
              </a:buClr>
              <a:buFont typeface="Wingdings" charset="2"/>
              <a:buNone/>
              <a:defRPr lang="en-US" sz="3600" b="0" kern="1200" baseline="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64AF"/>
              </a:buClr>
              <a:buFont typeface="Wingdings" charset="2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8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7" Type="http://schemas.openxmlformats.org/officeDocument/2006/relationships/image" Target="../media/image1.emf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7" Type="http://schemas.openxmlformats.org/officeDocument/2006/relationships/image" Target="../media/image1.emf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57200" y="210312"/>
            <a:ext cx="8229600" cy="9326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Title - Title Case, Calibri 27 pt bold</a:t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1430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Bullet 1, Calibri regular 24 pt</a:t>
            </a:r>
            <a:endParaRPr lang="en-US" dirty="0" smtClean="0"/>
          </a:p>
          <a:p>
            <a:pPr lvl="1"/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Sub-bullet, Calibri regular 20 pt</a:t>
            </a:r>
            <a:endParaRPr lang="en-US" dirty="0" smtClean="0"/>
          </a:p>
          <a:p>
            <a:pPr lvl="2"/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Sub-sub-Bullet, Calibri regular 18 pt</a:t>
            </a:r>
            <a:endParaRPr lang="en-US" dirty="0" smtClean="0"/>
          </a:p>
          <a:p>
            <a:pPr marL="1320800" marR="0" lvl="3" indent="-2286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64AF"/>
              </a:buClr>
              <a:buSzTx/>
              <a:buFont typeface="Arial"/>
              <a:buChar char="–"/>
              <a:tabLst/>
              <a:defRPr/>
            </a:pPr>
            <a:r>
              <a:rPr lang="en-US" dirty="0" smtClean="0"/>
              <a:t>Sub-sub-sub Bullet, Calibri regular 16 pt</a:t>
            </a:r>
          </a:p>
          <a:p>
            <a:pPr lvl="4"/>
            <a:r>
              <a:rPr lang="en-US" dirty="0" smtClean="0"/>
              <a:t>Sub-sub-sub-sub Bullet, Calibri regular 16 pt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053592" y="6167752"/>
            <a:ext cx="751511" cy="6703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gray">
          <a:xfrm>
            <a:off x="423545" y="6525463"/>
            <a:ext cx="527125" cy="3343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022D67-B6E1-4BFD-B491-C53D2455AE9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pitchFamily="34" charset="-128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 userDrawn="1"/>
        </p:nvSpPr>
        <p:spPr bwMode="gray">
          <a:xfrm>
            <a:off x="3222563" y="6525463"/>
            <a:ext cx="2653382" cy="3343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pitchFamily="34" charset="-128"/>
              </a:rPr>
              <a:t>© 2014 CA.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8328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80" r:id="rId12"/>
    <p:sldLayoutId id="2147483687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rgbClr val="0064A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rgbClr val="0064AF"/>
        </a:buClr>
        <a:buFont typeface="Wingdings" charset="2"/>
        <a:buChar char="§"/>
        <a:defRPr sz="2400" b="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79450" indent="-285750" algn="l" defTabSz="4572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rgbClr val="0064AF"/>
        </a:buClr>
        <a:buFont typeface="Arial"/>
        <a:buChar char="–"/>
        <a:defRPr sz="2000" b="0" kern="1200">
          <a:solidFill>
            <a:schemeClr val="accent3"/>
          </a:solidFill>
          <a:latin typeface="+mn-lt"/>
          <a:ea typeface="+mn-ea"/>
          <a:cs typeface="+mn-cs"/>
        </a:defRPr>
      </a:lvl2pPr>
      <a:lvl3pPr marL="9779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rgbClr val="0064AF"/>
        </a:buClr>
        <a:buFont typeface="Wingdings" charset="2"/>
        <a:buChar char="§"/>
        <a:defRPr sz="1800" b="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320800" marR="0" indent="-228600" algn="l" defTabSz="457200" rtl="0" eaLnBrk="1" fontAlgn="auto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rgbClr val="0064AF"/>
        </a:buClr>
        <a:buSzTx/>
        <a:buFont typeface="Arial"/>
        <a:buChar char="–"/>
        <a:tabLst/>
        <a:defRPr sz="1600" b="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6002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rgbClr val="0064AF"/>
        </a:buClr>
        <a:buFont typeface="Wingdings" charset="2"/>
        <a:buChar char="§"/>
        <a:tabLst/>
        <a:defRPr sz="1600" b="0" kern="1200" baseline="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57200" y="210312"/>
            <a:ext cx="8229600" cy="9326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Title - Title Case, Calibri 27 pt bold</a:t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1430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Bullet 1, Calibri regular 24 pt</a:t>
            </a:r>
            <a:endParaRPr lang="en-US" dirty="0" smtClean="0"/>
          </a:p>
          <a:p>
            <a:pPr lvl="1"/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Sub-bullet, Calibri regular 20 pt</a:t>
            </a:r>
            <a:endParaRPr lang="en-US" dirty="0" smtClean="0"/>
          </a:p>
          <a:p>
            <a:pPr lvl="2"/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Sub-sub-Bullet, Calibri regular 18 pt</a:t>
            </a:r>
            <a:endParaRPr lang="en-US" dirty="0" smtClean="0"/>
          </a:p>
          <a:p>
            <a:pPr marL="1320800" marR="0" lvl="3" indent="-2286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64AF"/>
              </a:buClr>
              <a:buSzTx/>
              <a:buFont typeface="Arial"/>
              <a:buChar char="–"/>
              <a:tabLst/>
              <a:defRPr/>
            </a:pPr>
            <a:r>
              <a:rPr lang="en-US" dirty="0" smtClean="0"/>
              <a:t>Sub-sub-sub Bullet, Calibri regular 16 pt</a:t>
            </a:r>
          </a:p>
          <a:p>
            <a:pPr lvl="4"/>
            <a:r>
              <a:rPr lang="en-US" dirty="0" smtClean="0"/>
              <a:t>Sub-sub-sub-sub Bullet, Calibri regular 16 pt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053592" y="6167752"/>
            <a:ext cx="751511" cy="6703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gray">
          <a:xfrm>
            <a:off x="423545" y="6525463"/>
            <a:ext cx="527125" cy="3343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022D67-B6E1-4BFD-B491-C53D2455AE9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pitchFamily="34" charset="-128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1382754" y="6391651"/>
            <a:ext cx="6311591" cy="3325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© 2014 CA. All rights reserved. CA confidential and proprietary information; for internal use only.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No unauthorized use, copying 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168328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rgbClr val="0064A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rgbClr val="0064AF"/>
        </a:buClr>
        <a:buFont typeface="Wingdings" charset="2"/>
        <a:buChar char="§"/>
        <a:defRPr sz="2400" b="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79450" indent="-285750" algn="l" defTabSz="4572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rgbClr val="0064AF"/>
        </a:buClr>
        <a:buFont typeface="Arial"/>
        <a:buChar char="–"/>
        <a:defRPr sz="2000" b="0" kern="1200">
          <a:solidFill>
            <a:schemeClr val="accent3"/>
          </a:solidFill>
          <a:latin typeface="+mn-lt"/>
          <a:ea typeface="+mn-ea"/>
          <a:cs typeface="+mn-cs"/>
        </a:defRPr>
      </a:lvl2pPr>
      <a:lvl3pPr marL="9779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rgbClr val="0064AF"/>
        </a:buClr>
        <a:buFont typeface="Wingdings" charset="2"/>
        <a:buChar char="§"/>
        <a:defRPr sz="1800" b="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320800" marR="0" indent="-228600" algn="l" defTabSz="457200" rtl="0" eaLnBrk="1" fontAlgn="auto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rgbClr val="0064AF"/>
        </a:buClr>
        <a:buSzTx/>
        <a:buFont typeface="Arial"/>
        <a:buChar char="–"/>
        <a:tabLst/>
        <a:defRPr sz="1600" b="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6002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rgbClr val="0064AF"/>
        </a:buClr>
        <a:buFont typeface="Wingdings" charset="2"/>
        <a:buChar char="§"/>
        <a:tabLst/>
        <a:defRPr sz="1600" b="0" kern="1200" baseline="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57200" y="210312"/>
            <a:ext cx="8229600" cy="9326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Title - Title Case, Calibri 27 pt bold</a:t>
            </a:r>
            <a:br>
              <a:rPr lang="en-US" dirty="0" smtClean="0"/>
            </a:br>
            <a:r>
              <a:rPr lang="en-US" dirty="0" smtClean="0"/>
              <a:t>2 Line Max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1430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Bullet 1, Calibri regular 24 pt</a:t>
            </a:r>
            <a:endParaRPr lang="en-US" dirty="0" smtClean="0"/>
          </a:p>
          <a:p>
            <a:pPr lvl="1"/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Sub-bullet, Calibri regular 20 pt</a:t>
            </a:r>
            <a:endParaRPr lang="en-US" dirty="0" smtClean="0"/>
          </a:p>
          <a:p>
            <a:pPr lvl="2"/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Sub-sub-Bullet, Calibri regular 18 pt</a:t>
            </a:r>
            <a:endParaRPr lang="en-US" dirty="0" smtClean="0"/>
          </a:p>
          <a:p>
            <a:pPr marL="1320800" marR="0" lvl="3" indent="-2286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64AF"/>
              </a:buClr>
              <a:buSzTx/>
              <a:buFont typeface="Arial"/>
              <a:buChar char="–"/>
              <a:tabLst/>
              <a:defRPr/>
            </a:pPr>
            <a:r>
              <a:rPr lang="en-US" dirty="0" smtClean="0"/>
              <a:t>Sub-sub-sub Bullet, Calibri regular 16 pt</a:t>
            </a:r>
          </a:p>
          <a:p>
            <a:pPr lvl="4"/>
            <a:r>
              <a:rPr lang="en-US" dirty="0" smtClean="0"/>
              <a:t>Sub-sub-sub-sub Bullet, Calibri regular 16 pt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053592" y="6167752"/>
            <a:ext cx="751511" cy="6703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gray">
          <a:xfrm>
            <a:off x="423545" y="6525463"/>
            <a:ext cx="527125" cy="3343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022D67-B6E1-4BFD-B491-C53D2455AE9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pitchFamily="34" charset="-128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 userDrawn="1"/>
        </p:nvSpPr>
        <p:spPr bwMode="gray">
          <a:xfrm>
            <a:off x="1382754" y="6525463"/>
            <a:ext cx="6311591" cy="3325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© 2014 CA. All rights reserved. CA confidential and proprietary information. No unauthorized use, copying 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168328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rgbClr val="0064A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rgbClr val="0064AF"/>
        </a:buClr>
        <a:buFont typeface="Wingdings" charset="2"/>
        <a:buChar char="§"/>
        <a:defRPr sz="2400" b="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79450" indent="-285750" algn="l" defTabSz="4572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rgbClr val="0064AF"/>
        </a:buClr>
        <a:buFont typeface="Arial"/>
        <a:buChar char="–"/>
        <a:defRPr sz="2000" b="0" kern="1200">
          <a:solidFill>
            <a:schemeClr val="accent3"/>
          </a:solidFill>
          <a:latin typeface="+mn-lt"/>
          <a:ea typeface="+mn-ea"/>
          <a:cs typeface="+mn-cs"/>
        </a:defRPr>
      </a:lvl2pPr>
      <a:lvl3pPr marL="9779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rgbClr val="0064AF"/>
        </a:buClr>
        <a:buFont typeface="Wingdings" charset="2"/>
        <a:buChar char="§"/>
        <a:defRPr sz="1800" b="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320800" marR="0" indent="-228600" algn="l" defTabSz="457200" rtl="0" eaLnBrk="1" fontAlgn="auto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rgbClr val="0064AF"/>
        </a:buClr>
        <a:buSzTx/>
        <a:buFont typeface="Arial"/>
        <a:buChar char="–"/>
        <a:tabLst/>
        <a:defRPr sz="1600" b="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6002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rgbClr val="0064AF"/>
        </a:buClr>
        <a:buFont typeface="Wingdings" charset="2"/>
        <a:buChar char="§"/>
        <a:tabLst/>
        <a:defRPr sz="1600" b="0" kern="1200" baseline="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Overlapping Community Search for Social Networks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60119" y="3191256"/>
            <a:ext cx="6659562" cy="761999"/>
          </a:xfrm>
        </p:spPr>
        <p:txBody>
          <a:bodyPr/>
          <a:lstStyle/>
          <a:p>
            <a:r>
              <a:rPr lang="en-US" dirty="0" err="1" smtClean="0"/>
              <a:t>Arnau</a:t>
            </a:r>
            <a:r>
              <a:rPr lang="en-US" dirty="0" smtClean="0"/>
              <a:t> </a:t>
            </a:r>
            <a:r>
              <a:rPr lang="en-US" dirty="0" err="1" smtClean="0"/>
              <a:t>Padrol</a:t>
            </a:r>
            <a:r>
              <a:rPr lang="en-US" dirty="0" smtClean="0"/>
              <a:t>, </a:t>
            </a:r>
            <a:r>
              <a:rPr lang="en-US" dirty="0" err="1" smtClean="0"/>
              <a:t>Guillem</a:t>
            </a:r>
            <a:r>
              <a:rPr lang="en-US" dirty="0" smtClean="0"/>
              <a:t> </a:t>
            </a:r>
            <a:r>
              <a:rPr lang="en-US" dirty="0" err="1" smtClean="0"/>
              <a:t>Perarnau</a:t>
            </a:r>
            <a:r>
              <a:rPr lang="en-US" dirty="0" smtClean="0"/>
              <a:t>, Julian </a:t>
            </a:r>
            <a:r>
              <a:rPr lang="en-US" dirty="0" err="1" smtClean="0"/>
              <a:t>Pfeifle</a:t>
            </a:r>
            <a:r>
              <a:rPr lang="en-US" dirty="0" smtClean="0"/>
              <a:t>, Victor </a:t>
            </a:r>
            <a:r>
              <a:rPr lang="en-US" dirty="0" smtClean="0"/>
              <a:t>Muntés Mulero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 smtClean="0"/>
              <a:t>GRAPH-TA, Barcelona, February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8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OCA: </a:t>
            </a:r>
            <a:r>
              <a:rPr lang="es-ES" dirty="0" err="1" smtClean="0"/>
              <a:t>Overlapped</a:t>
            </a:r>
            <a:r>
              <a:rPr lang="es-ES" dirty="0" smtClean="0"/>
              <a:t> </a:t>
            </a:r>
            <a:r>
              <a:rPr lang="es-ES" dirty="0" err="1" smtClean="0"/>
              <a:t>Community</a:t>
            </a:r>
            <a:r>
              <a:rPr lang="es-ES" dirty="0" smtClean="0"/>
              <a:t> </a:t>
            </a:r>
            <a:r>
              <a:rPr lang="es-ES" dirty="0" err="1" smtClean="0"/>
              <a:t>Algorithm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91850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858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OCA: </a:t>
            </a:r>
            <a:r>
              <a:rPr lang="es-ES" dirty="0" err="1" smtClean="0"/>
              <a:t>Overlapped</a:t>
            </a:r>
            <a:r>
              <a:rPr lang="es-ES" dirty="0" smtClean="0"/>
              <a:t> </a:t>
            </a:r>
            <a:r>
              <a:rPr lang="es-ES" dirty="0" err="1" smtClean="0"/>
              <a:t>Community</a:t>
            </a:r>
            <a:r>
              <a:rPr lang="es-ES" dirty="0" smtClean="0"/>
              <a:t> </a:t>
            </a:r>
            <a:r>
              <a:rPr lang="es-ES" dirty="0" err="1" smtClean="0"/>
              <a:t>Search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26" y="1268760"/>
            <a:ext cx="85344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080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OCA: </a:t>
            </a:r>
            <a:r>
              <a:rPr lang="es-ES" dirty="0" err="1" smtClean="0"/>
              <a:t>Overlapped</a:t>
            </a:r>
            <a:r>
              <a:rPr lang="es-ES" dirty="0" smtClean="0"/>
              <a:t> </a:t>
            </a:r>
            <a:r>
              <a:rPr lang="es-ES" dirty="0" err="1" smtClean="0"/>
              <a:t>Community</a:t>
            </a:r>
            <a:r>
              <a:rPr lang="es-ES" dirty="0" smtClean="0"/>
              <a:t> </a:t>
            </a:r>
            <a:r>
              <a:rPr lang="es-ES" dirty="0" err="1" smtClean="0"/>
              <a:t>Search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42" y="1365275"/>
            <a:ext cx="85344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748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OCA: </a:t>
            </a:r>
            <a:r>
              <a:rPr lang="es-ES" dirty="0" err="1" smtClean="0"/>
              <a:t>Overlapped</a:t>
            </a:r>
            <a:r>
              <a:rPr lang="es-ES" dirty="0" smtClean="0"/>
              <a:t> </a:t>
            </a:r>
            <a:r>
              <a:rPr lang="es-ES" dirty="0" err="1" smtClean="0"/>
              <a:t>Community</a:t>
            </a:r>
            <a:r>
              <a:rPr lang="es-ES" dirty="0" smtClean="0"/>
              <a:t> </a:t>
            </a:r>
            <a:r>
              <a:rPr lang="es-ES" dirty="0" err="1" smtClean="0"/>
              <a:t>Search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2" y="1351408"/>
            <a:ext cx="85344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753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OCA: </a:t>
            </a:r>
            <a:r>
              <a:rPr lang="es-ES" dirty="0" err="1" smtClean="0"/>
              <a:t>Overlapped</a:t>
            </a:r>
            <a:r>
              <a:rPr lang="es-ES" dirty="0" smtClean="0"/>
              <a:t> </a:t>
            </a:r>
            <a:r>
              <a:rPr lang="es-ES" dirty="0" err="1" smtClean="0"/>
              <a:t>Community</a:t>
            </a:r>
            <a:r>
              <a:rPr lang="es-ES" dirty="0" smtClean="0"/>
              <a:t> </a:t>
            </a:r>
            <a:r>
              <a:rPr lang="es-ES" dirty="0" err="1" smtClean="0"/>
              <a:t>Search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28137"/>
            <a:ext cx="85344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327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OCA: </a:t>
            </a:r>
            <a:r>
              <a:rPr lang="es-ES" dirty="0" err="1" smtClean="0"/>
              <a:t>Overlapped</a:t>
            </a:r>
            <a:r>
              <a:rPr lang="es-ES" dirty="0" smtClean="0"/>
              <a:t> </a:t>
            </a:r>
            <a:r>
              <a:rPr lang="es-ES" dirty="0" err="1" smtClean="0"/>
              <a:t>Community</a:t>
            </a:r>
            <a:r>
              <a:rPr lang="es-ES" dirty="0" smtClean="0"/>
              <a:t> </a:t>
            </a:r>
            <a:r>
              <a:rPr lang="es-ES" dirty="0" err="1" smtClean="0"/>
              <a:t>Search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96" y="1305142"/>
            <a:ext cx="85344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499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OCA: </a:t>
            </a:r>
            <a:r>
              <a:rPr lang="es-ES" dirty="0" err="1" smtClean="0"/>
              <a:t>Overlapped</a:t>
            </a:r>
            <a:r>
              <a:rPr lang="es-ES" dirty="0" smtClean="0"/>
              <a:t> </a:t>
            </a:r>
            <a:r>
              <a:rPr lang="es-ES" dirty="0" err="1" smtClean="0"/>
              <a:t>Community</a:t>
            </a:r>
            <a:r>
              <a:rPr lang="es-ES" dirty="0" smtClean="0"/>
              <a:t> </a:t>
            </a:r>
            <a:r>
              <a:rPr lang="es-ES" dirty="0" err="1" smtClean="0"/>
              <a:t>Search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89820"/>
            <a:ext cx="85344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594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OCA: </a:t>
            </a:r>
            <a:r>
              <a:rPr lang="es-ES" dirty="0" err="1" smtClean="0"/>
              <a:t>Overlapped</a:t>
            </a:r>
            <a:r>
              <a:rPr lang="es-ES" dirty="0" smtClean="0"/>
              <a:t> </a:t>
            </a:r>
            <a:r>
              <a:rPr lang="es-ES" dirty="0" err="1" smtClean="0"/>
              <a:t>Community</a:t>
            </a:r>
            <a:r>
              <a:rPr lang="es-ES" dirty="0" smtClean="0"/>
              <a:t> </a:t>
            </a:r>
            <a:r>
              <a:rPr lang="es-ES" dirty="0" err="1" smtClean="0"/>
              <a:t>Search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67526"/>
            <a:ext cx="853440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096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OCA: </a:t>
            </a:r>
            <a:r>
              <a:rPr lang="es-ES" dirty="0" err="1" smtClean="0"/>
              <a:t>Overlapped</a:t>
            </a:r>
            <a:r>
              <a:rPr lang="es-ES" dirty="0" smtClean="0"/>
              <a:t> </a:t>
            </a:r>
            <a:r>
              <a:rPr lang="es-ES" dirty="0" err="1" smtClean="0"/>
              <a:t>Community</a:t>
            </a:r>
            <a:r>
              <a:rPr lang="es-ES" dirty="0" smtClean="0"/>
              <a:t> </a:t>
            </a:r>
            <a:r>
              <a:rPr lang="es-ES" dirty="0" err="1" smtClean="0"/>
              <a:t>Search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3"/>
          <a:stretch/>
        </p:blipFill>
        <p:spPr bwMode="auto">
          <a:xfrm>
            <a:off x="609600" y="1591293"/>
            <a:ext cx="8534400" cy="4411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30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OCA: </a:t>
            </a:r>
            <a:r>
              <a:rPr lang="es-ES" dirty="0" err="1" smtClean="0"/>
              <a:t>Overlapped</a:t>
            </a:r>
            <a:r>
              <a:rPr lang="es-ES" dirty="0" smtClean="0"/>
              <a:t> </a:t>
            </a:r>
            <a:r>
              <a:rPr lang="es-ES" dirty="0" err="1" smtClean="0"/>
              <a:t>Community</a:t>
            </a:r>
            <a:r>
              <a:rPr lang="es-ES" dirty="0" smtClean="0"/>
              <a:t> </a:t>
            </a:r>
            <a:r>
              <a:rPr lang="es-ES" dirty="0" err="1" smtClean="0"/>
              <a:t>Search</a:t>
            </a: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42" y="1605050"/>
            <a:ext cx="853440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665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Problem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48" y="1772816"/>
            <a:ext cx="85344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411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OCA: </a:t>
            </a:r>
            <a:r>
              <a:rPr lang="es-ES" dirty="0" err="1" smtClean="0"/>
              <a:t>Overlapped</a:t>
            </a:r>
            <a:r>
              <a:rPr lang="es-ES" dirty="0" smtClean="0"/>
              <a:t> </a:t>
            </a:r>
            <a:r>
              <a:rPr lang="es-ES" dirty="0" err="1" smtClean="0"/>
              <a:t>Community</a:t>
            </a:r>
            <a:r>
              <a:rPr lang="es-ES" dirty="0" smtClean="0"/>
              <a:t> </a:t>
            </a:r>
            <a:r>
              <a:rPr lang="es-ES" dirty="0" err="1" smtClean="0"/>
              <a:t>Search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12683"/>
            <a:ext cx="853440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142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OCA: </a:t>
            </a:r>
            <a:r>
              <a:rPr lang="es-ES" dirty="0" err="1" smtClean="0"/>
              <a:t>Overlapped</a:t>
            </a:r>
            <a:r>
              <a:rPr lang="es-ES" dirty="0" smtClean="0"/>
              <a:t> </a:t>
            </a:r>
            <a:r>
              <a:rPr lang="es-ES" dirty="0" err="1" smtClean="0"/>
              <a:t>Community</a:t>
            </a:r>
            <a:r>
              <a:rPr lang="es-ES" dirty="0" smtClean="0"/>
              <a:t> </a:t>
            </a:r>
            <a:r>
              <a:rPr lang="es-ES" dirty="0" err="1" smtClean="0"/>
              <a:t>Search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96659"/>
            <a:ext cx="85344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870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OCA: </a:t>
            </a:r>
            <a:r>
              <a:rPr lang="es-ES" dirty="0" err="1" smtClean="0"/>
              <a:t>Overlapped</a:t>
            </a:r>
            <a:r>
              <a:rPr lang="es-ES" dirty="0" smtClean="0"/>
              <a:t> </a:t>
            </a:r>
            <a:r>
              <a:rPr lang="es-ES" dirty="0" err="1" smtClean="0"/>
              <a:t>Community</a:t>
            </a:r>
            <a:r>
              <a:rPr lang="es-ES" dirty="0" smtClean="0"/>
              <a:t> </a:t>
            </a:r>
            <a:r>
              <a:rPr lang="es-ES" dirty="0" err="1" smtClean="0"/>
              <a:t>Search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59042"/>
            <a:ext cx="85344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840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OCA: </a:t>
            </a:r>
            <a:r>
              <a:rPr lang="es-ES" dirty="0" err="1" smtClean="0"/>
              <a:t>Overlapped</a:t>
            </a:r>
            <a:r>
              <a:rPr lang="es-ES" dirty="0" smtClean="0"/>
              <a:t> </a:t>
            </a:r>
            <a:r>
              <a:rPr lang="es-ES" dirty="0" err="1" smtClean="0"/>
              <a:t>Community</a:t>
            </a:r>
            <a:r>
              <a:rPr lang="es-ES" dirty="0" smtClean="0"/>
              <a:t> </a:t>
            </a:r>
            <a:r>
              <a:rPr lang="es-ES" dirty="0" err="1" smtClean="0"/>
              <a:t>Search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80542"/>
            <a:ext cx="853440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131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OCA: </a:t>
            </a:r>
            <a:r>
              <a:rPr lang="es-ES" dirty="0" err="1" smtClean="0"/>
              <a:t>Overlapped</a:t>
            </a:r>
            <a:r>
              <a:rPr lang="es-ES" dirty="0" smtClean="0"/>
              <a:t> </a:t>
            </a:r>
            <a:r>
              <a:rPr lang="es-ES" dirty="0" err="1" smtClean="0"/>
              <a:t>Community</a:t>
            </a:r>
            <a:r>
              <a:rPr lang="es-ES" dirty="0" smtClean="0"/>
              <a:t> </a:t>
            </a:r>
            <a:r>
              <a:rPr lang="es-ES" dirty="0" err="1" smtClean="0"/>
              <a:t>Search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89" y="1554100"/>
            <a:ext cx="853440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193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lt-LT" dirty="0" smtClean="0"/>
              <a:t>VP &amp; </a:t>
            </a:r>
            <a:r>
              <a:rPr lang="lt-LT" dirty="0" smtClean="0"/>
              <a:t>Research Director </a:t>
            </a:r>
            <a:r>
              <a:rPr lang="lt-LT" dirty="0" smtClean="0"/>
              <a:t>CA Labs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/>
            <a:r>
              <a:rPr lang="lt-LT" dirty="0" smtClean="0"/>
              <a:t>Victor.Muntes</a:t>
            </a:r>
            <a:r>
              <a:rPr lang="en-US" dirty="0" smtClean="0"/>
              <a:t>@</a:t>
            </a:r>
            <a:r>
              <a:rPr lang="en-US" dirty="0" err="1" smtClean="0"/>
              <a:t>ca.com</a:t>
            </a:r>
            <a:endParaRPr lang="lt-L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lt-LT" dirty="0" smtClean="0"/>
              <a:t>@cainc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slideshare.net/</a:t>
            </a:r>
            <a:r>
              <a:rPr lang="en-US" dirty="0" err="1" smtClean="0"/>
              <a:t>CAinc</a:t>
            </a:r>
            <a:endParaRPr lang="lt-LT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lvl="0"/>
            <a:r>
              <a:rPr lang="en-US" dirty="0" smtClean="0"/>
              <a:t>linkedin.com/company/ca-technologies</a:t>
            </a:r>
            <a:endParaRPr lang="lt-LT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lvl="0"/>
            <a:r>
              <a:rPr lang="en-US" dirty="0" smtClean="0"/>
              <a:t>c</a:t>
            </a:r>
            <a:r>
              <a:rPr lang="lt-LT" dirty="0" smtClean="0"/>
              <a:t>a.com</a:t>
            </a:r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smtClean="0"/>
              <a:t>Victor Muntés Mulero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Gallery</a:t>
            </a:r>
            <a:r>
              <a:rPr lang="es-ES" dirty="0" smtClean="0"/>
              <a:t> of </a:t>
            </a:r>
            <a:r>
              <a:rPr lang="es-ES" dirty="0" err="1" smtClean="0"/>
              <a:t>Graphs</a:t>
            </a:r>
            <a:r>
              <a:rPr lang="es-ES" dirty="0" smtClean="0"/>
              <a:t> </a:t>
            </a:r>
            <a:r>
              <a:rPr lang="es-ES" dirty="0" err="1" smtClean="0"/>
              <a:t>Tested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25210"/>
            <a:ext cx="853440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552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Gallery</a:t>
            </a:r>
            <a:r>
              <a:rPr lang="es-ES" dirty="0" smtClean="0"/>
              <a:t> of </a:t>
            </a:r>
            <a:r>
              <a:rPr lang="es-ES" dirty="0" err="1" smtClean="0"/>
              <a:t>Graphs</a:t>
            </a:r>
            <a:r>
              <a:rPr lang="es-ES" dirty="0" smtClean="0"/>
              <a:t> </a:t>
            </a:r>
            <a:r>
              <a:rPr lang="es-ES" dirty="0" err="1" smtClean="0"/>
              <a:t>Tested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61033"/>
            <a:ext cx="85344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04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Gallery</a:t>
            </a:r>
            <a:r>
              <a:rPr lang="es-ES" dirty="0" smtClean="0"/>
              <a:t> of </a:t>
            </a:r>
            <a:r>
              <a:rPr lang="es-ES" dirty="0" err="1" smtClean="0"/>
              <a:t>Graphs</a:t>
            </a:r>
            <a:r>
              <a:rPr lang="es-ES" dirty="0" smtClean="0"/>
              <a:t> </a:t>
            </a:r>
            <a:r>
              <a:rPr lang="es-ES" dirty="0" err="1" smtClean="0"/>
              <a:t>Tested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27"/>
          <a:stretch/>
        </p:blipFill>
        <p:spPr bwMode="auto">
          <a:xfrm>
            <a:off x="609600" y="1461033"/>
            <a:ext cx="4461164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2289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505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Gallery</a:t>
            </a:r>
            <a:r>
              <a:rPr lang="es-ES" dirty="0" smtClean="0"/>
              <a:t> of </a:t>
            </a:r>
            <a:r>
              <a:rPr lang="es-ES" dirty="0" err="1" smtClean="0"/>
              <a:t>Graphs</a:t>
            </a:r>
            <a:r>
              <a:rPr lang="es-ES" dirty="0" smtClean="0"/>
              <a:t> </a:t>
            </a:r>
            <a:r>
              <a:rPr lang="es-ES" dirty="0" err="1" smtClean="0"/>
              <a:t>Tested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12776"/>
            <a:ext cx="85344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036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Problem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72816"/>
            <a:ext cx="85344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16116"/>
            <a:ext cx="50577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47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 </a:t>
            </a:r>
            <a:r>
              <a:rPr lang="es-ES" dirty="0" err="1" smtClean="0"/>
              <a:t>Similarity</a:t>
            </a:r>
            <a:r>
              <a:rPr lang="es-ES" dirty="0" smtClean="0"/>
              <a:t> </a:t>
            </a:r>
            <a:r>
              <a:rPr lang="es-ES" dirty="0" err="1" smtClean="0"/>
              <a:t>Measure</a:t>
            </a:r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11" y="1268760"/>
            <a:ext cx="749617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227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Quality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LFR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24" y="1484784"/>
            <a:ext cx="804444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942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Quality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Daisy </a:t>
            </a:r>
            <a:r>
              <a:rPr lang="es-ES" dirty="0" err="1" smtClean="0"/>
              <a:t>Graphs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1"/>
            <a:ext cx="724907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5868144" y="5949280"/>
            <a:ext cx="2424537" cy="21602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53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Performance</a:t>
            </a:r>
            <a:endParaRPr 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381124"/>
            <a:ext cx="7819408" cy="442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365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Major</a:t>
            </a:r>
            <a:r>
              <a:rPr lang="es-ES" dirty="0" smtClean="0"/>
              <a:t> </a:t>
            </a:r>
            <a:r>
              <a:rPr lang="es-ES" dirty="0" err="1" smtClean="0"/>
              <a:t>Contributions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1" r="6396"/>
          <a:stretch/>
        </p:blipFill>
        <p:spPr bwMode="auto">
          <a:xfrm>
            <a:off x="827584" y="1772816"/>
            <a:ext cx="815672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343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Vector </a:t>
            </a:r>
            <a:r>
              <a:rPr lang="es-ES" dirty="0" err="1" smtClean="0"/>
              <a:t>Representation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84784"/>
            <a:ext cx="85344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415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84784"/>
            <a:ext cx="8534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Vector </a:t>
            </a:r>
            <a:r>
              <a:rPr lang="es-ES" dirty="0" err="1"/>
              <a:t>Representation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2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Vector </a:t>
            </a:r>
            <a:r>
              <a:rPr lang="es-ES" dirty="0" err="1"/>
              <a:t>Representation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61789"/>
            <a:ext cx="853440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286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Directed</a:t>
            </a:r>
            <a:r>
              <a:rPr lang="es-ES" dirty="0" smtClean="0"/>
              <a:t> </a:t>
            </a:r>
            <a:r>
              <a:rPr lang="es-ES" dirty="0" err="1" smtClean="0"/>
              <a:t>Laplacian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24050"/>
            <a:ext cx="85344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833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Directed</a:t>
            </a:r>
            <a:r>
              <a:rPr lang="es-ES" dirty="0" smtClean="0"/>
              <a:t> </a:t>
            </a:r>
            <a:r>
              <a:rPr lang="es-ES" dirty="0" err="1" smtClean="0"/>
              <a:t>Laplacian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82" y="1904956"/>
            <a:ext cx="853440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13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A Corp Master 1">
  <a:themeElements>
    <a:clrScheme name="CA 2013 color palette_revised">
      <a:dk1>
        <a:srgbClr val="000000"/>
      </a:dk1>
      <a:lt1>
        <a:srgbClr val="FFFFFF"/>
      </a:lt1>
      <a:dk2>
        <a:srgbClr val="21076A"/>
      </a:dk2>
      <a:lt2>
        <a:srgbClr val="E1E1E1"/>
      </a:lt2>
      <a:accent1>
        <a:srgbClr val="0064AF"/>
      </a:accent1>
      <a:accent2>
        <a:srgbClr val="14AA13"/>
      </a:accent2>
      <a:accent3>
        <a:srgbClr val="444444"/>
      </a:accent3>
      <a:accent4>
        <a:srgbClr val="0064AF"/>
      </a:accent4>
      <a:accent5>
        <a:srgbClr val="21076A"/>
      </a:accent5>
      <a:accent6>
        <a:srgbClr val="E05206"/>
      </a:accent6>
      <a:hlink>
        <a:srgbClr val="3E0D53"/>
      </a:hlink>
      <a:folHlink>
        <a:srgbClr val="005A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26000">
              <a:schemeClr val="accent1"/>
            </a:gs>
            <a:gs pos="100000">
              <a:srgbClr val="00BBD9"/>
            </a:gs>
          </a:gsLst>
          <a:lin ang="18900000" scaled="0"/>
          <a:tileRect/>
        </a:gradFill>
        <a:ln w="38100">
          <a:noFill/>
        </a:ln>
        <a:effectLst/>
      </a:spPr>
      <a:bodyPr vert="horz" lIns="182880" tIns="182880" rIns="182880" bIns="182880" rtlCol="0" anchor="ctr"/>
      <a:lstStyle>
        <a:defPPr algn="ctr">
          <a:lnSpc>
            <a:spcPts val="1720"/>
          </a:lnSpc>
          <a:buClr>
            <a:srgbClr val="FFFFFF"/>
          </a:buClr>
          <a:defRPr sz="1600" dirty="0" smtClean="0">
            <a:solidFill>
              <a:srgbClr val="FFFFFF"/>
            </a:solidFill>
            <a:cs typeface="Arial Unicode MS" pitchFamily="34" charset="-128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A Corp Master 2">
  <a:themeElements>
    <a:clrScheme name="CA 2013 color palette_revised">
      <a:dk1>
        <a:srgbClr val="000000"/>
      </a:dk1>
      <a:lt1>
        <a:srgbClr val="FFFFFF"/>
      </a:lt1>
      <a:dk2>
        <a:srgbClr val="21076A"/>
      </a:dk2>
      <a:lt2>
        <a:srgbClr val="E1E1E1"/>
      </a:lt2>
      <a:accent1>
        <a:srgbClr val="0064AF"/>
      </a:accent1>
      <a:accent2>
        <a:srgbClr val="14AA13"/>
      </a:accent2>
      <a:accent3>
        <a:srgbClr val="444444"/>
      </a:accent3>
      <a:accent4>
        <a:srgbClr val="0064AF"/>
      </a:accent4>
      <a:accent5>
        <a:srgbClr val="21076A"/>
      </a:accent5>
      <a:accent6>
        <a:srgbClr val="E05206"/>
      </a:accent6>
      <a:hlink>
        <a:srgbClr val="3E0D53"/>
      </a:hlink>
      <a:folHlink>
        <a:srgbClr val="005A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26000">
              <a:schemeClr val="accent1"/>
            </a:gs>
            <a:gs pos="100000">
              <a:srgbClr val="00BBD9"/>
            </a:gs>
          </a:gsLst>
          <a:lin ang="18900000" scaled="0"/>
          <a:tileRect/>
        </a:gradFill>
        <a:ln w="38100">
          <a:noFill/>
        </a:ln>
        <a:effectLst/>
      </a:spPr>
      <a:bodyPr vert="horz" lIns="182880" tIns="182880" rIns="182880" bIns="182880" rtlCol="0" anchor="ctr"/>
      <a:lstStyle>
        <a:defPPr algn="ctr">
          <a:lnSpc>
            <a:spcPts val="1720"/>
          </a:lnSpc>
          <a:buClr>
            <a:srgbClr val="FFFFFF"/>
          </a:buClr>
          <a:defRPr sz="1600" dirty="0" smtClean="0">
            <a:solidFill>
              <a:srgbClr val="FFFFFF"/>
            </a:solidFill>
            <a:cs typeface="Arial Unicode MS" pitchFamily="34" charset="-128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A Corp Master 3">
  <a:themeElements>
    <a:clrScheme name="CA 2013 color palette_revised">
      <a:dk1>
        <a:srgbClr val="000000"/>
      </a:dk1>
      <a:lt1>
        <a:srgbClr val="FFFFFF"/>
      </a:lt1>
      <a:dk2>
        <a:srgbClr val="21076A"/>
      </a:dk2>
      <a:lt2>
        <a:srgbClr val="E1E1E1"/>
      </a:lt2>
      <a:accent1>
        <a:srgbClr val="0064AF"/>
      </a:accent1>
      <a:accent2>
        <a:srgbClr val="14AA13"/>
      </a:accent2>
      <a:accent3>
        <a:srgbClr val="444444"/>
      </a:accent3>
      <a:accent4>
        <a:srgbClr val="0064AF"/>
      </a:accent4>
      <a:accent5>
        <a:srgbClr val="21076A"/>
      </a:accent5>
      <a:accent6>
        <a:srgbClr val="E05206"/>
      </a:accent6>
      <a:hlink>
        <a:srgbClr val="3E0D53"/>
      </a:hlink>
      <a:folHlink>
        <a:srgbClr val="005A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26000">
              <a:schemeClr val="accent1"/>
            </a:gs>
            <a:gs pos="100000">
              <a:srgbClr val="00BBD9"/>
            </a:gs>
          </a:gsLst>
          <a:lin ang="18900000" scaled="0"/>
          <a:tileRect/>
        </a:gradFill>
        <a:ln w="38100">
          <a:noFill/>
        </a:ln>
        <a:effectLst/>
      </a:spPr>
      <a:bodyPr vert="horz" lIns="182880" tIns="182880" rIns="182880" bIns="182880" rtlCol="0" anchor="ctr"/>
      <a:lstStyle>
        <a:defPPr algn="ctr">
          <a:lnSpc>
            <a:spcPts val="1720"/>
          </a:lnSpc>
          <a:buClr>
            <a:srgbClr val="FFFFFF"/>
          </a:buClr>
          <a:defRPr sz="1600" dirty="0" smtClean="0">
            <a:solidFill>
              <a:srgbClr val="FFFFFF"/>
            </a:solidFill>
            <a:cs typeface="Arial Unicode MS" pitchFamily="34" charset="-128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0472418B783044BF2F590CB9E4516B" ma:contentTypeVersion="6" ma:contentTypeDescription="Create a new document." ma:contentTypeScope="" ma:versionID="5c6d91fd6684f55a4bed8b46f4e8fc47">
  <xsd:schema xmlns:xsd="http://www.w3.org/2001/XMLSchema" xmlns:p="http://schemas.microsoft.com/office/2006/metadata/properties" xmlns:ns1="http://schemas.microsoft.com/sharepoint/v3" xmlns:ns2="dc8eff60-28dd-4404-9dba-e6ba6c545568" targetNamespace="http://schemas.microsoft.com/office/2006/metadata/properties" ma:root="true" ma:fieldsID="6bab3289ae11c781e41a2c24b2cfd769" ns1:_="" ns2:_="">
    <xsd:import namespace="http://schemas.microsoft.com/sharepoint/v3"/>
    <xsd:import namespace="dc8eff60-28dd-4404-9dba-e6ba6c54556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nternal_x002f_External"/>
                <xsd:element ref="ns2:Template_x0020_Type"/>
                <xsd:element ref="ns2:Font" minOccurs="0"/>
                <xsd:element ref="ns2:PPT_x0020_Type" minOccurs="0"/>
                <xsd:element ref="ns2:Category" minOccurs="0"/>
                <xsd:element ref="ns2:RecordType_CA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dc8eff60-28dd-4404-9dba-e6ba6c545568" elementFormDefault="qualified">
    <xsd:import namespace="http://schemas.microsoft.com/office/2006/documentManagement/types"/>
    <xsd:element name="Internal_x002f_External" ma:index="10" ma:displayName="Internal/External" ma:default="External" ma:format="Dropdown" ma:internalName="Internal_x002f_External">
      <xsd:simpleType>
        <xsd:restriction base="dms:Choice">
          <xsd:enumeration value="Internal"/>
          <xsd:enumeration value="External"/>
          <xsd:enumeration value="Both"/>
        </xsd:restriction>
      </xsd:simpleType>
    </xsd:element>
    <xsd:element name="Template_x0020_Type" ma:index="11" ma:displayName="Template Type" ma:default="Self-Help" ma:format="Dropdown" ma:internalName="Template_x0020_Type">
      <xsd:simpleType>
        <xsd:restriction base="dms:Choice">
          <xsd:enumeration value="Presentations"/>
          <xsd:enumeration value="Stationery"/>
          <xsd:enumeration value="Collateral"/>
          <xsd:enumeration value="Employee Communications"/>
          <xsd:enumeration value="Self-Help"/>
        </xsd:restriction>
      </xsd:simpleType>
    </xsd:element>
    <xsd:element name="Font" ma:index="12" nillable="true" ma:displayName="Font" ma:format="Dropdown" ma:internalName="Font">
      <xsd:simpleType>
        <xsd:restriction base="dms:Choice">
          <xsd:enumeration value="Calibri"/>
          <xsd:enumeration value="CA Sans"/>
        </xsd:restriction>
      </xsd:simpleType>
    </xsd:element>
    <xsd:element name="PPT_x0020_Type" ma:index="13" nillable="true" ma:displayName="PPT Type" ma:default="Template" ma:format="Dropdown" ma:internalName="PPT_x0020_Type">
      <xsd:simpleType>
        <xsd:restriction base="dms:Choice">
          <xsd:enumeration value="User Guide"/>
          <xsd:enumeration value="Template"/>
          <xsd:enumeration value="Color Library"/>
        </xsd:restriction>
      </xsd:simpleType>
    </xsd:element>
    <xsd:element name="Category" ma:index="14" nillable="true" ma:displayName="Category" ma:default="Presentation" ma:format="Dropdown" ma:internalName="Category">
      <xsd:simpleType>
        <xsd:restriction base="dms:Choice">
          <xsd:enumeration value="Generic We Can Message"/>
          <xsd:enumeration value="Corporate News &amp; Views"/>
          <xsd:enumeration value="Specific Email"/>
          <xsd:enumeration value="Press Release"/>
          <xsd:enumeration value="Presentation"/>
          <xsd:enumeration value="Word Template"/>
        </xsd:restriction>
      </xsd:simpleType>
    </xsd:element>
    <xsd:element name="RecordType_CA" ma:index="15" ma:displayName="Record Type" ma:default="Secondary" ma:description="Please select the record type of the content. If you have any questions on the meanings, reference the following: http://qms.ca.com/document.asp?ID=5761" ma:internalName="RecordType_CA" ma:readOnly="false">
      <xsd:simpleType>
        <xsd:restriction base="dms:Choice">
          <xsd:enumeration value="Secondary"/>
          <xsd:enumeration value="Primary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Font xmlns="dc8eff60-28dd-4404-9dba-e6ba6c545568" xsi:nil="true"/>
    <RecordType_CA xmlns="dc8eff60-28dd-4404-9dba-e6ba6c545568">Secondary</RecordType_CA>
    <Category xmlns="dc8eff60-28dd-4404-9dba-e6ba6c545568">Presentation</Category>
    <PPT_x0020_Type xmlns="dc8eff60-28dd-4404-9dba-e6ba6c545568">Template</PPT_x0020_Type>
    <PublishingExpirationDate xmlns="http://schemas.microsoft.com/sharepoint/v3" xsi:nil="true"/>
    <PublishingStartDate xmlns="http://schemas.microsoft.com/sharepoint/v3" xsi:nil="true"/>
    <Internal_x002f_External xmlns="dc8eff60-28dd-4404-9dba-e6ba6c545568">External</Internal_x002f_External>
    <Template_x0020_Type xmlns="dc8eff60-28dd-4404-9dba-e6ba6c545568">Presentations</Template_x0020_Type>
  </documentManagement>
</p:properties>
</file>

<file path=customXml/itemProps1.xml><?xml version="1.0" encoding="utf-8"?>
<ds:datastoreItem xmlns:ds="http://schemas.openxmlformats.org/officeDocument/2006/customXml" ds:itemID="{AE6AE643-997B-48F6-BCC2-5F12ABA995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c8eff60-28dd-4404-9dba-e6ba6c54556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B8FFBF7-6E70-4314-BDA9-3D12276D33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7BB0EC-01F7-4EC4-9B8D-485C98D9FE0D}">
  <ds:schemaRefs>
    <ds:schemaRef ds:uri="http://schemas.microsoft.com/office/2006/metadata/properties"/>
    <ds:schemaRef ds:uri="dc8eff60-28dd-4404-9dba-e6ba6c545568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18524</TotalTime>
  <Words>173</Words>
  <Application>Microsoft Macintosh PowerPoint</Application>
  <PresentationFormat>On-screen Show (4:3)</PresentationFormat>
  <Paragraphs>41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CA Corp Master 1</vt:lpstr>
      <vt:lpstr>CA Corp Master 2</vt:lpstr>
      <vt:lpstr>CA Corp Master 3</vt:lpstr>
      <vt:lpstr>Overlapping Community Search for Social Networks</vt:lpstr>
      <vt:lpstr>The Problem</vt:lpstr>
      <vt:lpstr>The Problem</vt:lpstr>
      <vt:lpstr>Major Contributions</vt:lpstr>
      <vt:lpstr>Vector Representation</vt:lpstr>
      <vt:lpstr>Vector Representation</vt:lpstr>
      <vt:lpstr>Vector Representation</vt:lpstr>
      <vt:lpstr>Directed Laplacian</vt:lpstr>
      <vt:lpstr>Directed Laplacian</vt:lpstr>
      <vt:lpstr>OCA: Overlapped Community Algorithm</vt:lpstr>
      <vt:lpstr>OCA: Overlapped Community Search</vt:lpstr>
      <vt:lpstr>OCA: Overlapped Community Search</vt:lpstr>
      <vt:lpstr>OCA: Overlapped Community Search</vt:lpstr>
      <vt:lpstr>OCA: Overlapped Community Search</vt:lpstr>
      <vt:lpstr>OCA: Overlapped Community Search</vt:lpstr>
      <vt:lpstr>OCA: Overlapped Community Search</vt:lpstr>
      <vt:lpstr>OCA: Overlapped Community Search</vt:lpstr>
      <vt:lpstr>OCA: Overlapped Community Search</vt:lpstr>
      <vt:lpstr>OCA: Overlapped Community Search</vt:lpstr>
      <vt:lpstr>OCA: Overlapped Community Search</vt:lpstr>
      <vt:lpstr>OCA: Overlapped Community Search</vt:lpstr>
      <vt:lpstr>OCA: Overlapped Community Search</vt:lpstr>
      <vt:lpstr>OCA: Overlapped Community Search</vt:lpstr>
      <vt:lpstr>OCA: Overlapped Community Search</vt:lpstr>
      <vt:lpstr>PowerPoint Presentation</vt:lpstr>
      <vt:lpstr>The Gallery of Graphs Tested</vt:lpstr>
      <vt:lpstr>The Gallery of Graphs Tested</vt:lpstr>
      <vt:lpstr>The Gallery of Graphs Tested</vt:lpstr>
      <vt:lpstr>The Gallery of Graphs Tested</vt:lpstr>
      <vt:lpstr>A Similarity Measure</vt:lpstr>
      <vt:lpstr>Quality on LFR</vt:lpstr>
      <vt:lpstr>Quality on Daisy Graphs</vt:lpstr>
      <vt:lpstr>Performance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Quattrocchi</dc:creator>
  <cp:lastModifiedBy>Victor Muntés Mulero</cp:lastModifiedBy>
  <cp:revision>154</cp:revision>
  <dcterms:created xsi:type="dcterms:W3CDTF">2013-08-28T21:16:52Z</dcterms:created>
  <dcterms:modified xsi:type="dcterms:W3CDTF">2014-02-20T23:34:08Z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0x010100D60472418B783044BF2F590CB9E4516B</vt:lpwstr>
  </property>
</Properties>
</file>