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0" r:id="rId3"/>
    <p:sldMasterId id="2147483669" r:id="rId4"/>
  </p:sldMasterIdLst>
  <p:notesMasterIdLst>
    <p:notesMasterId r:id="rId65"/>
  </p:notesMasterIdLst>
  <p:sldIdLst>
    <p:sldId id="256" r:id="rId5"/>
    <p:sldId id="371" r:id="rId6"/>
    <p:sldId id="372" r:id="rId7"/>
    <p:sldId id="276" r:id="rId8"/>
    <p:sldId id="278" r:id="rId9"/>
    <p:sldId id="388" r:id="rId10"/>
    <p:sldId id="279" r:id="rId11"/>
    <p:sldId id="333" r:id="rId12"/>
    <p:sldId id="400" r:id="rId13"/>
    <p:sldId id="373" r:id="rId14"/>
    <p:sldId id="281" r:id="rId15"/>
    <p:sldId id="370" r:id="rId16"/>
    <p:sldId id="334" r:id="rId17"/>
    <p:sldId id="401" r:id="rId18"/>
    <p:sldId id="364" r:id="rId19"/>
    <p:sldId id="374" r:id="rId20"/>
    <p:sldId id="338" r:id="rId21"/>
    <p:sldId id="285" r:id="rId22"/>
    <p:sldId id="390" r:id="rId23"/>
    <p:sldId id="391" r:id="rId24"/>
    <p:sldId id="392" r:id="rId25"/>
    <p:sldId id="394" r:id="rId26"/>
    <p:sldId id="393" r:id="rId27"/>
    <p:sldId id="395" r:id="rId28"/>
    <p:sldId id="397" r:id="rId29"/>
    <p:sldId id="396" r:id="rId30"/>
    <p:sldId id="375" r:id="rId31"/>
    <p:sldId id="301" r:id="rId32"/>
    <p:sldId id="386" r:id="rId33"/>
    <p:sldId id="341" r:id="rId34"/>
    <p:sldId id="384" r:id="rId35"/>
    <p:sldId id="385" r:id="rId36"/>
    <p:sldId id="387" r:id="rId37"/>
    <p:sldId id="342" r:id="rId38"/>
    <p:sldId id="398" r:id="rId39"/>
    <p:sldId id="345" r:id="rId40"/>
    <p:sldId id="346" r:id="rId41"/>
    <p:sldId id="347" r:id="rId42"/>
    <p:sldId id="380" r:id="rId43"/>
    <p:sldId id="381" r:id="rId44"/>
    <p:sldId id="344" r:id="rId45"/>
    <p:sldId id="376" r:id="rId46"/>
    <p:sldId id="337" r:id="rId47"/>
    <p:sldId id="365" r:id="rId48"/>
    <p:sldId id="357" r:id="rId49"/>
    <p:sldId id="389" r:id="rId50"/>
    <p:sldId id="350" r:id="rId51"/>
    <p:sldId id="351" r:id="rId52"/>
    <p:sldId id="352" r:id="rId53"/>
    <p:sldId id="354" r:id="rId54"/>
    <p:sldId id="355" r:id="rId55"/>
    <p:sldId id="378" r:id="rId56"/>
    <p:sldId id="362" r:id="rId57"/>
    <p:sldId id="360" r:id="rId58"/>
    <p:sldId id="361" r:id="rId59"/>
    <p:sldId id="368" r:id="rId60"/>
    <p:sldId id="399" r:id="rId61"/>
    <p:sldId id="369" r:id="rId62"/>
    <p:sldId id="367" r:id="rId63"/>
    <p:sldId id="359" r:id="rId6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7908" autoAdjust="0"/>
    <p:restoredTop sz="90667" autoAdjust="0"/>
  </p:normalViewPr>
  <p:slideViewPr>
    <p:cSldViewPr>
      <p:cViewPr varScale="1">
        <p:scale>
          <a:sx n="81" d="100"/>
          <a:sy n="81"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22FEE-FAF3-4473-B88A-23E53A00BA33}" type="datetimeFigureOut">
              <a:rPr lang="es-ES" smtClean="0"/>
              <a:pPr/>
              <a:t>29/07/2009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897E0-3248-480D-8967-A72EA345720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7E016-949C-420B-A837-8996A2CB8783}" type="slidenum">
              <a:rPr lang="en-GB"/>
              <a:pPr/>
              <a:t>11</a:t>
            </a:fld>
            <a:endParaRPr lang="en-GB"/>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s-ES_tradnl"/>
              <a:t>We have two expensive blocks in QA so we will try to cache both sections. Our objective is to take a pool of memory and use it to store things that are requested more than once.</a:t>
            </a:r>
          </a:p>
          <a:p>
            <a:endParaRPr lang="es-ES_tradnl"/>
          </a:p>
          <a:p>
            <a:r>
              <a:rPr lang="es-ES_tradnl"/>
              <a:t>The first demanding phase is PR. This phase retrieves the documents from the disk se we will store this documents in memory to save disk accesses.</a:t>
            </a:r>
          </a:p>
          <a:p>
            <a:endParaRPr lang="es-ES_tradnl"/>
          </a:p>
          <a:p>
            <a:r>
              <a:rPr lang="es-ES_tradnl"/>
              <a:t>The second phase is AE where we cache passages. We call a passage a document plus its document analysis. This means that our cache is inclusive if we have something stored in AE layer we have the information also to solve the request when PR block asks for it</a:t>
            </a:r>
          </a:p>
          <a:p>
            <a:endParaRPr lang="es-ES_tradnl"/>
          </a:p>
          <a:p>
            <a:r>
              <a:rPr lang="es-ES_tradnl"/>
              <a:t>We manage each layer with a LRU so the documents more used are more likely to be in cache. </a:t>
            </a:r>
          </a:p>
          <a:p>
            <a:r>
              <a:rPr lang="es-ES_tradnl"/>
              <a:t>We also provide two operations which we call promote and demote to move entries from one cache to other. The first time we ask for a passage we enter it into AE cache and move the oldest entry to PR.</a:t>
            </a:r>
          </a:p>
          <a:p>
            <a:endParaRPr lang="es-ES_tradnl"/>
          </a:p>
          <a:p>
            <a:r>
              <a:rPr lang="es-ES_tradnl"/>
              <a:t>Example</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16</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17</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19</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Title of this thesis Analysis….</a:t>
            </a:r>
          </a:p>
          <a:p>
            <a:r>
              <a:rPr lang="en-US" dirty="0" smtClean="0"/>
              <a:t>It is about performance QA systems</a:t>
            </a:r>
          </a:p>
          <a:p>
            <a:r>
              <a:rPr lang="en-US" dirty="0" smtClean="0"/>
              <a:t>We propose several techniques related </a:t>
            </a:r>
          </a:p>
          <a:p>
            <a:r>
              <a:rPr lang="en-US" dirty="0" smtClean="0"/>
              <a:t>Divided into two parts</a:t>
            </a:r>
            <a:endParaRPr lang="en-US" dirty="0"/>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22</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23</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24</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25</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26</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27</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84352CA-2204-47CC-A2BB-083C7C4E41F7}" type="slidenum">
              <a:rPr lang="en-GB"/>
              <a:pPr/>
              <a:t>28</a:t>
            </a:fld>
            <a:endParaRPr lang="en-GB"/>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914400" y="4343400"/>
            <a:ext cx="5029200" cy="4208463"/>
          </a:xfrm>
          <a:prstGeom prst="rect">
            <a:avLst/>
          </a:prstGeom>
          <a:noFill/>
          <a:ln>
            <a:round/>
            <a:headEnd/>
            <a:tailEnd/>
          </a:ln>
        </p:spPr>
        <p:txBody>
          <a:bodyPr wrap="none" anchor="ct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29</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31</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32</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33</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34</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35</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66E004D-FF19-45C3-B6E7-511F9F4ABEC9}" type="slidenum">
              <a:rPr lang="en-GB"/>
              <a:pPr/>
              <a:t>36</a:t>
            </a:fld>
            <a:endParaRPr lang="en-GB"/>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36866"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DejaVu Sans" charset="0"/>
                <a:cs typeface="DejaVu Sans" charset="0"/>
              </a:rPr>
              <a:t>Problema del broadcast</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DejaVu Sans" charset="0"/>
                <a:cs typeface="DejaVu Sans" charset="0"/>
              </a:rPr>
              <a:t>We want a fast search that the requests can be done in parallel to reduce latency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53D608-4F2A-4E0B-9871-E2D8CAC469D2}" type="slidenum">
              <a:rPr lang="en-GB"/>
              <a:pPr/>
              <a:t>37</a:t>
            </a:fld>
            <a:endParaRPr lang="en-GB"/>
          </a:p>
        </p:txBody>
      </p:sp>
      <p:sp>
        <p:nvSpPr>
          <p:cNvPr id="3788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37890"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El sistema calcula preguntando a 1 nodo la probabilidad de que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38</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39</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40</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0D68D5-3F66-4874-B4E5-0534B5003532}" type="slidenum">
              <a:rPr lang="en-GB"/>
              <a:pPr/>
              <a:t>41</a:t>
            </a:fld>
            <a:endParaRPr lang="en-GB"/>
          </a:p>
        </p:txBody>
      </p:sp>
      <p:sp>
        <p:nvSpPr>
          <p:cNvPr id="4300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43010" name="Text Box 2"/>
          <p:cNvSpPr txBox="1">
            <a:spLocks noGrp="1" noChangeArrowheads="1"/>
          </p:cNvSpPr>
          <p:nvPr>
            <p:ph type="body"/>
          </p:nvPr>
        </p:nvSpPr>
        <p:spPr bwMode="auto">
          <a:xfrm>
            <a:off x="914400" y="4343400"/>
            <a:ext cx="5029200" cy="4114800"/>
          </a:xfrm>
          <a:prstGeom prst="rect">
            <a:avLst/>
          </a:prstGeom>
          <a:noFill/>
          <a:ln>
            <a:round/>
            <a:headEnd/>
            <a:tailEnd/>
          </a:ln>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ea typeface="DejaVu Sans" charset="0"/>
                <a:cs typeface="DejaVu Sans" charset="0"/>
              </a:rPr>
              <a:t>Broadcast equals to 100%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42</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p:spPr>
        <p:txBody>
          <a:bodyPr/>
          <a:lstStyle/>
          <a:p>
            <a:endParaRPr lang="es-ES" dirty="0" smtClean="0"/>
          </a:p>
        </p:txBody>
      </p:sp>
      <p:sp>
        <p:nvSpPr>
          <p:cNvPr id="23556" name="3 Marcador de número de diapositiva"/>
          <p:cNvSpPr>
            <a:spLocks noGrp="1"/>
          </p:cNvSpPr>
          <p:nvPr>
            <p:ph type="sldNum" sz="quarter" idx="5"/>
          </p:nvPr>
        </p:nvSpPr>
        <p:spPr>
          <a:noFill/>
        </p:spPr>
        <p:txBody>
          <a:bodyPr/>
          <a:lstStyle/>
          <a:p>
            <a:fld id="{87B6DD2B-B71C-48A0-B9BB-D233BFDF2D29}" type="slidenum">
              <a:rPr lang="en-GB" smtClean="0"/>
              <a:pPr/>
              <a:t>43</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44</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p:spPr>
        <p:txBody>
          <a:bodyPr/>
          <a:lstStyle/>
          <a:p>
            <a:r>
              <a:rPr lang="es-ES" smtClean="0"/>
              <a:t>In this paper, we discuss only performance issues of QA systems. We want to increase the throughput of Question Asnwering because they are very slow. Our initial system took about 20 (16) seconds to answer</a:t>
            </a:r>
          </a:p>
          <a:p>
            <a:r>
              <a:rPr lang="es-ES" smtClean="0"/>
              <a:t>We apply two techniques to have high performance QA: distribution and caching. Both of them are usual in large.</a:t>
            </a:r>
          </a:p>
          <a:p>
            <a:r>
              <a:rPr lang="es-ES" smtClean="0"/>
              <a:t>Caching reduces dramatically the execution time of the queries however it has a side effect for load balancing because it changes the cost to process a query. A query that may take a minute can be answered in one or two seconds. We show a model of this effect depending on the hit rate…</a:t>
            </a:r>
          </a:p>
        </p:txBody>
      </p:sp>
      <p:sp>
        <p:nvSpPr>
          <p:cNvPr id="22532" name="3 Marcador de número de diapositiva"/>
          <p:cNvSpPr>
            <a:spLocks noGrp="1"/>
          </p:cNvSpPr>
          <p:nvPr>
            <p:ph type="sldNum" sz="quarter" idx="5"/>
          </p:nvPr>
        </p:nvSpPr>
        <p:spPr>
          <a:noFill/>
        </p:spPr>
        <p:txBody>
          <a:bodyPr/>
          <a:lstStyle/>
          <a:p>
            <a:fld id="{593929D0-D99B-477A-B952-26673C3EAF95}" type="slidenum">
              <a:rPr lang="en-GB" smtClean="0"/>
              <a:pPr/>
              <a:t>45</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46</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ln/>
        </p:spPr>
      </p:sp>
      <p:sp>
        <p:nvSpPr>
          <p:cNvPr id="26627" name="2 Marcador de notas"/>
          <p:cNvSpPr>
            <a:spLocks noGrp="1"/>
          </p:cNvSpPr>
          <p:nvPr>
            <p:ph type="body" idx="1"/>
          </p:nvPr>
        </p:nvSpPr>
        <p:spPr>
          <a:noFill/>
          <a:ln/>
        </p:spPr>
        <p:txBody>
          <a:bodyPr/>
          <a:lstStyle/>
          <a:p>
            <a:r>
              <a:rPr lang="es-ES" smtClean="0"/>
              <a:t>In this paper we introduce two load balancing algorithms for Question Answering. The first one estimates the cost according to the cost to process a query in node. The formula we are using is the same </a:t>
            </a:r>
          </a:p>
        </p:txBody>
      </p:sp>
      <p:sp>
        <p:nvSpPr>
          <p:cNvPr id="26628" name="3 Marcador de número de diapositiva"/>
          <p:cNvSpPr>
            <a:spLocks noGrp="1"/>
          </p:cNvSpPr>
          <p:nvPr>
            <p:ph type="sldNum" sz="quarter" idx="5"/>
          </p:nvPr>
        </p:nvSpPr>
        <p:spPr>
          <a:noFill/>
        </p:spPr>
        <p:txBody>
          <a:bodyPr/>
          <a:lstStyle/>
          <a:p>
            <a:fld id="{F016FCC2-43CD-455E-B454-01E87AD77C1E}" type="slidenum">
              <a:rPr lang="en-GB" smtClean="0"/>
              <a:pPr/>
              <a:t>47</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27651" name="2 Marcador de notas"/>
          <p:cNvSpPr>
            <a:spLocks noGrp="1"/>
          </p:cNvSpPr>
          <p:nvPr>
            <p:ph type="body" idx="1"/>
          </p:nvPr>
        </p:nvSpPr>
        <p:spPr>
          <a:noFill/>
          <a:ln/>
        </p:spPr>
        <p:txBody>
          <a:bodyPr/>
          <a:lstStyle/>
          <a:p>
            <a:r>
              <a:rPr lang="es-ES" smtClean="0"/>
              <a:t>In the second algorithm we want to improve the previous algorithm and we introduce the concept of similarity. Our objective is to send the query to the node that has more similar contents because then the query will hit a lot of contents in the local cache.</a:t>
            </a:r>
          </a:p>
          <a:p>
            <a:r>
              <a:rPr lang="es-ES" smtClean="0"/>
              <a:t>As a similarity measure we use TF-IDF. In terms of TF-IDF we model the query as the documents that will be accessed by the question, and each node is modelled as the vector of elements recently accessed, which is obtained from the ESC. The TF portion sends the query to the nodes where it is more probable to have a document. The nodes with higher TF tend to have a higher probability of caching a document.</a:t>
            </a:r>
          </a:p>
        </p:txBody>
      </p:sp>
      <p:sp>
        <p:nvSpPr>
          <p:cNvPr id="27652" name="3 Marcador de número de diapositiva"/>
          <p:cNvSpPr>
            <a:spLocks noGrp="1"/>
          </p:cNvSpPr>
          <p:nvPr>
            <p:ph type="sldNum" sz="quarter" idx="5"/>
          </p:nvPr>
        </p:nvSpPr>
        <p:spPr>
          <a:noFill/>
        </p:spPr>
        <p:txBody>
          <a:bodyPr/>
          <a:lstStyle/>
          <a:p>
            <a:fld id="{98566E22-57A0-4D34-A4D7-E7A641E0C8AB}" type="slidenum">
              <a:rPr lang="en-GB" smtClean="0"/>
              <a:pPr/>
              <a:t>48</a:t>
            </a:fld>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a:ln/>
        </p:spPr>
      </p:sp>
      <p:sp>
        <p:nvSpPr>
          <p:cNvPr id="28675" name="2 Marcador de notas"/>
          <p:cNvSpPr>
            <a:spLocks noGrp="1"/>
          </p:cNvSpPr>
          <p:nvPr>
            <p:ph type="body" idx="1"/>
          </p:nvPr>
        </p:nvSpPr>
        <p:spPr>
          <a:noFill/>
          <a:ln/>
        </p:spPr>
        <p:txBody>
          <a:bodyPr/>
          <a:lstStyle/>
          <a:p>
            <a:r>
              <a:rPr lang="es-ES" smtClean="0"/>
              <a:t>Forward Q8 Reads A and B</a:t>
            </a:r>
          </a:p>
          <a:p>
            <a:endParaRPr lang="es-ES" smtClean="0"/>
          </a:p>
          <a:p>
            <a:endParaRPr lang="es-ES" smtClean="0"/>
          </a:p>
        </p:txBody>
      </p:sp>
      <p:sp>
        <p:nvSpPr>
          <p:cNvPr id="28676" name="3 Marcador de número de diapositiva"/>
          <p:cNvSpPr>
            <a:spLocks noGrp="1"/>
          </p:cNvSpPr>
          <p:nvPr>
            <p:ph type="sldNum" sz="quarter" idx="5"/>
          </p:nvPr>
        </p:nvSpPr>
        <p:spPr>
          <a:noFill/>
        </p:spPr>
        <p:txBody>
          <a:bodyPr/>
          <a:lstStyle/>
          <a:p>
            <a:fld id="{2250CE3A-2374-46A8-A604-AA3F52CA5E43}" type="slidenum">
              <a:rPr lang="en-GB" smtClean="0"/>
              <a:pPr/>
              <a:t>49</a:t>
            </a:fld>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50</a:t>
            </a:fld>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52</a:t>
            </a:fld>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53</a:t>
            </a:fld>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54</a:t>
            </a:fld>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55</a:t>
            </a:fld>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56</a:t>
            </a:fld>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57</a:t>
            </a:fld>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58</a:t>
            </a:fld>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59</a:t>
            </a:fld>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60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F45AEFF-A3D5-4649-92F9-C1FF1FCEE122}" type="slidenum">
              <a:rPr lang="en-GB"/>
              <a:pPr/>
              <a:t>8</a:t>
            </a:fld>
            <a:endParaRPr lang="en-GB"/>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es-ES"/>
          </a:p>
        </p:txBody>
      </p:sp>
      <p:sp>
        <p:nvSpPr>
          <p:cNvPr id="27650" name="Text Box 2"/>
          <p:cNvSpPr txBox="1">
            <a:spLocks noGrp="1" noChangeArrowheads="1"/>
          </p:cNvSpPr>
          <p:nvPr>
            <p:ph type="body"/>
          </p:nvPr>
        </p:nvSpPr>
        <p:spPr bwMode="auto">
          <a:xfrm>
            <a:off x="914400" y="4343400"/>
            <a:ext cx="5029200" cy="7677150"/>
          </a:xfrm>
          <a:prstGeom prst="rect">
            <a:avLst/>
          </a:prstGeom>
          <a:noFill/>
          <a:ln>
            <a:round/>
            <a:headEnd/>
            <a:tailEnd/>
          </a:ln>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We are dealing with systems that access to big document collections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In computer science programs access to documents more than once. And as we are smart engineers so we add a cache to the system. For example a web search engine follows a zipf law</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Example a QA system. Search engine similar to a web search engine like yahoo. But in this case it can deal with NLP. What is the capital of Uruguay? Montevideo</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We know from similar systems that the user issue the queries following zipfian distribution. This means that some questions are asked much more than the others.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We want to reduce the processing time so we propose to add a cache to the system to reuse the documents and the passages processed. With this technique we reduce the execution time of the most expensive parts: PR and AE for similar questions. Moreover questions of a similar topic, even if they are not searching for the same piece of information may need to access to the same documents to get an answer.</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ea typeface="DejaVu Sans" charset="0"/>
                <a:cs typeface="DejaVu Sans" charset="0"/>
              </a:rPr>
              <a:t>One of the restriction of the problem is that the document collection can not completely loaded into memory. So we can not simply cache all the elements processed by the system.</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_tradnl">
              <a:ea typeface="DejaVu Sans" charset="0"/>
              <a:cs typeface="DejaVu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AFA897E0-3248-480D-8967-A72EA3457203}"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533400" cy="6858000"/>
          </a:xfrm>
          <a:prstGeom prst="rect">
            <a:avLst/>
          </a:prstGeom>
          <a:solidFill>
            <a:srgbClr val="1588BB"/>
          </a:solidFill>
          <a:ln w="12700">
            <a:solidFill>
              <a:schemeClr val="tx1"/>
            </a:solidFill>
            <a:miter lim="800000"/>
            <a:headEnd/>
            <a:tailEnd/>
          </a:ln>
          <a:effectLst/>
        </p:spPr>
        <p:txBody>
          <a:bodyPr wrap="none" anchor="ctr"/>
          <a:lstStyle/>
          <a:p>
            <a:pPr algn="ctr" eaLnBrk="0" hangingPunct="0">
              <a:defRPr/>
            </a:pPr>
            <a:endParaRPr lang="es-ES"/>
          </a:p>
        </p:txBody>
      </p:sp>
      <p:pic>
        <p:nvPicPr>
          <p:cNvPr id="5" name="Picture 6" descr="logo DAMA-UPC"/>
          <p:cNvPicPr>
            <a:picLocks noChangeAspect="1" noChangeArrowheads="1"/>
          </p:cNvPicPr>
          <p:nvPr/>
        </p:nvPicPr>
        <p:blipFill>
          <a:blip r:embed="rId2"/>
          <a:srcRect/>
          <a:stretch>
            <a:fillRect/>
          </a:stretch>
        </p:blipFill>
        <p:spPr bwMode="auto">
          <a:xfrm>
            <a:off x="1187450" y="836613"/>
            <a:ext cx="3384550" cy="1136650"/>
          </a:xfrm>
          <a:prstGeom prst="rect">
            <a:avLst/>
          </a:prstGeom>
          <a:noFill/>
          <a:ln w="9525">
            <a:noFill/>
            <a:miter lim="800000"/>
            <a:headEnd/>
            <a:tailEnd/>
          </a:ln>
        </p:spPr>
      </p:pic>
      <p:sp>
        <p:nvSpPr>
          <p:cNvPr id="6" name="Line 9"/>
          <p:cNvSpPr>
            <a:spLocks noChangeShapeType="1"/>
          </p:cNvSpPr>
          <p:nvPr/>
        </p:nvSpPr>
        <p:spPr bwMode="auto">
          <a:xfrm>
            <a:off x="2700338" y="4500563"/>
            <a:ext cx="4032250" cy="0"/>
          </a:xfrm>
          <a:prstGeom prst="line">
            <a:avLst/>
          </a:prstGeom>
          <a:noFill/>
          <a:ln w="38100">
            <a:solidFill>
              <a:srgbClr val="0033CC"/>
            </a:solidFill>
            <a:round/>
            <a:headEnd/>
            <a:tailEnd/>
          </a:ln>
          <a:effectLst/>
        </p:spPr>
        <p:txBody>
          <a:bodyPr/>
          <a:lstStyle/>
          <a:p>
            <a:pPr algn="ctr" eaLnBrk="0" hangingPunct="0">
              <a:defRPr/>
            </a:pPr>
            <a:endParaRPr lang="es-ES"/>
          </a:p>
        </p:txBody>
      </p:sp>
      <p:pic>
        <p:nvPicPr>
          <p:cNvPr id="7" name="Picture 6" descr="logo DAMA-UPC"/>
          <p:cNvPicPr>
            <a:picLocks noChangeAspect="1" noChangeArrowheads="1"/>
          </p:cNvPicPr>
          <p:nvPr/>
        </p:nvPicPr>
        <p:blipFill>
          <a:blip r:embed="rId2"/>
          <a:srcRect/>
          <a:stretch>
            <a:fillRect/>
          </a:stretch>
        </p:blipFill>
        <p:spPr bwMode="auto">
          <a:xfrm>
            <a:off x="1187450" y="836613"/>
            <a:ext cx="3384550" cy="1136650"/>
          </a:xfrm>
          <a:prstGeom prst="rect">
            <a:avLst/>
          </a:prstGeom>
          <a:noFill/>
          <a:ln w="9525">
            <a:noFill/>
            <a:miter lim="800000"/>
            <a:headEnd/>
            <a:tailEnd/>
          </a:ln>
        </p:spPr>
      </p:pic>
      <p:sp>
        <p:nvSpPr>
          <p:cNvPr id="8" name="Line 9"/>
          <p:cNvSpPr>
            <a:spLocks noChangeShapeType="1"/>
          </p:cNvSpPr>
          <p:nvPr/>
        </p:nvSpPr>
        <p:spPr bwMode="auto">
          <a:xfrm>
            <a:off x="2700338" y="4500563"/>
            <a:ext cx="4032250" cy="0"/>
          </a:xfrm>
          <a:prstGeom prst="line">
            <a:avLst/>
          </a:prstGeom>
          <a:noFill/>
          <a:ln w="38100">
            <a:solidFill>
              <a:srgbClr val="0033CC"/>
            </a:solidFill>
            <a:round/>
            <a:headEnd/>
            <a:tailEnd/>
          </a:ln>
          <a:effectLst/>
        </p:spPr>
        <p:txBody>
          <a:bodyPr/>
          <a:lstStyle/>
          <a:p>
            <a:pPr algn="ctr" eaLnBrk="0" hangingPunct="0">
              <a:defRPr/>
            </a:pPr>
            <a:endParaRPr lang="es-ES"/>
          </a:p>
        </p:txBody>
      </p:sp>
      <p:pic>
        <p:nvPicPr>
          <p:cNvPr id="9" name="Picture 11" descr="DAMA_logo blanc.jpg"/>
          <p:cNvPicPr>
            <a:picLocks noChangeAspect="1"/>
          </p:cNvPicPr>
          <p:nvPr/>
        </p:nvPicPr>
        <p:blipFill>
          <a:blip r:embed="rId3">
            <a:lum bright="14000"/>
          </a:blip>
          <a:srcRect/>
          <a:stretch>
            <a:fillRect/>
          </a:stretch>
        </p:blipFill>
        <p:spPr bwMode="auto">
          <a:xfrm>
            <a:off x="5715000" y="114300"/>
            <a:ext cx="3000375" cy="2957513"/>
          </a:xfrm>
          <a:prstGeom prst="rect">
            <a:avLst/>
          </a:prstGeom>
          <a:noFill/>
          <a:ln w="9525">
            <a:noFill/>
            <a:miter lim="800000"/>
            <a:headEnd/>
            <a:tailEnd/>
          </a:ln>
        </p:spPr>
      </p:pic>
      <p:sp>
        <p:nvSpPr>
          <p:cNvPr id="366594" name="Rectangle 2"/>
          <p:cNvSpPr>
            <a:spLocks noGrp="1" noChangeArrowheads="1"/>
          </p:cNvSpPr>
          <p:nvPr>
            <p:ph type="ctrTitle"/>
          </p:nvPr>
        </p:nvSpPr>
        <p:spPr>
          <a:xfrm>
            <a:off x="900113" y="3213100"/>
            <a:ext cx="7772400" cy="1470025"/>
          </a:xfrm>
        </p:spPr>
        <p:txBody>
          <a:bodyPr/>
          <a:lstStyle>
            <a:lvl1pPr algn="ctr">
              <a:defRPr sz="4000" b="1"/>
            </a:lvl1pPr>
          </a:lstStyle>
          <a:p>
            <a:r>
              <a:rPr lang="es-ES" smtClean="0"/>
              <a:t>Haga clic para modificar el estilo de título del patrón</a:t>
            </a:r>
            <a:endParaRPr lang="ca-ES" dirty="0"/>
          </a:p>
        </p:txBody>
      </p:sp>
      <p:sp>
        <p:nvSpPr>
          <p:cNvPr id="366595" name="Rectangle 3"/>
          <p:cNvSpPr>
            <a:spLocks noGrp="1" noChangeArrowheads="1"/>
          </p:cNvSpPr>
          <p:nvPr>
            <p:ph type="subTitle" idx="1"/>
          </p:nvPr>
        </p:nvSpPr>
        <p:spPr>
          <a:xfrm>
            <a:off x="1547813" y="4786322"/>
            <a:ext cx="6400800" cy="1584325"/>
          </a:xfrm>
        </p:spPr>
        <p:txBody>
          <a:bodyPr/>
          <a:lstStyle>
            <a:lvl1pPr marL="0" indent="0" algn="ctr">
              <a:buFont typeface="Wingdings" pitchFamily="2" charset="2"/>
              <a:buNone/>
              <a:defRPr sz="3200"/>
            </a:lvl1pPr>
          </a:lstStyle>
          <a:p>
            <a:r>
              <a:rPr lang="es-ES" smtClean="0"/>
              <a:t>Haga clic para modificar el estilo de subtítulo del patrón</a:t>
            </a:r>
            <a:endParaRPr lang="ca-E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914400" y="3048000"/>
            <a:ext cx="7770813" cy="1468438"/>
          </a:xfrm>
        </p:spPr>
        <p:txBody>
          <a:bodyPr/>
          <a:lstStyle/>
          <a:p>
            <a:r>
              <a:rPr lang="es-ES" smtClean="0"/>
              <a:t>Haga clic para modificar el estilo de título del patrón</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31763"/>
            <a:ext cx="7389813" cy="118427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43000" y="1828800"/>
            <a:ext cx="3617913" cy="45704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3313" y="1828800"/>
            <a:ext cx="3619500" cy="45704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914400" y="3048000"/>
            <a:ext cx="7770813" cy="1468438"/>
          </a:xfrm>
        </p:spPr>
        <p:txBody>
          <a:bodyPr/>
          <a:lstStyle/>
          <a:p>
            <a:r>
              <a:rPr lang="es-ES" smtClean="0"/>
              <a:t>Haga clic para modificar el estilo de título del patrón</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43000" y="131763"/>
            <a:ext cx="7389813" cy="118427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43000" y="1828800"/>
            <a:ext cx="3617913" cy="45704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913313" y="1828800"/>
            <a:ext cx="3619500" cy="45704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1143000" y="1828800"/>
            <a:ext cx="7391400" cy="4572000"/>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533400" cy="6858000"/>
          </a:xfrm>
          <a:prstGeom prst="rect">
            <a:avLst/>
          </a:prstGeom>
          <a:solidFill>
            <a:srgbClr val="1588BB"/>
          </a:solidFill>
          <a:ln w="12700">
            <a:solidFill>
              <a:schemeClr val="tx1"/>
            </a:solidFill>
            <a:miter lim="800000"/>
            <a:headEnd/>
            <a:tailEnd/>
          </a:ln>
          <a:effectLst/>
        </p:spPr>
        <p:txBody>
          <a:bodyPr wrap="none" anchor="ctr"/>
          <a:lstStyle/>
          <a:p>
            <a:pPr algn="ctr" eaLnBrk="0" hangingPunct="0">
              <a:defRPr/>
            </a:pPr>
            <a:endParaRPr lang="es-ES"/>
          </a:p>
        </p:txBody>
      </p:sp>
      <p:pic>
        <p:nvPicPr>
          <p:cNvPr id="5" name="Picture 6" descr="logo DAMA-UPC"/>
          <p:cNvPicPr>
            <a:picLocks noChangeAspect="1" noChangeArrowheads="1"/>
          </p:cNvPicPr>
          <p:nvPr/>
        </p:nvPicPr>
        <p:blipFill>
          <a:blip r:embed="rId2"/>
          <a:srcRect/>
          <a:stretch>
            <a:fillRect/>
          </a:stretch>
        </p:blipFill>
        <p:spPr bwMode="auto">
          <a:xfrm>
            <a:off x="1187450" y="836613"/>
            <a:ext cx="3384550" cy="1136650"/>
          </a:xfrm>
          <a:prstGeom prst="rect">
            <a:avLst/>
          </a:prstGeom>
          <a:noFill/>
          <a:ln w="9525">
            <a:noFill/>
            <a:miter lim="800000"/>
            <a:headEnd/>
            <a:tailEnd/>
          </a:ln>
        </p:spPr>
      </p:pic>
      <p:sp>
        <p:nvSpPr>
          <p:cNvPr id="6" name="Line 9"/>
          <p:cNvSpPr>
            <a:spLocks noChangeShapeType="1"/>
          </p:cNvSpPr>
          <p:nvPr/>
        </p:nvSpPr>
        <p:spPr bwMode="auto">
          <a:xfrm>
            <a:off x="2700338" y="4500563"/>
            <a:ext cx="4032250" cy="0"/>
          </a:xfrm>
          <a:prstGeom prst="line">
            <a:avLst/>
          </a:prstGeom>
          <a:noFill/>
          <a:ln w="38100">
            <a:solidFill>
              <a:srgbClr val="0033CC"/>
            </a:solidFill>
            <a:round/>
            <a:headEnd/>
            <a:tailEnd/>
          </a:ln>
          <a:effectLst/>
        </p:spPr>
        <p:txBody>
          <a:bodyPr/>
          <a:lstStyle/>
          <a:p>
            <a:pPr algn="ctr" eaLnBrk="0" hangingPunct="0">
              <a:defRPr/>
            </a:pPr>
            <a:endParaRPr lang="es-ES"/>
          </a:p>
        </p:txBody>
      </p:sp>
      <p:pic>
        <p:nvPicPr>
          <p:cNvPr id="7" name="Picture 6" descr="logo DAMA-UPC"/>
          <p:cNvPicPr>
            <a:picLocks noChangeAspect="1" noChangeArrowheads="1"/>
          </p:cNvPicPr>
          <p:nvPr/>
        </p:nvPicPr>
        <p:blipFill>
          <a:blip r:embed="rId2"/>
          <a:srcRect/>
          <a:stretch>
            <a:fillRect/>
          </a:stretch>
        </p:blipFill>
        <p:spPr bwMode="auto">
          <a:xfrm>
            <a:off x="1187450" y="836613"/>
            <a:ext cx="3384550" cy="1136650"/>
          </a:xfrm>
          <a:prstGeom prst="rect">
            <a:avLst/>
          </a:prstGeom>
          <a:noFill/>
          <a:ln w="9525">
            <a:noFill/>
            <a:miter lim="800000"/>
            <a:headEnd/>
            <a:tailEnd/>
          </a:ln>
        </p:spPr>
      </p:pic>
      <p:sp>
        <p:nvSpPr>
          <p:cNvPr id="8" name="Line 9"/>
          <p:cNvSpPr>
            <a:spLocks noChangeShapeType="1"/>
          </p:cNvSpPr>
          <p:nvPr/>
        </p:nvSpPr>
        <p:spPr bwMode="auto">
          <a:xfrm>
            <a:off x="2700338" y="4500563"/>
            <a:ext cx="4032250" cy="0"/>
          </a:xfrm>
          <a:prstGeom prst="line">
            <a:avLst/>
          </a:prstGeom>
          <a:noFill/>
          <a:ln w="38100">
            <a:solidFill>
              <a:srgbClr val="0033CC"/>
            </a:solidFill>
            <a:round/>
            <a:headEnd/>
            <a:tailEnd/>
          </a:ln>
          <a:effectLst/>
        </p:spPr>
        <p:txBody>
          <a:bodyPr/>
          <a:lstStyle/>
          <a:p>
            <a:pPr algn="ctr" eaLnBrk="0" hangingPunct="0">
              <a:defRPr/>
            </a:pPr>
            <a:endParaRPr lang="es-ES"/>
          </a:p>
        </p:txBody>
      </p:sp>
      <p:pic>
        <p:nvPicPr>
          <p:cNvPr id="9" name="Picture 11" descr="DAMA_logo blanc.jpg"/>
          <p:cNvPicPr>
            <a:picLocks noChangeAspect="1"/>
          </p:cNvPicPr>
          <p:nvPr/>
        </p:nvPicPr>
        <p:blipFill>
          <a:blip r:embed="rId3">
            <a:lum bright="14000"/>
          </a:blip>
          <a:srcRect/>
          <a:stretch>
            <a:fillRect/>
          </a:stretch>
        </p:blipFill>
        <p:spPr bwMode="auto">
          <a:xfrm>
            <a:off x="5715000" y="114300"/>
            <a:ext cx="3000375" cy="2957513"/>
          </a:xfrm>
          <a:prstGeom prst="rect">
            <a:avLst/>
          </a:prstGeom>
          <a:noFill/>
          <a:ln w="9525">
            <a:noFill/>
            <a:miter lim="800000"/>
            <a:headEnd/>
            <a:tailEnd/>
          </a:ln>
        </p:spPr>
      </p:pic>
      <p:sp>
        <p:nvSpPr>
          <p:cNvPr id="366594" name="Rectangle 2"/>
          <p:cNvSpPr>
            <a:spLocks noGrp="1" noChangeArrowheads="1"/>
          </p:cNvSpPr>
          <p:nvPr>
            <p:ph type="ctrTitle"/>
          </p:nvPr>
        </p:nvSpPr>
        <p:spPr>
          <a:xfrm>
            <a:off x="900113" y="3213100"/>
            <a:ext cx="7772400" cy="1470025"/>
          </a:xfrm>
        </p:spPr>
        <p:txBody>
          <a:bodyPr/>
          <a:lstStyle>
            <a:lvl1pPr algn="ctr">
              <a:defRPr sz="4000" b="1"/>
            </a:lvl1pPr>
          </a:lstStyle>
          <a:p>
            <a:r>
              <a:rPr lang="es-ES" smtClean="0"/>
              <a:t>Haga clic para modificar el estilo de título del patrón</a:t>
            </a:r>
            <a:endParaRPr lang="ca-ES" dirty="0"/>
          </a:p>
        </p:txBody>
      </p:sp>
      <p:sp>
        <p:nvSpPr>
          <p:cNvPr id="366595" name="Rectangle 3"/>
          <p:cNvSpPr>
            <a:spLocks noGrp="1" noChangeArrowheads="1"/>
          </p:cNvSpPr>
          <p:nvPr>
            <p:ph type="subTitle" idx="1"/>
          </p:nvPr>
        </p:nvSpPr>
        <p:spPr>
          <a:xfrm>
            <a:off x="1547813" y="4786322"/>
            <a:ext cx="6400800" cy="1584325"/>
          </a:xfrm>
        </p:spPr>
        <p:txBody>
          <a:bodyPr/>
          <a:lstStyle>
            <a:lvl1pPr marL="0" indent="0" algn="ctr">
              <a:buFont typeface="Wingdings" pitchFamily="2" charset="2"/>
              <a:buNone/>
              <a:defRPr sz="3200"/>
            </a:lvl1pPr>
          </a:lstStyle>
          <a:p>
            <a:r>
              <a:rPr lang="es-ES" smtClean="0"/>
              <a:t>Haga clic para modificar el estilo de subtítulo del patrón</a:t>
            </a:r>
            <a:endParaRPr lang="ca-E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DAMA_logo blanc-cut.JPG"/>
          <p:cNvPicPr>
            <a:picLocks noChangeAspect="1"/>
          </p:cNvPicPr>
          <p:nvPr/>
        </p:nvPicPr>
        <p:blipFill>
          <a:blip r:embed="rId7">
            <a:duotone>
              <a:schemeClr val="accent5">
                <a:shade val="45000"/>
                <a:satMod val="135000"/>
              </a:schemeClr>
              <a:prstClr val="white"/>
            </a:duotone>
            <a:lum bright="20000" contrast="30000"/>
          </a:blip>
          <a:stretch>
            <a:fillRect/>
          </a:stretch>
        </p:blipFill>
        <p:spPr>
          <a:xfrm>
            <a:off x="5651500" y="0"/>
            <a:ext cx="3492500" cy="3390900"/>
          </a:xfrm>
          <a:prstGeom prst="rect">
            <a:avLst/>
          </a:prstGeom>
          <a:noFill/>
          <a:ln w="12700">
            <a:noFill/>
            <a:miter lim="800000"/>
            <a:headEnd/>
            <a:tailEnd/>
          </a:ln>
        </p:spPr>
      </p:pic>
      <p:sp>
        <p:nvSpPr>
          <p:cNvPr id="1057" name="Rectangle 33"/>
          <p:cNvSpPr>
            <a:spLocks noChangeArrowheads="1"/>
          </p:cNvSpPr>
          <p:nvPr/>
        </p:nvSpPr>
        <p:spPr bwMode="auto">
          <a:xfrm>
            <a:off x="0" y="0"/>
            <a:ext cx="533400" cy="6858000"/>
          </a:xfrm>
          <a:prstGeom prst="rect">
            <a:avLst/>
          </a:prstGeom>
          <a:solidFill>
            <a:srgbClr val="1588BB"/>
          </a:solidFill>
          <a:ln w="12700">
            <a:solidFill>
              <a:schemeClr val="tx1"/>
            </a:solidFill>
            <a:miter lim="800000"/>
            <a:headEnd/>
            <a:tailEnd/>
          </a:ln>
          <a:effectLst/>
        </p:spPr>
        <p:txBody>
          <a:bodyPr wrap="none" anchor="ctr"/>
          <a:lstStyle/>
          <a:p>
            <a:pPr algn="ctr" eaLnBrk="0" hangingPunct="0">
              <a:defRPr/>
            </a:pPr>
            <a:endParaRPr lang="es-ES"/>
          </a:p>
        </p:txBody>
      </p:sp>
      <p:sp>
        <p:nvSpPr>
          <p:cNvPr id="1061" name="Text Box 37"/>
          <p:cNvSpPr txBox="1">
            <a:spLocks noChangeArrowheads="1"/>
          </p:cNvSpPr>
          <p:nvPr/>
        </p:nvSpPr>
        <p:spPr bwMode="auto">
          <a:xfrm rot="-5400000">
            <a:off x="-2968635" y="3397080"/>
            <a:ext cx="6429395" cy="492443"/>
          </a:xfrm>
          <a:prstGeom prst="rect">
            <a:avLst/>
          </a:prstGeom>
          <a:noFill/>
          <a:ln w="12700">
            <a:noFill/>
            <a:miter lim="800000"/>
            <a:headEnd/>
            <a:tailEnd/>
          </a:ln>
          <a:effectLst/>
        </p:spPr>
        <p:txBody>
          <a:bodyPr wrap="square">
            <a:spAutoFit/>
          </a:bodyPr>
          <a:lstStyle/>
          <a:p>
            <a:pPr algn="ctr" defTabSz="762000" eaLnBrk="0" hangingPunct="0">
              <a:defRPr/>
            </a:pPr>
            <a:r>
              <a:rPr lang="ca-ES" sz="2600" dirty="0" err="1" smtClean="0">
                <a:solidFill>
                  <a:srgbClr val="B2B2B2"/>
                </a:solidFill>
              </a:rPr>
              <a:t>Analysis</a:t>
            </a:r>
            <a:r>
              <a:rPr lang="ca-ES" sz="2600" dirty="0" smtClean="0">
                <a:solidFill>
                  <a:srgbClr val="B2B2B2"/>
                </a:solidFill>
              </a:rPr>
              <a:t> and </a:t>
            </a:r>
            <a:r>
              <a:rPr lang="ca-ES" sz="2600" dirty="0" err="1" smtClean="0">
                <a:solidFill>
                  <a:srgbClr val="B2B2B2"/>
                </a:solidFill>
              </a:rPr>
              <a:t>optimization</a:t>
            </a:r>
            <a:r>
              <a:rPr lang="ca-ES" sz="2600" dirty="0" smtClean="0">
                <a:solidFill>
                  <a:srgbClr val="B2B2B2"/>
                </a:solidFill>
              </a:rPr>
              <a:t> of QA </a:t>
            </a:r>
            <a:r>
              <a:rPr lang="ca-ES" sz="2600" dirty="0" err="1" smtClean="0">
                <a:solidFill>
                  <a:srgbClr val="B2B2B2"/>
                </a:solidFill>
              </a:rPr>
              <a:t>systems</a:t>
            </a:r>
            <a:endParaRPr lang="ca-ES" sz="2600" dirty="0">
              <a:solidFill>
                <a:srgbClr val="B2B2B2"/>
              </a:solidFill>
            </a:endParaRPr>
          </a:p>
        </p:txBody>
      </p:sp>
      <p:pic>
        <p:nvPicPr>
          <p:cNvPr id="4101" name="Picture 53" descr="logo DAMA-UPC"/>
          <p:cNvPicPr>
            <a:picLocks noChangeAspect="1" noChangeArrowheads="1"/>
          </p:cNvPicPr>
          <p:nvPr/>
        </p:nvPicPr>
        <p:blipFill>
          <a:blip r:embed="rId8"/>
          <a:srcRect/>
          <a:stretch>
            <a:fillRect/>
          </a:stretch>
        </p:blipFill>
        <p:spPr bwMode="auto">
          <a:xfrm>
            <a:off x="7265988" y="6151563"/>
            <a:ext cx="1776412" cy="596900"/>
          </a:xfrm>
          <a:prstGeom prst="rect">
            <a:avLst/>
          </a:prstGeom>
          <a:noFill/>
          <a:ln w="9525">
            <a:noFill/>
            <a:miter lim="800000"/>
            <a:headEnd/>
            <a:tailEnd/>
          </a:ln>
        </p:spPr>
      </p:pic>
      <p:sp>
        <p:nvSpPr>
          <p:cNvPr id="1080" name="Line 56"/>
          <p:cNvSpPr>
            <a:spLocks noChangeShapeType="1"/>
          </p:cNvSpPr>
          <p:nvPr/>
        </p:nvSpPr>
        <p:spPr bwMode="auto">
          <a:xfrm>
            <a:off x="1187450" y="1196975"/>
            <a:ext cx="7416800" cy="0"/>
          </a:xfrm>
          <a:prstGeom prst="line">
            <a:avLst/>
          </a:prstGeom>
          <a:noFill/>
          <a:ln w="57150">
            <a:solidFill>
              <a:srgbClr val="0033CC"/>
            </a:solidFill>
            <a:round/>
            <a:headEnd/>
            <a:tailEnd/>
          </a:ln>
          <a:effectLst/>
        </p:spPr>
        <p:txBody>
          <a:bodyPr/>
          <a:lstStyle/>
          <a:p>
            <a:pPr algn="ctr" eaLnBrk="0" hangingPunct="0">
              <a:defRPr/>
            </a:pPr>
            <a:endParaRPr lang="es-ES"/>
          </a:p>
        </p:txBody>
      </p:sp>
      <p:pic>
        <p:nvPicPr>
          <p:cNvPr id="4104" name="Picture 53" descr="logo DAMA-UPC"/>
          <p:cNvPicPr>
            <a:picLocks noChangeAspect="1" noChangeArrowheads="1"/>
          </p:cNvPicPr>
          <p:nvPr/>
        </p:nvPicPr>
        <p:blipFill>
          <a:blip r:embed="rId8"/>
          <a:srcRect/>
          <a:stretch>
            <a:fillRect/>
          </a:stretch>
        </p:blipFill>
        <p:spPr bwMode="auto">
          <a:xfrm>
            <a:off x="7265988" y="6151563"/>
            <a:ext cx="1776412" cy="596900"/>
          </a:xfrm>
          <a:prstGeom prst="rect">
            <a:avLst/>
          </a:prstGeom>
          <a:noFill/>
          <a:ln w="9525">
            <a:noFill/>
            <a:miter lim="800000"/>
            <a:headEnd/>
            <a:tailEnd/>
          </a:ln>
        </p:spPr>
      </p:pic>
      <p:sp>
        <p:nvSpPr>
          <p:cNvPr id="12" name="Line 56"/>
          <p:cNvSpPr>
            <a:spLocks noChangeShapeType="1"/>
          </p:cNvSpPr>
          <p:nvPr/>
        </p:nvSpPr>
        <p:spPr bwMode="auto">
          <a:xfrm>
            <a:off x="1187450" y="1196975"/>
            <a:ext cx="7416800" cy="0"/>
          </a:xfrm>
          <a:prstGeom prst="line">
            <a:avLst/>
          </a:prstGeom>
          <a:noFill/>
          <a:ln w="57150">
            <a:solidFill>
              <a:srgbClr val="0033CC"/>
            </a:solidFill>
            <a:round/>
            <a:headEnd/>
            <a:tailEnd/>
          </a:ln>
          <a:effectLst/>
        </p:spPr>
        <p:txBody>
          <a:bodyPr/>
          <a:lstStyle/>
          <a:p>
            <a:pPr algn="ctr" eaLnBrk="0" hangingPunct="0">
              <a:defRPr/>
            </a:pPr>
            <a:endParaRPr lang="es-ES"/>
          </a:p>
        </p:txBody>
      </p:sp>
      <p:sp>
        <p:nvSpPr>
          <p:cNvPr id="4106" name="Rectangle 2"/>
          <p:cNvSpPr>
            <a:spLocks noGrp="1" noChangeArrowheads="1"/>
          </p:cNvSpPr>
          <p:nvPr>
            <p:ph type="title"/>
          </p:nvPr>
        </p:nvSpPr>
        <p:spPr bwMode="auto">
          <a:xfrm>
            <a:off x="1143000" y="457200"/>
            <a:ext cx="73914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err="1" smtClean="0"/>
              <a:t>Títol</a:t>
            </a:r>
            <a:r>
              <a:rPr lang="en-US" dirty="0" smtClean="0"/>
              <a:t> de la </a:t>
            </a:r>
            <a:r>
              <a:rPr lang="en-US" dirty="0" err="1" smtClean="0"/>
              <a:t>diapositiva</a:t>
            </a:r>
            <a:endParaRPr lang="en-US" dirty="0" smtClean="0"/>
          </a:p>
        </p:txBody>
      </p:sp>
      <p:sp>
        <p:nvSpPr>
          <p:cNvPr id="4107" name="Rectangle 3"/>
          <p:cNvSpPr>
            <a:spLocks noGrp="1" noChangeArrowheads="1"/>
          </p:cNvSpPr>
          <p:nvPr>
            <p:ph type="body" idx="1"/>
          </p:nvPr>
        </p:nvSpPr>
        <p:spPr bwMode="auto">
          <a:xfrm>
            <a:off x="1143000" y="1828800"/>
            <a:ext cx="7391400" cy="457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err="1" smtClean="0"/>
              <a:t>estil</a:t>
            </a:r>
            <a:r>
              <a:rPr lang="en-US" dirty="0" smtClean="0"/>
              <a:t> del </a:t>
            </a:r>
            <a:r>
              <a:rPr lang="en-US" dirty="0" err="1" smtClean="0"/>
              <a:t>texto</a:t>
            </a:r>
            <a:r>
              <a:rPr lang="en-US" dirty="0" smtClean="0"/>
              <a:t> del </a:t>
            </a:r>
            <a:r>
              <a:rPr lang="en-US" dirty="0" err="1" smtClean="0"/>
              <a:t>patrón</a:t>
            </a:r>
            <a:r>
              <a:rPr lang="en-US" dirty="0" smtClean="0"/>
              <a:t> a primer </a:t>
            </a:r>
            <a:r>
              <a:rPr lang="en-US" dirty="0" err="1" smtClean="0"/>
              <a:t>nivell</a:t>
            </a:r>
            <a:endParaRPr lang="en-US" dirty="0" smtClean="0"/>
          </a:p>
          <a:p>
            <a:pPr lvl="1"/>
            <a:r>
              <a:rPr lang="en-US" dirty="0" err="1" smtClean="0"/>
              <a:t>segon</a:t>
            </a:r>
            <a:r>
              <a:rPr lang="en-US" dirty="0" smtClean="0"/>
              <a:t> </a:t>
            </a:r>
            <a:r>
              <a:rPr lang="en-US" dirty="0" err="1" smtClean="0"/>
              <a:t>nivell</a:t>
            </a:r>
            <a:endParaRPr lang="en-US" dirty="0" smtClean="0"/>
          </a:p>
          <a:p>
            <a:pPr lvl="2"/>
            <a:r>
              <a:rPr lang="en-US" dirty="0" err="1" smtClean="0"/>
              <a:t>tercer</a:t>
            </a:r>
            <a:r>
              <a:rPr lang="en-US" dirty="0" smtClean="0"/>
              <a:t> </a:t>
            </a:r>
            <a:r>
              <a:rPr lang="en-US" dirty="0" err="1" smtClean="0"/>
              <a:t>nivell</a:t>
            </a:r>
            <a:endParaRPr lang="en-US" dirty="0" smtClean="0"/>
          </a:p>
          <a:p>
            <a:pPr lvl="3"/>
            <a:r>
              <a:rPr lang="en-US" dirty="0" smtClean="0"/>
              <a:t>quart </a:t>
            </a:r>
            <a:r>
              <a:rPr lang="en-US" dirty="0" err="1" smtClean="0"/>
              <a:t>nivell</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ransition/>
  <p:timing>
    <p:tnLst>
      <p:par>
        <p:cTn id="1" dur="indefinite" restart="never" nodeType="tmRoot"/>
      </p:par>
    </p:tnLst>
  </p:timing>
  <p:txStyles>
    <p:titleStyle>
      <a:lvl1pPr algn="l" defTabSz="762000" rtl="0" eaLnBrk="1" fontAlgn="base" hangingPunct="1">
        <a:spcBef>
          <a:spcPct val="0"/>
        </a:spcBef>
        <a:spcAft>
          <a:spcPct val="0"/>
        </a:spcAft>
        <a:defRPr sz="4400">
          <a:solidFill>
            <a:schemeClr val="tx1"/>
          </a:solidFill>
          <a:latin typeface="+mj-lt"/>
          <a:ea typeface="+mj-ea"/>
          <a:cs typeface="+mj-cs"/>
        </a:defRPr>
      </a:lvl1pPr>
      <a:lvl2pPr algn="l" defTabSz="762000" rtl="0" eaLnBrk="1" fontAlgn="base" hangingPunct="1">
        <a:spcBef>
          <a:spcPct val="0"/>
        </a:spcBef>
        <a:spcAft>
          <a:spcPct val="0"/>
        </a:spcAft>
        <a:defRPr sz="4400">
          <a:solidFill>
            <a:schemeClr val="tx1"/>
          </a:solidFill>
          <a:latin typeface="Calibri" pitchFamily="34" charset="0"/>
        </a:defRPr>
      </a:lvl2pPr>
      <a:lvl3pPr algn="l" defTabSz="762000" rtl="0" eaLnBrk="1" fontAlgn="base" hangingPunct="1">
        <a:spcBef>
          <a:spcPct val="0"/>
        </a:spcBef>
        <a:spcAft>
          <a:spcPct val="0"/>
        </a:spcAft>
        <a:defRPr sz="4400">
          <a:solidFill>
            <a:schemeClr val="tx1"/>
          </a:solidFill>
          <a:latin typeface="Calibri" pitchFamily="34" charset="0"/>
        </a:defRPr>
      </a:lvl3pPr>
      <a:lvl4pPr algn="l" defTabSz="762000" rtl="0" eaLnBrk="1" fontAlgn="base" hangingPunct="1">
        <a:spcBef>
          <a:spcPct val="0"/>
        </a:spcBef>
        <a:spcAft>
          <a:spcPct val="0"/>
        </a:spcAft>
        <a:defRPr sz="4400">
          <a:solidFill>
            <a:schemeClr val="tx1"/>
          </a:solidFill>
          <a:latin typeface="Calibri" pitchFamily="34" charset="0"/>
        </a:defRPr>
      </a:lvl4pPr>
      <a:lvl5pPr algn="l" defTabSz="762000" rtl="0" eaLnBrk="1" fontAlgn="base" hangingPunct="1">
        <a:spcBef>
          <a:spcPct val="0"/>
        </a:spcBef>
        <a:spcAft>
          <a:spcPct val="0"/>
        </a:spcAft>
        <a:defRPr sz="4400">
          <a:solidFill>
            <a:schemeClr val="tx1"/>
          </a:solidFill>
          <a:latin typeface="Calibri" pitchFamily="34" charset="0"/>
        </a:defRPr>
      </a:lvl5pPr>
      <a:lvl6pPr marL="457200" algn="l" defTabSz="762000" rtl="0" eaLnBrk="1" fontAlgn="base" hangingPunct="1">
        <a:spcBef>
          <a:spcPct val="0"/>
        </a:spcBef>
        <a:spcAft>
          <a:spcPct val="0"/>
        </a:spcAft>
        <a:defRPr sz="2800">
          <a:solidFill>
            <a:schemeClr val="tx1"/>
          </a:solidFill>
          <a:latin typeface="Arial" charset="0"/>
        </a:defRPr>
      </a:lvl6pPr>
      <a:lvl7pPr marL="914400" algn="l" defTabSz="762000" rtl="0" eaLnBrk="1" fontAlgn="base" hangingPunct="1">
        <a:spcBef>
          <a:spcPct val="0"/>
        </a:spcBef>
        <a:spcAft>
          <a:spcPct val="0"/>
        </a:spcAft>
        <a:defRPr sz="2800">
          <a:solidFill>
            <a:schemeClr val="tx1"/>
          </a:solidFill>
          <a:latin typeface="Arial" charset="0"/>
        </a:defRPr>
      </a:lvl7pPr>
      <a:lvl8pPr marL="1371600" algn="l" defTabSz="762000" rtl="0" eaLnBrk="1" fontAlgn="base" hangingPunct="1">
        <a:spcBef>
          <a:spcPct val="0"/>
        </a:spcBef>
        <a:spcAft>
          <a:spcPct val="0"/>
        </a:spcAft>
        <a:defRPr sz="2800">
          <a:solidFill>
            <a:schemeClr val="tx1"/>
          </a:solidFill>
          <a:latin typeface="Arial" charset="0"/>
        </a:defRPr>
      </a:lvl8pPr>
      <a:lvl9pPr marL="1828800" algn="l" defTabSz="762000" rtl="0" eaLnBrk="1" fontAlgn="base" hangingPunct="1">
        <a:spcBef>
          <a:spcPct val="0"/>
        </a:spcBef>
        <a:spcAft>
          <a:spcPct val="0"/>
        </a:spcAft>
        <a:defRPr sz="2800">
          <a:solidFill>
            <a:schemeClr val="tx1"/>
          </a:solidFill>
          <a:latin typeface="Arial" charset="0"/>
        </a:defRPr>
      </a:lvl9pPr>
    </p:titleStyle>
    <p:bodyStyle>
      <a:lvl1pPr marL="342900" indent="-342900" algn="l" defTabSz="762000" rtl="0" eaLnBrk="1" fontAlgn="base" hangingPunct="1">
        <a:spcBef>
          <a:spcPct val="20000"/>
        </a:spcBef>
        <a:spcAft>
          <a:spcPct val="0"/>
        </a:spcAft>
        <a:buClr>
          <a:srgbClr val="990033"/>
        </a:buClr>
        <a:buSzPct val="75000"/>
        <a:buFont typeface="Wingdings" pitchFamily="2" charset="2"/>
        <a:buChar char="l"/>
        <a:defRPr sz="3200">
          <a:solidFill>
            <a:schemeClr val="tx1"/>
          </a:solidFill>
          <a:latin typeface="+mn-lt"/>
          <a:ea typeface="+mn-ea"/>
          <a:cs typeface="+mn-cs"/>
        </a:defRPr>
      </a:lvl1pPr>
      <a:lvl2pPr marL="742950" indent="-285750" algn="l" defTabSz="762000" rtl="0" eaLnBrk="1" fontAlgn="base" hangingPunct="1">
        <a:spcBef>
          <a:spcPct val="0"/>
        </a:spcBef>
        <a:spcAft>
          <a:spcPct val="0"/>
        </a:spcAft>
        <a:buClr>
          <a:srgbClr val="006699"/>
        </a:buClr>
        <a:buSzPct val="50000"/>
        <a:buFont typeface="Wingdings" pitchFamily="2" charset="2"/>
        <a:buChar char="n"/>
        <a:defRPr sz="2800">
          <a:solidFill>
            <a:schemeClr val="tx1"/>
          </a:solidFill>
          <a:latin typeface="+mn-lt"/>
        </a:defRPr>
      </a:lvl2pPr>
      <a:lvl3pPr marL="1143000" indent="-228600" algn="l" defTabSz="762000" rtl="0" eaLnBrk="1" fontAlgn="base" hangingPunct="1">
        <a:spcBef>
          <a:spcPct val="0"/>
        </a:spcBef>
        <a:spcAft>
          <a:spcPct val="0"/>
        </a:spcAft>
        <a:buClr>
          <a:srgbClr val="006699"/>
        </a:buClr>
        <a:buSzPct val="100000"/>
        <a:buChar char="•"/>
        <a:defRPr sz="2400" i="0">
          <a:solidFill>
            <a:schemeClr val="tx1"/>
          </a:solidFill>
          <a:latin typeface="+mn-lt"/>
        </a:defRPr>
      </a:lvl3pPr>
      <a:lvl4pPr marL="1600200" indent="-228600" algn="l" defTabSz="762000" rtl="0" eaLnBrk="1" fontAlgn="base" hangingPunct="1">
        <a:spcBef>
          <a:spcPct val="0"/>
        </a:spcBef>
        <a:spcAft>
          <a:spcPct val="0"/>
        </a:spcAft>
        <a:buClr>
          <a:srgbClr val="006699"/>
        </a:buClr>
        <a:buSzPct val="100000"/>
        <a:buChar char="–"/>
        <a:defRPr sz="2000" i="0">
          <a:solidFill>
            <a:schemeClr val="tx1"/>
          </a:solidFill>
          <a:latin typeface="+mn-lt"/>
        </a:defRPr>
      </a:lvl4pPr>
      <a:lvl5pPr marL="20574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533400" cy="6858000"/>
          </a:xfrm>
          <a:prstGeom prst="rect">
            <a:avLst/>
          </a:prstGeom>
          <a:solidFill>
            <a:srgbClr val="1588BB"/>
          </a:solidFill>
          <a:ln w="12700">
            <a:solidFill>
              <a:schemeClr val="tx1"/>
            </a:solidFill>
            <a:miter lim="800000"/>
            <a:headEnd/>
            <a:tailEnd/>
          </a:ln>
          <a:effectLst/>
        </p:spPr>
        <p:txBody>
          <a:bodyPr wrap="none" anchor="ctr"/>
          <a:lstStyle/>
          <a:p>
            <a:pPr algn="ctr" eaLnBrk="0" hangingPunct="0">
              <a:defRPr/>
            </a:pPr>
            <a:endParaRPr lang="es-ES"/>
          </a:p>
        </p:txBody>
      </p:sp>
      <p:sp>
        <p:nvSpPr>
          <p:cNvPr id="1061" name="Text Box 37"/>
          <p:cNvSpPr txBox="1">
            <a:spLocks noChangeArrowheads="1"/>
          </p:cNvSpPr>
          <p:nvPr/>
        </p:nvSpPr>
        <p:spPr bwMode="auto">
          <a:xfrm rot="-5400000">
            <a:off x="-3035311" y="3320881"/>
            <a:ext cx="6562747" cy="492443"/>
          </a:xfrm>
          <a:prstGeom prst="rect">
            <a:avLst/>
          </a:prstGeom>
          <a:noFill/>
          <a:ln w="12700">
            <a:noFill/>
            <a:miter lim="800000"/>
            <a:headEnd/>
            <a:tailEnd/>
          </a:ln>
          <a:effectLst/>
        </p:spPr>
        <p:txBody>
          <a:bodyPr wrap="square">
            <a:spAutoFit/>
          </a:bodyPr>
          <a:lstStyle/>
          <a:p>
            <a:pPr algn="ctr" defTabSz="762000" eaLnBrk="0" hangingPunct="0">
              <a:defRPr/>
            </a:pPr>
            <a:r>
              <a:rPr lang="ca-ES" sz="2600" dirty="0" err="1" smtClean="0">
                <a:solidFill>
                  <a:srgbClr val="B2B2B2"/>
                </a:solidFill>
              </a:rPr>
              <a:t>Analysis</a:t>
            </a:r>
            <a:r>
              <a:rPr lang="ca-ES" sz="2600" baseline="0" dirty="0" smtClean="0">
                <a:solidFill>
                  <a:srgbClr val="B2B2B2"/>
                </a:solidFill>
              </a:rPr>
              <a:t> and </a:t>
            </a:r>
            <a:r>
              <a:rPr lang="ca-ES" sz="2600" baseline="0" dirty="0" err="1" smtClean="0">
                <a:solidFill>
                  <a:srgbClr val="B2B2B2"/>
                </a:solidFill>
              </a:rPr>
              <a:t>optimization</a:t>
            </a:r>
            <a:r>
              <a:rPr lang="ca-ES" sz="2600" baseline="0" dirty="0" smtClean="0">
                <a:solidFill>
                  <a:srgbClr val="B2B2B2"/>
                </a:solidFill>
              </a:rPr>
              <a:t> of QA </a:t>
            </a:r>
            <a:r>
              <a:rPr lang="ca-ES" sz="2600" baseline="0" dirty="0" err="1" smtClean="0">
                <a:solidFill>
                  <a:srgbClr val="B2B2B2"/>
                </a:solidFill>
              </a:rPr>
              <a:t>systems</a:t>
            </a:r>
            <a:endParaRPr lang="ca-ES" sz="2600" dirty="0">
              <a:solidFill>
                <a:srgbClr val="B2B2B2"/>
              </a:solidFill>
            </a:endParaRPr>
          </a:p>
        </p:txBody>
      </p:sp>
      <p:pic>
        <p:nvPicPr>
          <p:cNvPr id="5124" name="Picture 53" descr="logo DAMA-UPC"/>
          <p:cNvPicPr>
            <a:picLocks noChangeAspect="1" noChangeArrowheads="1"/>
          </p:cNvPicPr>
          <p:nvPr/>
        </p:nvPicPr>
        <p:blipFill>
          <a:blip r:embed="rId4"/>
          <a:srcRect/>
          <a:stretch>
            <a:fillRect/>
          </a:stretch>
        </p:blipFill>
        <p:spPr bwMode="auto">
          <a:xfrm>
            <a:off x="7265988" y="6151563"/>
            <a:ext cx="1776412" cy="596900"/>
          </a:xfrm>
          <a:prstGeom prst="rect">
            <a:avLst/>
          </a:prstGeom>
          <a:noFill/>
          <a:ln w="9525">
            <a:noFill/>
            <a:miter lim="800000"/>
            <a:headEnd/>
            <a:tailEnd/>
          </a:ln>
        </p:spPr>
      </p:pic>
      <p:sp>
        <p:nvSpPr>
          <p:cNvPr id="1080" name="Line 56"/>
          <p:cNvSpPr>
            <a:spLocks noChangeShapeType="1"/>
          </p:cNvSpPr>
          <p:nvPr/>
        </p:nvSpPr>
        <p:spPr bwMode="auto">
          <a:xfrm>
            <a:off x="1187450" y="1196975"/>
            <a:ext cx="7416800" cy="0"/>
          </a:xfrm>
          <a:prstGeom prst="line">
            <a:avLst/>
          </a:prstGeom>
          <a:noFill/>
          <a:ln w="57150">
            <a:solidFill>
              <a:srgbClr val="0033CC"/>
            </a:solidFill>
            <a:round/>
            <a:headEnd/>
            <a:tailEnd/>
          </a:ln>
          <a:effectLst/>
        </p:spPr>
        <p:txBody>
          <a:bodyPr/>
          <a:lstStyle/>
          <a:p>
            <a:pPr algn="ctr" eaLnBrk="0" hangingPunct="0">
              <a:defRPr/>
            </a:pPr>
            <a:endParaRPr lang="es-ES"/>
          </a:p>
        </p:txBody>
      </p:sp>
      <p:pic>
        <p:nvPicPr>
          <p:cNvPr id="5127" name="Picture 53" descr="logo DAMA-UPC"/>
          <p:cNvPicPr>
            <a:picLocks noChangeAspect="1" noChangeArrowheads="1"/>
          </p:cNvPicPr>
          <p:nvPr/>
        </p:nvPicPr>
        <p:blipFill>
          <a:blip r:embed="rId4"/>
          <a:srcRect/>
          <a:stretch>
            <a:fillRect/>
          </a:stretch>
        </p:blipFill>
        <p:spPr bwMode="auto">
          <a:xfrm>
            <a:off x="7265988" y="6151563"/>
            <a:ext cx="1776412" cy="596900"/>
          </a:xfrm>
          <a:prstGeom prst="rect">
            <a:avLst/>
          </a:prstGeom>
          <a:noFill/>
          <a:ln w="9525">
            <a:noFill/>
            <a:miter lim="800000"/>
            <a:headEnd/>
            <a:tailEnd/>
          </a:ln>
        </p:spPr>
      </p:pic>
      <p:sp>
        <p:nvSpPr>
          <p:cNvPr id="12" name="Line 56"/>
          <p:cNvSpPr>
            <a:spLocks noChangeShapeType="1"/>
          </p:cNvSpPr>
          <p:nvPr/>
        </p:nvSpPr>
        <p:spPr bwMode="auto">
          <a:xfrm>
            <a:off x="1187450" y="1196975"/>
            <a:ext cx="7416800" cy="0"/>
          </a:xfrm>
          <a:prstGeom prst="line">
            <a:avLst/>
          </a:prstGeom>
          <a:noFill/>
          <a:ln w="57150">
            <a:solidFill>
              <a:srgbClr val="0033CC"/>
            </a:solidFill>
            <a:round/>
            <a:headEnd/>
            <a:tailEnd/>
          </a:ln>
          <a:effectLst/>
        </p:spPr>
        <p:txBody>
          <a:bodyPr/>
          <a:lstStyle/>
          <a:p>
            <a:pPr algn="ctr" eaLnBrk="0" hangingPunct="0">
              <a:defRPr/>
            </a:pPr>
            <a:endParaRPr lang="es-ES"/>
          </a:p>
        </p:txBody>
      </p:sp>
      <p:sp>
        <p:nvSpPr>
          <p:cNvPr id="5129" name="Rectangle 2"/>
          <p:cNvSpPr>
            <a:spLocks noGrp="1" noChangeArrowheads="1"/>
          </p:cNvSpPr>
          <p:nvPr>
            <p:ph type="title"/>
          </p:nvPr>
        </p:nvSpPr>
        <p:spPr bwMode="auto">
          <a:xfrm>
            <a:off x="1143000" y="457200"/>
            <a:ext cx="73914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s-ES_tradnl" dirty="0" err="1" smtClean="0"/>
              <a:t>Títol</a:t>
            </a:r>
            <a:r>
              <a:rPr lang="es-ES_tradnl" dirty="0" smtClean="0"/>
              <a:t> de la diapositiva</a:t>
            </a:r>
          </a:p>
        </p:txBody>
      </p:sp>
    </p:spTree>
  </p:cSld>
  <p:clrMap bg1="lt1" tx1="dk1" bg2="lt2" tx2="dk2" accent1="accent1" accent2="accent2" accent3="accent3" accent4="accent4" accent5="accent5" accent6="accent6" hlink="hlink" folHlink="folHlink"/>
  <p:sldLayoutIdLst>
    <p:sldLayoutId id="2147483664" r:id="rId1"/>
    <p:sldLayoutId id="2147483668" r:id="rId2"/>
  </p:sldLayoutIdLst>
  <p:transition/>
  <p:timing>
    <p:tnLst>
      <p:par>
        <p:cTn id="1" dur="indefinite" restart="never" nodeType="tmRoot"/>
      </p:par>
    </p:tnLst>
  </p:timing>
  <p:hf sldNum="0" hdr="0" ftr="0"/>
  <p:txStyles>
    <p:titleStyle>
      <a:lvl1pPr algn="l" defTabSz="762000" rtl="0" eaLnBrk="1" fontAlgn="base" hangingPunct="1">
        <a:spcBef>
          <a:spcPct val="0"/>
        </a:spcBef>
        <a:spcAft>
          <a:spcPct val="0"/>
        </a:spcAft>
        <a:defRPr sz="4400">
          <a:solidFill>
            <a:schemeClr val="tx1"/>
          </a:solidFill>
          <a:latin typeface="Calibri" pitchFamily="34" charset="0"/>
          <a:ea typeface="+mj-ea"/>
          <a:cs typeface="+mj-cs"/>
        </a:defRPr>
      </a:lvl1pPr>
      <a:lvl2pPr algn="l" defTabSz="762000" rtl="0" eaLnBrk="1" fontAlgn="base" hangingPunct="1">
        <a:spcBef>
          <a:spcPct val="0"/>
        </a:spcBef>
        <a:spcAft>
          <a:spcPct val="0"/>
        </a:spcAft>
        <a:defRPr sz="4000">
          <a:solidFill>
            <a:schemeClr val="tx1"/>
          </a:solidFill>
          <a:latin typeface="Arial" charset="0"/>
        </a:defRPr>
      </a:lvl2pPr>
      <a:lvl3pPr algn="l" defTabSz="762000" rtl="0" eaLnBrk="1" fontAlgn="base" hangingPunct="1">
        <a:spcBef>
          <a:spcPct val="0"/>
        </a:spcBef>
        <a:spcAft>
          <a:spcPct val="0"/>
        </a:spcAft>
        <a:defRPr sz="4000">
          <a:solidFill>
            <a:schemeClr val="tx1"/>
          </a:solidFill>
          <a:latin typeface="Arial" charset="0"/>
        </a:defRPr>
      </a:lvl3pPr>
      <a:lvl4pPr algn="l" defTabSz="762000" rtl="0" eaLnBrk="1" fontAlgn="base" hangingPunct="1">
        <a:spcBef>
          <a:spcPct val="0"/>
        </a:spcBef>
        <a:spcAft>
          <a:spcPct val="0"/>
        </a:spcAft>
        <a:defRPr sz="4000">
          <a:solidFill>
            <a:schemeClr val="tx1"/>
          </a:solidFill>
          <a:latin typeface="Arial" charset="0"/>
        </a:defRPr>
      </a:lvl4pPr>
      <a:lvl5pPr algn="l" defTabSz="762000" rtl="0" eaLnBrk="1" fontAlgn="base" hangingPunct="1">
        <a:spcBef>
          <a:spcPct val="0"/>
        </a:spcBef>
        <a:spcAft>
          <a:spcPct val="0"/>
        </a:spcAft>
        <a:defRPr sz="4000">
          <a:solidFill>
            <a:schemeClr val="tx1"/>
          </a:solidFill>
          <a:latin typeface="Arial" charset="0"/>
        </a:defRPr>
      </a:lvl5pPr>
      <a:lvl6pPr marL="457200" algn="l" defTabSz="762000" rtl="0" eaLnBrk="1" fontAlgn="base" hangingPunct="1">
        <a:spcBef>
          <a:spcPct val="0"/>
        </a:spcBef>
        <a:spcAft>
          <a:spcPct val="0"/>
        </a:spcAft>
        <a:defRPr sz="2800">
          <a:solidFill>
            <a:schemeClr val="tx1"/>
          </a:solidFill>
          <a:latin typeface="Arial" charset="0"/>
        </a:defRPr>
      </a:lvl6pPr>
      <a:lvl7pPr marL="914400" algn="l" defTabSz="762000" rtl="0" eaLnBrk="1" fontAlgn="base" hangingPunct="1">
        <a:spcBef>
          <a:spcPct val="0"/>
        </a:spcBef>
        <a:spcAft>
          <a:spcPct val="0"/>
        </a:spcAft>
        <a:defRPr sz="2800">
          <a:solidFill>
            <a:schemeClr val="tx1"/>
          </a:solidFill>
          <a:latin typeface="Arial" charset="0"/>
        </a:defRPr>
      </a:lvl7pPr>
      <a:lvl8pPr marL="1371600" algn="l" defTabSz="762000" rtl="0" eaLnBrk="1" fontAlgn="base" hangingPunct="1">
        <a:spcBef>
          <a:spcPct val="0"/>
        </a:spcBef>
        <a:spcAft>
          <a:spcPct val="0"/>
        </a:spcAft>
        <a:defRPr sz="2800">
          <a:solidFill>
            <a:schemeClr val="tx1"/>
          </a:solidFill>
          <a:latin typeface="Arial" charset="0"/>
        </a:defRPr>
      </a:lvl8pPr>
      <a:lvl9pPr marL="1828800" algn="l" defTabSz="762000" rtl="0" eaLnBrk="1" fontAlgn="base" hangingPunct="1">
        <a:spcBef>
          <a:spcPct val="0"/>
        </a:spcBef>
        <a:spcAft>
          <a:spcPct val="0"/>
        </a:spcAft>
        <a:defRPr sz="2800">
          <a:solidFill>
            <a:schemeClr val="tx1"/>
          </a:solidFill>
          <a:latin typeface="Arial" charset="0"/>
        </a:defRPr>
      </a:lvl9pPr>
    </p:titleStyle>
    <p:bodyStyle>
      <a:lvl1pPr marL="342900" indent="-342900" algn="l" defTabSz="762000" rtl="0" eaLnBrk="1" fontAlgn="base" hangingPunct="1">
        <a:spcBef>
          <a:spcPct val="20000"/>
        </a:spcBef>
        <a:spcAft>
          <a:spcPct val="0"/>
        </a:spcAft>
        <a:buClr>
          <a:srgbClr val="990033"/>
        </a:buClr>
        <a:buSzPct val="75000"/>
        <a:buFont typeface="Wingdings" pitchFamily="2" charset="2"/>
        <a:buChar char="l"/>
        <a:defRPr sz="2200">
          <a:solidFill>
            <a:schemeClr val="tx1"/>
          </a:solidFill>
          <a:latin typeface="+mn-lt"/>
          <a:ea typeface="+mn-ea"/>
          <a:cs typeface="+mn-cs"/>
        </a:defRPr>
      </a:lvl1pPr>
      <a:lvl2pPr marL="742950" indent="-285750" algn="l" defTabSz="762000" rtl="0" eaLnBrk="1" fontAlgn="base" hangingPunct="1">
        <a:spcBef>
          <a:spcPct val="0"/>
        </a:spcBef>
        <a:spcAft>
          <a:spcPct val="0"/>
        </a:spcAft>
        <a:buClr>
          <a:srgbClr val="006699"/>
        </a:buClr>
        <a:buSzPct val="50000"/>
        <a:buFont typeface="Wingdings" pitchFamily="2" charset="2"/>
        <a:buChar char="n"/>
        <a:defRPr sz="2000">
          <a:solidFill>
            <a:schemeClr val="tx1"/>
          </a:solidFill>
          <a:latin typeface="+mn-lt"/>
        </a:defRPr>
      </a:lvl2pPr>
      <a:lvl3pPr marL="1143000" indent="-228600" algn="l" defTabSz="762000" rtl="0" eaLnBrk="1" fontAlgn="base" hangingPunct="1">
        <a:spcBef>
          <a:spcPct val="0"/>
        </a:spcBef>
        <a:spcAft>
          <a:spcPct val="0"/>
        </a:spcAft>
        <a:buClr>
          <a:srgbClr val="006699"/>
        </a:buClr>
        <a:buSzPct val="100000"/>
        <a:buChar char="•"/>
        <a:defRPr sz="2400">
          <a:solidFill>
            <a:schemeClr val="tx1"/>
          </a:solidFill>
          <a:latin typeface="+mn-lt"/>
        </a:defRPr>
      </a:lvl3pPr>
      <a:lvl4pPr marL="1600200" indent="-228600" algn="l" defTabSz="762000" rtl="0" eaLnBrk="1" fontAlgn="base" hangingPunct="1">
        <a:spcBef>
          <a:spcPct val="0"/>
        </a:spcBef>
        <a:spcAft>
          <a:spcPct val="0"/>
        </a:spcAft>
        <a:buClr>
          <a:srgbClr val="006699"/>
        </a:buClr>
        <a:buSzPct val="100000"/>
        <a:buChar char="–"/>
        <a:defRPr sz="2000">
          <a:solidFill>
            <a:schemeClr val="tx1"/>
          </a:solidFill>
          <a:latin typeface="+mn-lt"/>
        </a:defRPr>
      </a:lvl4pPr>
      <a:lvl5pPr marL="20574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533400" cy="6858000"/>
          </a:xfrm>
          <a:prstGeom prst="rect">
            <a:avLst/>
          </a:prstGeom>
          <a:solidFill>
            <a:srgbClr val="1588BB"/>
          </a:solidFill>
          <a:ln w="12700">
            <a:solidFill>
              <a:schemeClr val="tx1"/>
            </a:solidFill>
            <a:miter lim="800000"/>
            <a:headEnd/>
            <a:tailEnd/>
          </a:ln>
          <a:effectLst/>
        </p:spPr>
        <p:txBody>
          <a:bodyPr wrap="none" anchor="ctr"/>
          <a:lstStyle/>
          <a:p>
            <a:pPr algn="ctr" eaLnBrk="0" hangingPunct="0">
              <a:defRPr/>
            </a:pPr>
            <a:endParaRPr lang="es-ES"/>
          </a:p>
        </p:txBody>
      </p:sp>
      <p:sp>
        <p:nvSpPr>
          <p:cNvPr id="1061" name="Text Box 37"/>
          <p:cNvSpPr txBox="1">
            <a:spLocks noChangeArrowheads="1"/>
          </p:cNvSpPr>
          <p:nvPr/>
        </p:nvSpPr>
        <p:spPr bwMode="auto">
          <a:xfrm rot="-5400000">
            <a:off x="-2968635" y="3397080"/>
            <a:ext cx="6429395" cy="492443"/>
          </a:xfrm>
          <a:prstGeom prst="rect">
            <a:avLst/>
          </a:prstGeom>
          <a:noFill/>
          <a:ln w="12700">
            <a:noFill/>
            <a:miter lim="800000"/>
            <a:headEnd/>
            <a:tailEnd/>
          </a:ln>
          <a:effectLst/>
        </p:spPr>
        <p:txBody>
          <a:bodyPr wrap="square">
            <a:spAutoFit/>
          </a:bodyPr>
          <a:lstStyle/>
          <a:p>
            <a:pPr algn="ctr" defTabSz="762000" eaLnBrk="0" hangingPunct="0">
              <a:defRPr/>
            </a:pPr>
            <a:r>
              <a:rPr lang="ca-ES" sz="2600" dirty="0" err="1" smtClean="0">
                <a:solidFill>
                  <a:srgbClr val="B2B2B2"/>
                </a:solidFill>
              </a:rPr>
              <a:t>Analysis</a:t>
            </a:r>
            <a:r>
              <a:rPr lang="ca-ES" sz="2600" dirty="0" smtClean="0">
                <a:solidFill>
                  <a:srgbClr val="B2B2B2"/>
                </a:solidFill>
              </a:rPr>
              <a:t> and </a:t>
            </a:r>
            <a:r>
              <a:rPr lang="ca-ES" sz="2600" dirty="0" err="1" smtClean="0">
                <a:solidFill>
                  <a:srgbClr val="B2B2B2"/>
                </a:solidFill>
              </a:rPr>
              <a:t>optimization</a:t>
            </a:r>
            <a:r>
              <a:rPr lang="ca-ES" sz="2600" dirty="0" smtClean="0">
                <a:solidFill>
                  <a:srgbClr val="B2B2B2"/>
                </a:solidFill>
              </a:rPr>
              <a:t> of QA </a:t>
            </a:r>
            <a:r>
              <a:rPr lang="ca-ES" sz="2600" dirty="0" err="1" smtClean="0">
                <a:solidFill>
                  <a:srgbClr val="B2B2B2"/>
                </a:solidFill>
              </a:rPr>
              <a:t>systems</a:t>
            </a:r>
            <a:endParaRPr lang="ca-ES" sz="2600" dirty="0">
              <a:solidFill>
                <a:srgbClr val="B2B2B2"/>
              </a:solidFill>
            </a:endParaRPr>
          </a:p>
        </p:txBody>
      </p:sp>
      <p:sp>
        <p:nvSpPr>
          <p:cNvPr id="4106" name="Rectangle 2"/>
          <p:cNvSpPr>
            <a:spLocks noGrp="1" noChangeArrowheads="1"/>
          </p:cNvSpPr>
          <p:nvPr>
            <p:ph type="title"/>
          </p:nvPr>
        </p:nvSpPr>
        <p:spPr bwMode="auto">
          <a:xfrm>
            <a:off x="1143000" y="457200"/>
            <a:ext cx="73914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err="1" smtClean="0"/>
              <a:t>Títol</a:t>
            </a:r>
            <a:r>
              <a:rPr lang="en-US" dirty="0" smtClean="0"/>
              <a:t> de la </a:t>
            </a:r>
            <a:r>
              <a:rPr lang="en-US" dirty="0" err="1" smtClean="0"/>
              <a:t>diapositiva</a:t>
            </a:r>
            <a:endParaRPr lang="en-US" dirty="0" smtClean="0"/>
          </a:p>
        </p:txBody>
      </p:sp>
      <p:sp>
        <p:nvSpPr>
          <p:cNvPr id="4107" name="Rectangle 3"/>
          <p:cNvSpPr>
            <a:spLocks noGrp="1" noChangeArrowheads="1"/>
          </p:cNvSpPr>
          <p:nvPr>
            <p:ph type="body" idx="1"/>
          </p:nvPr>
        </p:nvSpPr>
        <p:spPr bwMode="auto">
          <a:xfrm>
            <a:off x="1143000" y="1828800"/>
            <a:ext cx="7391400" cy="457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err="1" smtClean="0"/>
              <a:t>estil</a:t>
            </a:r>
            <a:r>
              <a:rPr lang="en-US" dirty="0" smtClean="0"/>
              <a:t> del </a:t>
            </a:r>
            <a:r>
              <a:rPr lang="en-US" dirty="0" err="1" smtClean="0"/>
              <a:t>texto</a:t>
            </a:r>
            <a:r>
              <a:rPr lang="en-US" dirty="0" smtClean="0"/>
              <a:t> del </a:t>
            </a:r>
            <a:r>
              <a:rPr lang="en-US" dirty="0" err="1" smtClean="0"/>
              <a:t>patrón</a:t>
            </a:r>
            <a:r>
              <a:rPr lang="en-US" dirty="0" smtClean="0"/>
              <a:t> a primer </a:t>
            </a:r>
            <a:r>
              <a:rPr lang="en-US" dirty="0" err="1" smtClean="0"/>
              <a:t>nivell</a:t>
            </a:r>
            <a:endParaRPr lang="en-US" dirty="0" smtClean="0"/>
          </a:p>
          <a:p>
            <a:pPr lvl="1"/>
            <a:r>
              <a:rPr lang="en-US" dirty="0" err="1" smtClean="0"/>
              <a:t>segon</a:t>
            </a:r>
            <a:r>
              <a:rPr lang="en-US" dirty="0" smtClean="0"/>
              <a:t> </a:t>
            </a:r>
            <a:r>
              <a:rPr lang="en-US" dirty="0" err="1" smtClean="0"/>
              <a:t>nivell</a:t>
            </a:r>
            <a:endParaRPr lang="en-US" dirty="0" smtClean="0"/>
          </a:p>
          <a:p>
            <a:pPr lvl="2"/>
            <a:r>
              <a:rPr lang="en-US" dirty="0" err="1" smtClean="0"/>
              <a:t>tercer</a:t>
            </a:r>
            <a:r>
              <a:rPr lang="en-US" dirty="0" smtClean="0"/>
              <a:t> </a:t>
            </a:r>
            <a:r>
              <a:rPr lang="en-US" dirty="0" err="1" smtClean="0"/>
              <a:t>nivell</a:t>
            </a:r>
            <a:endParaRPr lang="en-US" dirty="0" smtClean="0"/>
          </a:p>
          <a:p>
            <a:pPr lvl="3"/>
            <a:r>
              <a:rPr lang="en-US" dirty="0" smtClean="0"/>
              <a:t>quart </a:t>
            </a:r>
            <a:r>
              <a:rPr lang="en-US" dirty="0" err="1" smtClean="0"/>
              <a:t>nivell</a:t>
            </a:r>
            <a:endParaRPr lang="en-US" dirty="0" smtClean="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ransition/>
  <p:timing>
    <p:tnLst>
      <p:par>
        <p:cTn id="1" dur="indefinite" restart="never" nodeType="tmRoot"/>
      </p:par>
    </p:tnLst>
  </p:timing>
  <p:txStyles>
    <p:titleStyle>
      <a:lvl1pPr algn="l" defTabSz="762000" rtl="0" eaLnBrk="1" fontAlgn="base" hangingPunct="1">
        <a:spcBef>
          <a:spcPct val="0"/>
        </a:spcBef>
        <a:spcAft>
          <a:spcPct val="0"/>
        </a:spcAft>
        <a:defRPr sz="4400">
          <a:solidFill>
            <a:schemeClr val="tx1"/>
          </a:solidFill>
          <a:latin typeface="+mj-lt"/>
          <a:ea typeface="+mj-ea"/>
          <a:cs typeface="+mj-cs"/>
        </a:defRPr>
      </a:lvl1pPr>
      <a:lvl2pPr algn="l" defTabSz="762000" rtl="0" eaLnBrk="1" fontAlgn="base" hangingPunct="1">
        <a:spcBef>
          <a:spcPct val="0"/>
        </a:spcBef>
        <a:spcAft>
          <a:spcPct val="0"/>
        </a:spcAft>
        <a:defRPr sz="4400">
          <a:solidFill>
            <a:schemeClr val="tx1"/>
          </a:solidFill>
          <a:latin typeface="Calibri" pitchFamily="34" charset="0"/>
        </a:defRPr>
      </a:lvl2pPr>
      <a:lvl3pPr algn="l" defTabSz="762000" rtl="0" eaLnBrk="1" fontAlgn="base" hangingPunct="1">
        <a:spcBef>
          <a:spcPct val="0"/>
        </a:spcBef>
        <a:spcAft>
          <a:spcPct val="0"/>
        </a:spcAft>
        <a:defRPr sz="4400">
          <a:solidFill>
            <a:schemeClr val="tx1"/>
          </a:solidFill>
          <a:latin typeface="Calibri" pitchFamily="34" charset="0"/>
        </a:defRPr>
      </a:lvl3pPr>
      <a:lvl4pPr algn="l" defTabSz="762000" rtl="0" eaLnBrk="1" fontAlgn="base" hangingPunct="1">
        <a:spcBef>
          <a:spcPct val="0"/>
        </a:spcBef>
        <a:spcAft>
          <a:spcPct val="0"/>
        </a:spcAft>
        <a:defRPr sz="4400">
          <a:solidFill>
            <a:schemeClr val="tx1"/>
          </a:solidFill>
          <a:latin typeface="Calibri" pitchFamily="34" charset="0"/>
        </a:defRPr>
      </a:lvl4pPr>
      <a:lvl5pPr algn="l" defTabSz="762000" rtl="0" eaLnBrk="1" fontAlgn="base" hangingPunct="1">
        <a:spcBef>
          <a:spcPct val="0"/>
        </a:spcBef>
        <a:spcAft>
          <a:spcPct val="0"/>
        </a:spcAft>
        <a:defRPr sz="4400">
          <a:solidFill>
            <a:schemeClr val="tx1"/>
          </a:solidFill>
          <a:latin typeface="Calibri" pitchFamily="34" charset="0"/>
        </a:defRPr>
      </a:lvl5pPr>
      <a:lvl6pPr marL="457200" algn="l" defTabSz="762000" rtl="0" eaLnBrk="1" fontAlgn="base" hangingPunct="1">
        <a:spcBef>
          <a:spcPct val="0"/>
        </a:spcBef>
        <a:spcAft>
          <a:spcPct val="0"/>
        </a:spcAft>
        <a:defRPr sz="2800">
          <a:solidFill>
            <a:schemeClr val="tx1"/>
          </a:solidFill>
          <a:latin typeface="Arial" charset="0"/>
        </a:defRPr>
      </a:lvl6pPr>
      <a:lvl7pPr marL="914400" algn="l" defTabSz="762000" rtl="0" eaLnBrk="1" fontAlgn="base" hangingPunct="1">
        <a:spcBef>
          <a:spcPct val="0"/>
        </a:spcBef>
        <a:spcAft>
          <a:spcPct val="0"/>
        </a:spcAft>
        <a:defRPr sz="2800">
          <a:solidFill>
            <a:schemeClr val="tx1"/>
          </a:solidFill>
          <a:latin typeface="Arial" charset="0"/>
        </a:defRPr>
      </a:lvl7pPr>
      <a:lvl8pPr marL="1371600" algn="l" defTabSz="762000" rtl="0" eaLnBrk="1" fontAlgn="base" hangingPunct="1">
        <a:spcBef>
          <a:spcPct val="0"/>
        </a:spcBef>
        <a:spcAft>
          <a:spcPct val="0"/>
        </a:spcAft>
        <a:defRPr sz="2800">
          <a:solidFill>
            <a:schemeClr val="tx1"/>
          </a:solidFill>
          <a:latin typeface="Arial" charset="0"/>
        </a:defRPr>
      </a:lvl8pPr>
      <a:lvl9pPr marL="1828800" algn="l" defTabSz="762000" rtl="0" eaLnBrk="1" fontAlgn="base" hangingPunct="1">
        <a:spcBef>
          <a:spcPct val="0"/>
        </a:spcBef>
        <a:spcAft>
          <a:spcPct val="0"/>
        </a:spcAft>
        <a:defRPr sz="2800">
          <a:solidFill>
            <a:schemeClr val="tx1"/>
          </a:solidFill>
          <a:latin typeface="Arial" charset="0"/>
        </a:defRPr>
      </a:lvl9pPr>
    </p:titleStyle>
    <p:bodyStyle>
      <a:lvl1pPr marL="342900" indent="-342900" algn="l" defTabSz="762000" rtl="0" eaLnBrk="1" fontAlgn="base" hangingPunct="1">
        <a:spcBef>
          <a:spcPct val="20000"/>
        </a:spcBef>
        <a:spcAft>
          <a:spcPct val="0"/>
        </a:spcAft>
        <a:buClr>
          <a:srgbClr val="990033"/>
        </a:buClr>
        <a:buSzPct val="75000"/>
        <a:buFont typeface="Wingdings" pitchFamily="2" charset="2"/>
        <a:buChar char="l"/>
        <a:defRPr sz="3200">
          <a:solidFill>
            <a:schemeClr val="tx1"/>
          </a:solidFill>
          <a:latin typeface="+mn-lt"/>
          <a:ea typeface="+mn-ea"/>
          <a:cs typeface="+mn-cs"/>
        </a:defRPr>
      </a:lvl1pPr>
      <a:lvl2pPr marL="742950" indent="-285750" algn="l" defTabSz="762000" rtl="0" eaLnBrk="1" fontAlgn="base" hangingPunct="1">
        <a:spcBef>
          <a:spcPct val="0"/>
        </a:spcBef>
        <a:spcAft>
          <a:spcPct val="0"/>
        </a:spcAft>
        <a:buClr>
          <a:srgbClr val="006699"/>
        </a:buClr>
        <a:buSzPct val="50000"/>
        <a:buFont typeface="Wingdings" pitchFamily="2" charset="2"/>
        <a:buChar char="n"/>
        <a:defRPr sz="2800">
          <a:solidFill>
            <a:schemeClr val="tx1"/>
          </a:solidFill>
          <a:latin typeface="+mn-lt"/>
        </a:defRPr>
      </a:lvl2pPr>
      <a:lvl3pPr marL="1143000" indent="-228600" algn="l" defTabSz="762000" rtl="0" eaLnBrk="1" fontAlgn="base" hangingPunct="1">
        <a:spcBef>
          <a:spcPct val="0"/>
        </a:spcBef>
        <a:spcAft>
          <a:spcPct val="0"/>
        </a:spcAft>
        <a:buClr>
          <a:srgbClr val="006699"/>
        </a:buClr>
        <a:buSzPct val="100000"/>
        <a:buChar char="•"/>
        <a:defRPr sz="2400" i="0">
          <a:solidFill>
            <a:schemeClr val="tx1"/>
          </a:solidFill>
          <a:latin typeface="+mn-lt"/>
        </a:defRPr>
      </a:lvl3pPr>
      <a:lvl4pPr marL="1600200" indent="-228600" algn="l" defTabSz="762000" rtl="0" eaLnBrk="1" fontAlgn="base" hangingPunct="1">
        <a:spcBef>
          <a:spcPct val="0"/>
        </a:spcBef>
        <a:spcAft>
          <a:spcPct val="0"/>
        </a:spcAft>
        <a:buClr>
          <a:srgbClr val="006699"/>
        </a:buClr>
        <a:buSzPct val="100000"/>
        <a:buChar char="–"/>
        <a:defRPr sz="2000" i="0">
          <a:solidFill>
            <a:schemeClr val="tx1"/>
          </a:solidFill>
          <a:latin typeface="+mn-lt"/>
        </a:defRPr>
      </a:lvl4pPr>
      <a:lvl5pPr marL="20574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533400" cy="6858000"/>
          </a:xfrm>
          <a:prstGeom prst="rect">
            <a:avLst/>
          </a:prstGeom>
          <a:solidFill>
            <a:srgbClr val="1588BB"/>
          </a:solidFill>
          <a:ln w="12700">
            <a:solidFill>
              <a:schemeClr val="tx1"/>
            </a:solidFill>
            <a:miter lim="800000"/>
            <a:headEnd/>
            <a:tailEnd/>
          </a:ln>
          <a:effectLst/>
        </p:spPr>
        <p:txBody>
          <a:bodyPr wrap="none" anchor="ctr"/>
          <a:lstStyle/>
          <a:p>
            <a:pPr algn="ctr" eaLnBrk="0" hangingPunct="0">
              <a:defRPr/>
            </a:pPr>
            <a:endParaRPr lang="es-ES"/>
          </a:p>
        </p:txBody>
      </p:sp>
      <p:sp>
        <p:nvSpPr>
          <p:cNvPr id="1061" name="Text Box 37"/>
          <p:cNvSpPr txBox="1">
            <a:spLocks noChangeArrowheads="1"/>
          </p:cNvSpPr>
          <p:nvPr/>
        </p:nvSpPr>
        <p:spPr bwMode="auto">
          <a:xfrm rot="-5400000">
            <a:off x="-3035311" y="3320881"/>
            <a:ext cx="6562747" cy="492443"/>
          </a:xfrm>
          <a:prstGeom prst="rect">
            <a:avLst/>
          </a:prstGeom>
          <a:noFill/>
          <a:ln w="12700">
            <a:noFill/>
            <a:miter lim="800000"/>
            <a:headEnd/>
            <a:tailEnd/>
          </a:ln>
          <a:effectLst/>
        </p:spPr>
        <p:txBody>
          <a:bodyPr wrap="square">
            <a:spAutoFit/>
          </a:bodyPr>
          <a:lstStyle/>
          <a:p>
            <a:pPr algn="ctr" defTabSz="762000" eaLnBrk="0" hangingPunct="0">
              <a:defRPr/>
            </a:pPr>
            <a:r>
              <a:rPr lang="ca-ES" sz="2600" dirty="0" err="1" smtClean="0">
                <a:solidFill>
                  <a:srgbClr val="B2B2B2"/>
                </a:solidFill>
              </a:rPr>
              <a:t>Analysis</a:t>
            </a:r>
            <a:r>
              <a:rPr lang="ca-ES" sz="2600" baseline="0" dirty="0" smtClean="0">
                <a:solidFill>
                  <a:srgbClr val="B2B2B2"/>
                </a:solidFill>
              </a:rPr>
              <a:t> and </a:t>
            </a:r>
            <a:r>
              <a:rPr lang="ca-ES" sz="2600" baseline="0" dirty="0" err="1" smtClean="0">
                <a:solidFill>
                  <a:srgbClr val="B2B2B2"/>
                </a:solidFill>
              </a:rPr>
              <a:t>optimization</a:t>
            </a:r>
            <a:r>
              <a:rPr lang="ca-ES" sz="2600" baseline="0" dirty="0" smtClean="0">
                <a:solidFill>
                  <a:srgbClr val="B2B2B2"/>
                </a:solidFill>
              </a:rPr>
              <a:t> of QA </a:t>
            </a:r>
            <a:r>
              <a:rPr lang="ca-ES" sz="2600" baseline="0" dirty="0" err="1" smtClean="0">
                <a:solidFill>
                  <a:srgbClr val="B2B2B2"/>
                </a:solidFill>
              </a:rPr>
              <a:t>systems</a:t>
            </a:r>
            <a:endParaRPr lang="ca-ES" sz="2600" dirty="0">
              <a:solidFill>
                <a:srgbClr val="B2B2B2"/>
              </a:solidFill>
            </a:endParaRPr>
          </a:p>
        </p:txBody>
      </p:sp>
      <p:pic>
        <p:nvPicPr>
          <p:cNvPr id="5124" name="Picture 53" descr="logo DAMA-UPC"/>
          <p:cNvPicPr>
            <a:picLocks noChangeAspect="1" noChangeArrowheads="1"/>
          </p:cNvPicPr>
          <p:nvPr/>
        </p:nvPicPr>
        <p:blipFill>
          <a:blip r:embed="rId2"/>
          <a:srcRect/>
          <a:stretch>
            <a:fillRect/>
          </a:stretch>
        </p:blipFill>
        <p:spPr bwMode="auto">
          <a:xfrm>
            <a:off x="7265988" y="6151563"/>
            <a:ext cx="1776412" cy="596900"/>
          </a:xfrm>
          <a:prstGeom prst="rect">
            <a:avLst/>
          </a:prstGeom>
          <a:noFill/>
          <a:ln w="9525">
            <a:noFill/>
            <a:miter lim="800000"/>
            <a:headEnd/>
            <a:tailEnd/>
          </a:ln>
        </p:spPr>
      </p:pic>
      <p:sp>
        <p:nvSpPr>
          <p:cNvPr id="5129" name="Rectangle 2"/>
          <p:cNvSpPr>
            <a:spLocks noGrp="1" noChangeArrowheads="1"/>
          </p:cNvSpPr>
          <p:nvPr>
            <p:ph type="title"/>
          </p:nvPr>
        </p:nvSpPr>
        <p:spPr bwMode="auto">
          <a:xfrm>
            <a:off x="1143000" y="457200"/>
            <a:ext cx="7391400" cy="5334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s-ES_tradnl" dirty="0" err="1" smtClean="0"/>
              <a:t>Títol</a:t>
            </a:r>
            <a:r>
              <a:rPr lang="es-ES_tradnl" dirty="0" smtClean="0"/>
              <a:t> de la diapositiva</a:t>
            </a:r>
          </a:p>
        </p:txBody>
      </p:sp>
    </p:spTree>
  </p:cSld>
  <p:clrMap bg1="lt1" tx1="dk1" bg2="lt2" tx2="dk2" accent1="accent1" accent2="accent2" accent3="accent3" accent4="accent4" accent5="accent5" accent6="accent6" hlink="hlink" folHlink="folHlink"/>
  <p:transition/>
  <p:hf sldNum="0" hdr="0" ftr="0"/>
  <p:txStyles>
    <p:titleStyle>
      <a:lvl1pPr algn="l" defTabSz="762000" rtl="0" eaLnBrk="1" fontAlgn="base" hangingPunct="1">
        <a:spcBef>
          <a:spcPct val="0"/>
        </a:spcBef>
        <a:spcAft>
          <a:spcPct val="0"/>
        </a:spcAft>
        <a:defRPr sz="4000">
          <a:solidFill>
            <a:schemeClr val="tx1"/>
          </a:solidFill>
          <a:latin typeface="+mj-lt"/>
          <a:ea typeface="+mj-ea"/>
          <a:cs typeface="+mj-cs"/>
        </a:defRPr>
      </a:lvl1pPr>
      <a:lvl2pPr algn="l" defTabSz="762000" rtl="0" eaLnBrk="1" fontAlgn="base" hangingPunct="1">
        <a:spcBef>
          <a:spcPct val="0"/>
        </a:spcBef>
        <a:spcAft>
          <a:spcPct val="0"/>
        </a:spcAft>
        <a:defRPr sz="4000">
          <a:solidFill>
            <a:schemeClr val="tx1"/>
          </a:solidFill>
          <a:latin typeface="Arial" charset="0"/>
        </a:defRPr>
      </a:lvl2pPr>
      <a:lvl3pPr algn="l" defTabSz="762000" rtl="0" eaLnBrk="1" fontAlgn="base" hangingPunct="1">
        <a:spcBef>
          <a:spcPct val="0"/>
        </a:spcBef>
        <a:spcAft>
          <a:spcPct val="0"/>
        </a:spcAft>
        <a:defRPr sz="4000">
          <a:solidFill>
            <a:schemeClr val="tx1"/>
          </a:solidFill>
          <a:latin typeface="Arial" charset="0"/>
        </a:defRPr>
      </a:lvl3pPr>
      <a:lvl4pPr algn="l" defTabSz="762000" rtl="0" eaLnBrk="1" fontAlgn="base" hangingPunct="1">
        <a:spcBef>
          <a:spcPct val="0"/>
        </a:spcBef>
        <a:spcAft>
          <a:spcPct val="0"/>
        </a:spcAft>
        <a:defRPr sz="4000">
          <a:solidFill>
            <a:schemeClr val="tx1"/>
          </a:solidFill>
          <a:latin typeface="Arial" charset="0"/>
        </a:defRPr>
      </a:lvl4pPr>
      <a:lvl5pPr algn="l" defTabSz="762000" rtl="0" eaLnBrk="1" fontAlgn="base" hangingPunct="1">
        <a:spcBef>
          <a:spcPct val="0"/>
        </a:spcBef>
        <a:spcAft>
          <a:spcPct val="0"/>
        </a:spcAft>
        <a:defRPr sz="4000">
          <a:solidFill>
            <a:schemeClr val="tx1"/>
          </a:solidFill>
          <a:latin typeface="Arial" charset="0"/>
        </a:defRPr>
      </a:lvl5pPr>
      <a:lvl6pPr marL="457200" algn="l" defTabSz="762000" rtl="0" eaLnBrk="1" fontAlgn="base" hangingPunct="1">
        <a:spcBef>
          <a:spcPct val="0"/>
        </a:spcBef>
        <a:spcAft>
          <a:spcPct val="0"/>
        </a:spcAft>
        <a:defRPr sz="2800">
          <a:solidFill>
            <a:schemeClr val="tx1"/>
          </a:solidFill>
          <a:latin typeface="Arial" charset="0"/>
        </a:defRPr>
      </a:lvl6pPr>
      <a:lvl7pPr marL="914400" algn="l" defTabSz="762000" rtl="0" eaLnBrk="1" fontAlgn="base" hangingPunct="1">
        <a:spcBef>
          <a:spcPct val="0"/>
        </a:spcBef>
        <a:spcAft>
          <a:spcPct val="0"/>
        </a:spcAft>
        <a:defRPr sz="2800">
          <a:solidFill>
            <a:schemeClr val="tx1"/>
          </a:solidFill>
          <a:latin typeface="Arial" charset="0"/>
        </a:defRPr>
      </a:lvl7pPr>
      <a:lvl8pPr marL="1371600" algn="l" defTabSz="762000" rtl="0" eaLnBrk="1" fontAlgn="base" hangingPunct="1">
        <a:spcBef>
          <a:spcPct val="0"/>
        </a:spcBef>
        <a:spcAft>
          <a:spcPct val="0"/>
        </a:spcAft>
        <a:defRPr sz="2800">
          <a:solidFill>
            <a:schemeClr val="tx1"/>
          </a:solidFill>
          <a:latin typeface="Arial" charset="0"/>
        </a:defRPr>
      </a:lvl8pPr>
      <a:lvl9pPr marL="1828800" algn="l" defTabSz="762000" rtl="0" eaLnBrk="1" fontAlgn="base" hangingPunct="1">
        <a:spcBef>
          <a:spcPct val="0"/>
        </a:spcBef>
        <a:spcAft>
          <a:spcPct val="0"/>
        </a:spcAft>
        <a:defRPr sz="2800">
          <a:solidFill>
            <a:schemeClr val="tx1"/>
          </a:solidFill>
          <a:latin typeface="Arial" charset="0"/>
        </a:defRPr>
      </a:lvl9pPr>
    </p:titleStyle>
    <p:bodyStyle>
      <a:lvl1pPr marL="342900" indent="-342900" algn="l" defTabSz="762000" rtl="0" eaLnBrk="1" fontAlgn="base" hangingPunct="1">
        <a:spcBef>
          <a:spcPct val="20000"/>
        </a:spcBef>
        <a:spcAft>
          <a:spcPct val="0"/>
        </a:spcAft>
        <a:buClr>
          <a:srgbClr val="990033"/>
        </a:buClr>
        <a:buSzPct val="75000"/>
        <a:buFont typeface="Wingdings" pitchFamily="2" charset="2"/>
        <a:buChar char="l"/>
        <a:defRPr sz="2200">
          <a:solidFill>
            <a:schemeClr val="tx1"/>
          </a:solidFill>
          <a:latin typeface="+mn-lt"/>
          <a:ea typeface="+mn-ea"/>
          <a:cs typeface="+mn-cs"/>
        </a:defRPr>
      </a:lvl1pPr>
      <a:lvl2pPr marL="742950" indent="-285750" algn="l" defTabSz="762000" rtl="0" eaLnBrk="1" fontAlgn="base" hangingPunct="1">
        <a:spcBef>
          <a:spcPct val="0"/>
        </a:spcBef>
        <a:spcAft>
          <a:spcPct val="0"/>
        </a:spcAft>
        <a:buClr>
          <a:srgbClr val="006699"/>
        </a:buClr>
        <a:buSzPct val="50000"/>
        <a:buFont typeface="Wingdings" pitchFamily="2" charset="2"/>
        <a:buChar char="n"/>
        <a:defRPr sz="2000">
          <a:solidFill>
            <a:schemeClr val="tx1"/>
          </a:solidFill>
          <a:latin typeface="+mn-lt"/>
        </a:defRPr>
      </a:lvl2pPr>
      <a:lvl3pPr marL="1143000" indent="-228600" algn="l" defTabSz="762000" rtl="0" eaLnBrk="1" fontAlgn="base" hangingPunct="1">
        <a:spcBef>
          <a:spcPct val="0"/>
        </a:spcBef>
        <a:spcAft>
          <a:spcPct val="0"/>
        </a:spcAft>
        <a:buClr>
          <a:srgbClr val="006699"/>
        </a:buClr>
        <a:buSzPct val="100000"/>
        <a:buChar char="•"/>
        <a:defRPr sz="2400">
          <a:solidFill>
            <a:schemeClr val="tx1"/>
          </a:solidFill>
          <a:latin typeface="+mn-lt"/>
        </a:defRPr>
      </a:lvl3pPr>
      <a:lvl4pPr marL="1600200" indent="-228600" algn="l" defTabSz="762000" rtl="0" eaLnBrk="1" fontAlgn="base" hangingPunct="1">
        <a:spcBef>
          <a:spcPct val="0"/>
        </a:spcBef>
        <a:spcAft>
          <a:spcPct val="0"/>
        </a:spcAft>
        <a:buClr>
          <a:srgbClr val="006699"/>
        </a:buClr>
        <a:buSzPct val="100000"/>
        <a:buChar char="–"/>
        <a:defRPr sz="2000">
          <a:solidFill>
            <a:schemeClr val="tx1"/>
          </a:solidFill>
          <a:latin typeface="+mn-lt"/>
        </a:defRPr>
      </a:lvl4pPr>
      <a:lvl5pPr marL="20574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defTabSz="762000"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image" Target="../media/image34.png"/><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6.png"/><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3071810"/>
            <a:ext cx="7772400" cy="1470025"/>
          </a:xfrm>
        </p:spPr>
        <p:txBody>
          <a:bodyPr/>
          <a:lstStyle/>
          <a:p>
            <a:r>
              <a:rPr lang="es-ES" dirty="0" err="1" smtClean="0"/>
              <a:t>Analysis</a:t>
            </a:r>
            <a:r>
              <a:rPr lang="es-ES" dirty="0" smtClean="0"/>
              <a:t> and </a:t>
            </a:r>
            <a:r>
              <a:rPr lang="es-ES" dirty="0" err="1" smtClean="0"/>
              <a:t>Optimization</a:t>
            </a:r>
            <a:r>
              <a:rPr lang="es-ES" dirty="0" smtClean="0"/>
              <a:t> of </a:t>
            </a:r>
            <a:r>
              <a:rPr lang="es-ES" dirty="0" err="1" smtClean="0"/>
              <a:t>Question</a:t>
            </a:r>
            <a:r>
              <a:rPr lang="es-ES" dirty="0" smtClean="0"/>
              <a:t> </a:t>
            </a:r>
            <a:r>
              <a:rPr lang="es-ES" dirty="0" err="1" smtClean="0"/>
              <a:t>Answering</a:t>
            </a:r>
            <a:r>
              <a:rPr lang="es-ES" dirty="0" smtClean="0"/>
              <a:t> </a:t>
            </a:r>
            <a:r>
              <a:rPr lang="es-ES" dirty="0" err="1" smtClean="0"/>
              <a:t>Systems</a:t>
            </a:r>
            <a:r>
              <a:rPr lang="es-ES" smtClean="0"/>
              <a:t> 	  </a:t>
            </a:r>
            <a:endParaRPr lang="es-ES" dirty="0"/>
          </a:p>
        </p:txBody>
      </p:sp>
      <p:sp>
        <p:nvSpPr>
          <p:cNvPr id="3" name="2 Subtítulo"/>
          <p:cNvSpPr>
            <a:spLocks noGrp="1"/>
          </p:cNvSpPr>
          <p:nvPr>
            <p:ph type="subTitle" idx="1"/>
          </p:nvPr>
        </p:nvSpPr>
        <p:spPr/>
        <p:txBody>
          <a:bodyPr/>
          <a:lstStyle/>
          <a:p>
            <a:r>
              <a:rPr lang="es-ES" smtClean="0"/>
              <a:t>David </a:t>
            </a:r>
            <a:r>
              <a:rPr lang="es-ES" err="1" smtClean="0"/>
              <a:t>Dominguez</a:t>
            </a:r>
            <a:r>
              <a:rPr lang="es-ES" smtClean="0"/>
              <a:t> Sal</a:t>
            </a:r>
          </a:p>
          <a:p>
            <a:r>
              <a:rPr lang="es-ES" smtClean="0"/>
              <a:t>Director: Josep </a:t>
            </a:r>
            <a:r>
              <a:rPr lang="es-ES" err="1" smtClean="0"/>
              <a:t>Lluis</a:t>
            </a:r>
            <a:r>
              <a:rPr lang="es-ES" smtClean="0"/>
              <a:t> </a:t>
            </a:r>
            <a:r>
              <a:rPr lang="es-ES" err="1" smtClean="0"/>
              <a:t>Larriba</a:t>
            </a:r>
            <a:r>
              <a:rPr lang="es-ES" smtClean="0"/>
              <a:t> </a:t>
            </a:r>
            <a:r>
              <a:rPr lang="es-ES" err="1" smtClean="0"/>
              <a:t>Pey</a:t>
            </a: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3000364" y="785794"/>
            <a:ext cx="3643338" cy="1000132"/>
          </a:xfrm>
          <a:prstGeom prst="roundRect">
            <a:avLst/>
          </a:prstGeom>
          <a:ln>
            <a:solidFill>
              <a:schemeClr val="accent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accent1">
                    <a:lumMod val="75000"/>
                  </a:schemeClr>
                </a:solidFill>
                <a:latin typeface="Arial" charset="0"/>
              </a:rPr>
              <a:t>Analysis and optimization of question answering systems</a:t>
            </a:r>
          </a:p>
        </p:txBody>
      </p:sp>
      <p:sp>
        <p:nvSpPr>
          <p:cNvPr id="5" name="4 Rectángulo redondeado"/>
          <p:cNvSpPr/>
          <p:nvPr/>
        </p:nvSpPr>
        <p:spPr bwMode="auto">
          <a:xfrm>
            <a:off x="1643042" y="2714620"/>
            <a:ext cx="1643074" cy="1000132"/>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latin typeface="Arial" charset="0"/>
              </a:rPr>
              <a:t>Multi-layer cache</a:t>
            </a:r>
          </a:p>
          <a:p>
            <a:pPr algn="ctr" eaLnBrk="0" fontAlgn="base" hangingPunct="0">
              <a:spcBef>
                <a:spcPct val="0"/>
              </a:spcBef>
              <a:spcAft>
                <a:spcPct val="0"/>
              </a:spcAft>
            </a:pPr>
            <a:r>
              <a:rPr lang="en-US" dirty="0" smtClean="0">
                <a:solidFill>
                  <a:schemeClr val="tx1"/>
                </a:solidFill>
                <a:latin typeface="Arial" charset="0"/>
              </a:rPr>
              <a:t>(Chapter 4)</a:t>
            </a:r>
          </a:p>
        </p:txBody>
      </p:sp>
      <p:sp>
        <p:nvSpPr>
          <p:cNvPr id="6" name="5 Rectángulo redondeado"/>
          <p:cNvSpPr/>
          <p:nvPr/>
        </p:nvSpPr>
        <p:spPr bwMode="auto">
          <a:xfrm>
            <a:off x="4286248" y="3357562"/>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smtClean="0">
                <a:ln>
                  <a:noFill/>
                </a:ln>
                <a:solidFill>
                  <a:schemeClr val="accent1">
                    <a:lumMod val="75000"/>
                  </a:schemeClr>
                </a:solidFill>
                <a:effectLst/>
                <a:latin typeface="Arial" charset="0"/>
              </a:rPr>
              <a:t>Cooperative caching</a:t>
            </a:r>
            <a:endParaRPr kumimoji="0" lang="en-US" i="0" u="none" strike="noStrike" cap="none" normalizeH="0" baseline="0" dirty="0" smtClean="0">
              <a:ln>
                <a:noFill/>
              </a:ln>
              <a:solidFill>
                <a:schemeClr val="accent1">
                  <a:lumMod val="75000"/>
                </a:schemeClr>
              </a:solidFill>
              <a:effectLst/>
              <a:latin typeface="Arial" charset="0"/>
            </a:endParaRPr>
          </a:p>
        </p:txBody>
      </p:sp>
      <p:sp>
        <p:nvSpPr>
          <p:cNvPr id="8" name="7 Rectángulo redondeado"/>
          <p:cNvSpPr/>
          <p:nvPr/>
        </p:nvSpPr>
        <p:spPr bwMode="auto">
          <a:xfrm>
            <a:off x="6500826" y="3357562"/>
            <a:ext cx="1857388"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Cache-aware load balancing</a:t>
            </a:r>
          </a:p>
        </p:txBody>
      </p:sp>
      <p:sp>
        <p:nvSpPr>
          <p:cNvPr id="10" name="9 Rectángulo redondeado"/>
          <p:cNvSpPr/>
          <p:nvPr/>
        </p:nvSpPr>
        <p:spPr bwMode="auto">
          <a:xfrm>
            <a:off x="4714876" y="2214554"/>
            <a:ext cx="2857520" cy="714380"/>
          </a:xfrm>
          <a:prstGeom prst="roundRect">
            <a:avLst/>
          </a:prstGeom>
          <a:ln>
            <a:solidFill>
              <a:schemeClr val="accent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accent1">
                    <a:lumMod val="75000"/>
                  </a:schemeClr>
                </a:solidFill>
                <a:effectLst/>
                <a:latin typeface="Arial" charset="0"/>
              </a:rPr>
              <a:t>Evolutive</a:t>
            </a:r>
            <a:r>
              <a:rPr kumimoji="0" lang="en-US" i="0" u="none" strike="noStrike" cap="none" normalizeH="0" baseline="0" dirty="0" smtClean="0">
                <a:ln>
                  <a:noFill/>
                </a:ln>
                <a:solidFill>
                  <a:schemeClr val="accent1">
                    <a:lumMod val="75000"/>
                  </a:schemeClr>
                </a:solidFill>
                <a:effectLst/>
                <a:latin typeface="Arial" charset="0"/>
              </a:rPr>
              <a:t> </a:t>
            </a:r>
            <a:r>
              <a:rPr lang="en-US" dirty="0" smtClean="0">
                <a:solidFill>
                  <a:schemeClr val="accent1">
                    <a:lumMod val="75000"/>
                  </a:schemeClr>
                </a:solidFill>
                <a:latin typeface="Arial" charset="0"/>
              </a:rPr>
              <a:t>Summary</a:t>
            </a:r>
            <a:r>
              <a:rPr kumimoji="0" lang="en-US" i="0" u="none" strike="noStrike" cap="none" normalizeH="0" baseline="0" dirty="0" smtClean="0">
                <a:ln>
                  <a:noFill/>
                </a:ln>
                <a:solidFill>
                  <a:schemeClr val="accent1">
                    <a:lumMod val="75000"/>
                  </a:schemeClr>
                </a:solidFill>
                <a:effectLst/>
                <a:latin typeface="Arial" charset="0"/>
              </a:rPr>
              <a:t> Counters</a:t>
            </a:r>
          </a:p>
        </p:txBody>
      </p:sp>
      <p:cxnSp>
        <p:nvCxnSpPr>
          <p:cNvPr id="13" name="12 Conector recto de flecha"/>
          <p:cNvCxnSpPr>
            <a:stCxn id="10" idx="2"/>
            <a:endCxn id="6" idx="0"/>
          </p:cNvCxnSpPr>
          <p:nvPr/>
        </p:nvCxnSpPr>
        <p:spPr bwMode="auto">
          <a:xfrm rot="5400000">
            <a:off x="5411397" y="2625323"/>
            <a:ext cx="428628" cy="103585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72264" y="2500306"/>
            <a:ext cx="428628" cy="128588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endCxn id="10" idx="0"/>
          </p:cNvCxnSpPr>
          <p:nvPr/>
        </p:nvCxnSpPr>
        <p:spPr bwMode="auto">
          <a:xfrm rot="16200000" flipH="1">
            <a:off x="5411396" y="1482314"/>
            <a:ext cx="428628" cy="103585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Performance analysis</a:t>
            </a:r>
          </a:p>
        </p:txBody>
      </p:sp>
      <p:cxnSp>
        <p:nvCxnSpPr>
          <p:cNvPr id="26" name="25 Conector recto de flecha"/>
          <p:cNvCxnSpPr>
            <a:stCxn id="6" idx="2"/>
            <a:endCxn id="25" idx="0"/>
          </p:cNvCxnSpPr>
          <p:nvPr/>
        </p:nvCxnSpPr>
        <p:spPr bwMode="auto">
          <a:xfrm rot="16200000" flipH="1">
            <a:off x="5500694" y="3821909"/>
            <a:ext cx="285752" cy="107157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661562" y="3732612"/>
            <a:ext cx="285752" cy="125016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3178959" y="1071546"/>
            <a:ext cx="928694" cy="235745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3" name="62 Rectángulo redondeado"/>
          <p:cNvSpPr/>
          <p:nvPr/>
        </p:nvSpPr>
        <p:spPr bwMode="auto">
          <a:xfrm>
            <a:off x="1643042" y="3929066"/>
            <a:ext cx="1643074" cy="1428760"/>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latin typeface="Arial" charset="0"/>
              </a:rPr>
              <a:t>Multi-layer cache analysis</a:t>
            </a:r>
          </a:p>
          <a:p>
            <a:pPr algn="ctr" eaLnBrk="0" fontAlgn="base" hangingPunct="0">
              <a:spcBef>
                <a:spcPct val="0"/>
              </a:spcBef>
              <a:spcAft>
                <a:spcPct val="0"/>
              </a:spcAft>
            </a:pPr>
            <a:r>
              <a:rPr lang="en-US" dirty="0" smtClean="0">
                <a:solidFill>
                  <a:schemeClr val="tx1"/>
                </a:solidFill>
                <a:latin typeface="Arial" charset="0"/>
              </a:rPr>
              <a:t>(Chapter 5)</a:t>
            </a:r>
          </a:p>
        </p:txBody>
      </p:sp>
      <p:cxnSp>
        <p:nvCxnSpPr>
          <p:cNvPr id="28" name="27 Conector recto de flecha"/>
          <p:cNvCxnSpPr>
            <a:stCxn id="5" idx="2"/>
            <a:endCxn id="63" idx="0"/>
          </p:cNvCxnSpPr>
          <p:nvPr/>
        </p:nvCxnSpPr>
        <p:spPr bwMode="auto">
          <a:xfrm rot="5400000">
            <a:off x="2357422" y="3821909"/>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1" name="30 Rectángulo redondeado"/>
          <p:cNvSpPr/>
          <p:nvPr/>
        </p:nvSpPr>
        <p:spPr bwMode="auto">
          <a:xfrm>
            <a:off x="928662" y="5715016"/>
            <a:ext cx="7858180" cy="928694"/>
          </a:xfrm>
          <a:prstGeom prst="roundRect">
            <a:avLst/>
          </a:prstGeom>
          <a:ln>
            <a:prstDash val="sys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tx1"/>
                </a:solidFill>
                <a:latin typeface="Arial" charset="0"/>
              </a:rPr>
              <a:t>D. Dominguez-Sal, J.L </a:t>
            </a:r>
            <a:r>
              <a:rPr lang="en-US" dirty="0" err="1" smtClean="0">
                <a:solidFill>
                  <a:schemeClr val="tx1"/>
                </a:solidFill>
                <a:latin typeface="Arial" charset="0"/>
              </a:rPr>
              <a:t>Larriba-Pey</a:t>
            </a:r>
            <a:r>
              <a:rPr lang="en-US" dirty="0" smtClean="0">
                <a:solidFill>
                  <a:schemeClr val="tx1"/>
                </a:solidFill>
                <a:latin typeface="Arial" charset="0"/>
              </a:rPr>
              <a:t>, M. </a:t>
            </a:r>
            <a:r>
              <a:rPr lang="en-US" dirty="0" err="1" smtClean="0">
                <a:solidFill>
                  <a:schemeClr val="tx1"/>
                </a:solidFill>
                <a:latin typeface="Arial" charset="0"/>
              </a:rPr>
              <a:t>Surdeanu</a:t>
            </a:r>
            <a:r>
              <a:rPr lang="en-US" dirty="0" smtClean="0">
                <a:solidFill>
                  <a:schemeClr val="tx1"/>
                </a:solidFill>
                <a:latin typeface="Arial" charset="0"/>
              </a:rPr>
              <a:t>. </a:t>
            </a:r>
            <a:r>
              <a:rPr lang="en-US" i="1" dirty="0" smtClean="0">
                <a:solidFill>
                  <a:schemeClr val="tx1"/>
                </a:solidFill>
                <a:latin typeface="Arial" charset="0"/>
              </a:rPr>
              <a:t>A multi-layer Collaborative Cache for Question Answering. </a:t>
            </a:r>
            <a:r>
              <a:rPr lang="en-US" i="1" dirty="0" err="1" smtClean="0">
                <a:solidFill>
                  <a:schemeClr val="tx1"/>
                </a:solidFill>
                <a:latin typeface="Arial" charset="0"/>
              </a:rPr>
              <a:t>Europar</a:t>
            </a:r>
            <a:r>
              <a:rPr lang="en-US" i="1" dirty="0" smtClean="0">
                <a:solidFill>
                  <a:schemeClr val="tx1"/>
                </a:solidFill>
                <a:latin typeface="Arial" charset="0"/>
              </a:rPr>
              <a:t> 2007</a:t>
            </a:r>
            <a:endParaRPr lang="en-US" dirty="0" smtClean="0">
              <a:solidFill>
                <a:schemeClr val="tx1"/>
              </a:solidFill>
              <a:latin typeface="Arial" charset="0"/>
            </a:endParaRPr>
          </a:p>
        </p:txBody>
      </p:sp>
      <p:pic>
        <p:nvPicPr>
          <p:cNvPr id="35"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500034" y="1428736"/>
            <a:ext cx="1166799" cy="1166799"/>
          </a:xfrm>
          <a:prstGeom prst="rect">
            <a:avLst/>
          </a:prstGeom>
          <a:noFill/>
        </p:spPr>
      </p:pic>
      <p:sp>
        <p:nvSpPr>
          <p:cNvPr id="36" name="35 CuadroTexto"/>
          <p:cNvSpPr txBox="1"/>
          <p:nvPr/>
        </p:nvSpPr>
        <p:spPr>
          <a:xfrm>
            <a:off x="1571604" y="1643050"/>
            <a:ext cx="1428760" cy="707886"/>
          </a:xfrm>
          <a:prstGeom prst="rect">
            <a:avLst/>
          </a:prstGeom>
          <a:noFill/>
        </p:spPr>
        <p:txBody>
          <a:bodyPr wrap="square" rtlCol="0">
            <a:spAutoFit/>
          </a:bodyPr>
          <a:lstStyle/>
          <a:p>
            <a:r>
              <a:rPr lang="en-US" sz="2000" dirty="0" smtClean="0"/>
              <a:t>Single computer</a:t>
            </a:r>
            <a:endParaRPr lang="en-US"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7" name="Picture 3" descr="Y:\tmp\Tesis_2008_07_26\Tesis\otros\cache_local.png"/>
          <p:cNvPicPr>
            <a:picLocks noChangeAspect="1" noChangeArrowheads="1"/>
          </p:cNvPicPr>
          <p:nvPr/>
        </p:nvPicPr>
        <p:blipFill>
          <a:blip r:embed="rId3"/>
          <a:srcRect/>
          <a:stretch>
            <a:fillRect/>
          </a:stretch>
        </p:blipFill>
        <p:spPr bwMode="auto">
          <a:xfrm>
            <a:off x="6425574" y="1428736"/>
            <a:ext cx="3218524" cy="4718046"/>
          </a:xfrm>
          <a:prstGeom prst="rect">
            <a:avLst/>
          </a:prstGeom>
          <a:noFill/>
        </p:spPr>
      </p:pic>
      <p:sp>
        <p:nvSpPr>
          <p:cNvPr id="21506" name="Rectangle 2"/>
          <p:cNvSpPr>
            <a:spLocks noGrp="1" noChangeArrowheads="1"/>
          </p:cNvSpPr>
          <p:nvPr>
            <p:ph type="title"/>
          </p:nvPr>
        </p:nvSpPr>
        <p:spPr/>
        <p:txBody>
          <a:bodyPr/>
          <a:lstStyle/>
          <a:p>
            <a:r>
              <a:rPr lang="es-ES_tradnl" dirty="0" err="1"/>
              <a:t>Multi-layer</a:t>
            </a:r>
            <a:r>
              <a:rPr lang="es-ES_tradnl" dirty="0"/>
              <a:t> cache</a:t>
            </a:r>
            <a:endParaRPr lang="en-GB" dirty="0"/>
          </a:p>
        </p:txBody>
      </p:sp>
      <p:sp>
        <p:nvSpPr>
          <p:cNvPr id="21507" name="Rectangle 3"/>
          <p:cNvSpPr>
            <a:spLocks noGrp="1" noChangeArrowheads="1"/>
          </p:cNvSpPr>
          <p:nvPr>
            <p:ph type="body" idx="1"/>
          </p:nvPr>
        </p:nvSpPr>
        <p:spPr>
          <a:xfrm>
            <a:off x="857224" y="1500174"/>
            <a:ext cx="5929354" cy="4786346"/>
          </a:xfrm>
        </p:spPr>
        <p:txBody>
          <a:bodyPr>
            <a:normAutofit fontScale="92500" lnSpcReduction="20000"/>
          </a:bodyPr>
          <a:lstStyle/>
          <a:p>
            <a:pPr>
              <a:lnSpc>
                <a:spcPct val="110000"/>
              </a:lnSpc>
            </a:pPr>
            <a:r>
              <a:rPr lang="en-GB" dirty="0" smtClean="0"/>
              <a:t>Cache unit = document:</a:t>
            </a:r>
          </a:p>
          <a:p>
            <a:pPr lvl="1">
              <a:lnSpc>
                <a:spcPct val="110000"/>
              </a:lnSpc>
            </a:pPr>
            <a:r>
              <a:rPr lang="en-GB" dirty="0" smtClean="0"/>
              <a:t>Natural language enables users to express the same query in many ways.</a:t>
            </a:r>
          </a:p>
          <a:p>
            <a:pPr lvl="1">
              <a:lnSpc>
                <a:spcPct val="110000"/>
              </a:lnSpc>
            </a:pPr>
            <a:r>
              <a:rPr lang="en-GB" dirty="0" smtClean="0"/>
              <a:t>Queries on similar topics will read similar documents.</a:t>
            </a:r>
          </a:p>
          <a:p>
            <a:pPr>
              <a:lnSpc>
                <a:spcPct val="120000"/>
              </a:lnSpc>
            </a:pPr>
            <a:r>
              <a:rPr lang="en-GB" dirty="0" smtClean="0"/>
              <a:t>Divide </a:t>
            </a:r>
            <a:r>
              <a:rPr lang="en-GB" dirty="0"/>
              <a:t>the pool of memory in two inclusive sections (layers):</a:t>
            </a:r>
          </a:p>
          <a:p>
            <a:pPr lvl="1">
              <a:lnSpc>
                <a:spcPct val="120000"/>
              </a:lnSpc>
            </a:pPr>
            <a:r>
              <a:rPr lang="en-GB" dirty="0"/>
              <a:t>PR layer caches raw documents </a:t>
            </a:r>
          </a:p>
          <a:p>
            <a:pPr lvl="1">
              <a:lnSpc>
                <a:spcPct val="120000"/>
              </a:lnSpc>
            </a:pPr>
            <a:r>
              <a:rPr lang="en-GB" dirty="0"/>
              <a:t>AE layer caches raw documents + document </a:t>
            </a:r>
            <a:r>
              <a:rPr lang="en-GB" dirty="0" smtClean="0"/>
              <a:t>analysis</a:t>
            </a:r>
            <a:endParaRPr lang="en-GB" dirty="0"/>
          </a:p>
        </p:txBody>
      </p:sp>
      <p:cxnSp>
        <p:nvCxnSpPr>
          <p:cNvPr id="5" name="4 Conector recto"/>
          <p:cNvCxnSpPr/>
          <p:nvPr/>
        </p:nvCxnSpPr>
        <p:spPr bwMode="auto">
          <a:xfrm rot="5400000">
            <a:off x="8073256" y="4786322"/>
            <a:ext cx="570710"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Multi-layer cache</a:t>
            </a:r>
            <a:endParaRPr lang="en-US" dirty="0"/>
          </a:p>
        </p:txBody>
      </p:sp>
      <p:sp>
        <p:nvSpPr>
          <p:cNvPr id="3" name="2 Marcador de contenido"/>
          <p:cNvSpPr>
            <a:spLocks noGrp="1"/>
          </p:cNvSpPr>
          <p:nvPr>
            <p:ph idx="1"/>
          </p:nvPr>
        </p:nvSpPr>
        <p:spPr>
          <a:xfrm>
            <a:off x="1143000" y="1828800"/>
            <a:ext cx="4572008" cy="4572000"/>
          </a:xfrm>
        </p:spPr>
        <p:txBody>
          <a:bodyPr/>
          <a:lstStyle/>
          <a:p>
            <a:pPr>
              <a:lnSpc>
                <a:spcPct val="120000"/>
              </a:lnSpc>
            </a:pPr>
            <a:r>
              <a:rPr lang="en-GB" dirty="0" smtClean="0"/>
              <a:t>Intra layer policy: LRU</a:t>
            </a:r>
          </a:p>
          <a:p>
            <a:pPr>
              <a:lnSpc>
                <a:spcPct val="120000"/>
              </a:lnSpc>
            </a:pPr>
            <a:r>
              <a:rPr lang="en-GB" dirty="0" smtClean="0"/>
              <a:t>Inter layer policy</a:t>
            </a:r>
          </a:p>
          <a:p>
            <a:pPr lvl="1">
              <a:lnSpc>
                <a:spcPct val="120000"/>
              </a:lnSpc>
            </a:pPr>
            <a:r>
              <a:rPr lang="en-GB" dirty="0" smtClean="0"/>
              <a:t>(a) Promote: when is first requested for AE.</a:t>
            </a:r>
          </a:p>
          <a:p>
            <a:pPr lvl="1">
              <a:lnSpc>
                <a:spcPct val="120000"/>
              </a:lnSpc>
            </a:pPr>
            <a:r>
              <a:rPr lang="en-GB" dirty="0" smtClean="0"/>
              <a:t>(b) Demote: oldest entry in AE section. This operation reset data.</a:t>
            </a:r>
          </a:p>
          <a:p>
            <a:endParaRPr lang="en-US" dirty="0"/>
          </a:p>
        </p:txBody>
      </p:sp>
      <p:pic>
        <p:nvPicPr>
          <p:cNvPr id="4" name="Picture 3" descr="Y:\tmp\Tesis_2008_07_26\Tesis\otros\cache_local.png"/>
          <p:cNvPicPr>
            <a:picLocks noChangeAspect="1" noChangeArrowheads="1"/>
          </p:cNvPicPr>
          <p:nvPr/>
        </p:nvPicPr>
        <p:blipFill>
          <a:blip r:embed="rId3"/>
          <a:srcRect/>
          <a:stretch>
            <a:fillRect/>
          </a:stretch>
        </p:blipFill>
        <p:spPr bwMode="auto">
          <a:xfrm>
            <a:off x="5643570" y="1302184"/>
            <a:ext cx="3790028" cy="5555816"/>
          </a:xfrm>
          <a:prstGeom prst="rect">
            <a:avLst/>
          </a:prstGeom>
          <a:noFill/>
        </p:spPr>
      </p:pic>
      <p:cxnSp>
        <p:nvCxnSpPr>
          <p:cNvPr id="6" name="5 Conector recto"/>
          <p:cNvCxnSpPr/>
          <p:nvPr/>
        </p:nvCxnSpPr>
        <p:spPr bwMode="auto">
          <a:xfrm rot="5400000">
            <a:off x="7537074" y="5250272"/>
            <a:ext cx="642942" cy="79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Y:\tmp\Tesis_2008_07_26\Tesis\otros\multilayer_analytical.png"/>
          <p:cNvPicPr>
            <a:picLocks noChangeAspect="1" noChangeArrowheads="1"/>
          </p:cNvPicPr>
          <p:nvPr/>
        </p:nvPicPr>
        <p:blipFill>
          <a:blip r:embed="rId3"/>
          <a:srcRect/>
          <a:stretch>
            <a:fillRect/>
          </a:stretch>
        </p:blipFill>
        <p:spPr bwMode="auto">
          <a:xfrm>
            <a:off x="2552955" y="2679766"/>
            <a:ext cx="4090747" cy="3392440"/>
          </a:xfrm>
          <a:prstGeom prst="rect">
            <a:avLst/>
          </a:prstGeom>
          <a:noFill/>
        </p:spPr>
      </p:pic>
      <p:sp>
        <p:nvSpPr>
          <p:cNvPr id="2" name="1 Título"/>
          <p:cNvSpPr>
            <a:spLocks noGrp="1"/>
          </p:cNvSpPr>
          <p:nvPr>
            <p:ph type="title"/>
          </p:nvPr>
        </p:nvSpPr>
        <p:spPr/>
        <p:txBody>
          <a:bodyPr/>
          <a:lstStyle/>
          <a:p>
            <a:r>
              <a:rPr lang="en-US" dirty="0" smtClean="0"/>
              <a:t>Analytical model</a:t>
            </a:r>
            <a:endParaRPr lang="en-US" dirty="0"/>
          </a:p>
        </p:txBody>
      </p:sp>
      <p:sp>
        <p:nvSpPr>
          <p:cNvPr id="3" name="2 Marcador de contenido"/>
          <p:cNvSpPr>
            <a:spLocks noGrp="1"/>
          </p:cNvSpPr>
          <p:nvPr>
            <p:ph idx="1"/>
          </p:nvPr>
        </p:nvSpPr>
        <p:spPr>
          <a:xfrm>
            <a:off x="1142976" y="1428736"/>
            <a:ext cx="7715304" cy="4214842"/>
          </a:xfrm>
        </p:spPr>
        <p:txBody>
          <a:bodyPr/>
          <a:lstStyle/>
          <a:p>
            <a:r>
              <a:rPr lang="en-US" sz="2800" dirty="0" smtClean="0"/>
              <a:t>QA is an adequate candidate for multi-layer caches  because of query distribution </a:t>
            </a:r>
            <a:r>
              <a:rPr lang="en-US" sz="2800" dirty="0" err="1" smtClean="0"/>
              <a:t>skewness</a:t>
            </a:r>
            <a:endParaRPr lang="en-US" sz="2800" dirty="0" smtClean="0"/>
          </a:p>
          <a:p>
            <a:pPr lvl="1"/>
            <a:r>
              <a:rPr lang="en-US" sz="2400" dirty="0" smtClean="0"/>
              <a:t>Cache partitioning is better than single caches</a:t>
            </a:r>
            <a:endParaRPr lang="en-US" sz="2000" dirty="0" smtClean="0"/>
          </a:p>
        </p:txBody>
      </p:sp>
      <p:pic>
        <p:nvPicPr>
          <p:cNvPr id="135169" name="Picture 1" descr="Y:\tmp\Tesis_2008_07_26\Tesis\otros\multilayer_formula.png"/>
          <p:cNvPicPr>
            <a:picLocks noChangeAspect="1" noChangeArrowheads="1"/>
          </p:cNvPicPr>
          <p:nvPr/>
        </p:nvPicPr>
        <p:blipFill>
          <a:blip r:embed="rId4"/>
          <a:srcRect/>
          <a:stretch>
            <a:fillRect/>
          </a:stretch>
        </p:blipFill>
        <p:spPr bwMode="auto">
          <a:xfrm>
            <a:off x="928662" y="5945832"/>
            <a:ext cx="6643734" cy="91219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Multi-layer</a:t>
            </a:r>
            <a:endParaRPr lang="en-US" dirty="0"/>
          </a:p>
        </p:txBody>
      </p:sp>
      <p:sp>
        <p:nvSpPr>
          <p:cNvPr id="3" name="2 Marcador de contenido"/>
          <p:cNvSpPr>
            <a:spLocks noGrp="1"/>
          </p:cNvSpPr>
          <p:nvPr>
            <p:ph idx="1"/>
          </p:nvPr>
        </p:nvSpPr>
        <p:spPr>
          <a:xfrm>
            <a:off x="1143000" y="1500174"/>
            <a:ext cx="7391400" cy="2571768"/>
          </a:xfrm>
        </p:spPr>
        <p:txBody>
          <a:bodyPr>
            <a:normAutofit/>
          </a:bodyPr>
          <a:lstStyle/>
          <a:p>
            <a:r>
              <a:rPr lang="en-US" sz="2800" dirty="0" smtClean="0"/>
              <a:t>Results with our QA system</a:t>
            </a:r>
          </a:p>
          <a:p>
            <a:pPr lvl="1"/>
            <a:r>
              <a:rPr lang="en-US" sz="2400" dirty="0" smtClean="0"/>
              <a:t>Best performance happens with partitioning.</a:t>
            </a:r>
          </a:p>
          <a:p>
            <a:r>
              <a:rPr lang="en-US" sz="2800" dirty="0" smtClean="0"/>
              <a:t>Good match experiments </a:t>
            </a:r>
            <a:r>
              <a:rPr lang="en-US" sz="2800" dirty="0" err="1" smtClean="0"/>
              <a:t>vs</a:t>
            </a:r>
            <a:r>
              <a:rPr lang="en-US" sz="2800" dirty="0" smtClean="0"/>
              <a:t> model</a:t>
            </a:r>
          </a:p>
          <a:p>
            <a:r>
              <a:rPr lang="en-US" sz="2800" dirty="0" smtClean="0"/>
              <a:t>More </a:t>
            </a:r>
            <a:r>
              <a:rPr lang="en-US" sz="2800" dirty="0" smtClean="0"/>
              <a:t>details in </a:t>
            </a:r>
            <a:r>
              <a:rPr lang="en-US" sz="2800" dirty="0" smtClean="0"/>
              <a:t>chapter 4 of the thesis (statistical analysis  of multi-layer caches</a:t>
            </a:r>
            <a:r>
              <a:rPr lang="en-US" sz="2800" dirty="0" smtClean="0"/>
              <a:t>)…</a:t>
            </a:r>
            <a:endParaRPr lang="en-US" sz="2800" dirty="0" smtClean="0"/>
          </a:p>
          <a:p>
            <a:endParaRPr lang="en-US" dirty="0"/>
          </a:p>
        </p:txBody>
      </p:sp>
      <p:pic>
        <p:nvPicPr>
          <p:cNvPr id="195586" name="Picture 2" descr="Y:\tmp\Tesis_2008_07_26\Tesis\otros\model_real_directio_059.png"/>
          <p:cNvPicPr>
            <a:picLocks noChangeAspect="1" noChangeArrowheads="1"/>
          </p:cNvPicPr>
          <p:nvPr/>
        </p:nvPicPr>
        <p:blipFill>
          <a:blip r:embed="rId2" cstate="print"/>
          <a:srcRect/>
          <a:stretch>
            <a:fillRect/>
          </a:stretch>
        </p:blipFill>
        <p:spPr bwMode="auto">
          <a:xfrm>
            <a:off x="4857752" y="4000504"/>
            <a:ext cx="3773477" cy="2641434"/>
          </a:xfrm>
          <a:prstGeom prst="rect">
            <a:avLst/>
          </a:prstGeom>
          <a:noFill/>
        </p:spPr>
      </p:pic>
      <p:pic>
        <p:nvPicPr>
          <p:cNvPr id="195587" name="Picture 3" descr="Y:\tmp\Tesis_2008_07_26\Tesis\otros\model_real_directio.png"/>
          <p:cNvPicPr>
            <a:picLocks noChangeAspect="1" noChangeArrowheads="1"/>
          </p:cNvPicPr>
          <p:nvPr/>
        </p:nvPicPr>
        <p:blipFill>
          <a:blip r:embed="rId3" cstate="print"/>
          <a:srcRect/>
          <a:stretch>
            <a:fillRect/>
          </a:stretch>
        </p:blipFill>
        <p:spPr bwMode="auto">
          <a:xfrm>
            <a:off x="1285852" y="4000504"/>
            <a:ext cx="3551457" cy="248602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Experiments</a:t>
            </a:r>
            <a:endParaRPr lang="en-US" dirty="0"/>
          </a:p>
        </p:txBody>
      </p:sp>
      <p:sp>
        <p:nvSpPr>
          <p:cNvPr id="3" name="2 Marcador de contenido"/>
          <p:cNvSpPr>
            <a:spLocks noGrp="1"/>
          </p:cNvSpPr>
          <p:nvPr>
            <p:ph idx="1"/>
          </p:nvPr>
        </p:nvSpPr>
        <p:spPr>
          <a:xfrm>
            <a:off x="5857884" y="1500174"/>
            <a:ext cx="3286116" cy="4857752"/>
          </a:xfrm>
        </p:spPr>
        <p:txBody>
          <a:bodyPr>
            <a:normAutofit fontScale="92500"/>
          </a:bodyPr>
          <a:lstStyle/>
          <a:p>
            <a:r>
              <a:rPr lang="en-US" sz="3000" dirty="0" smtClean="0"/>
              <a:t>Multi-layer are caches </a:t>
            </a:r>
            <a:r>
              <a:rPr lang="en-US" sz="3000" dirty="0" err="1" smtClean="0"/>
              <a:t>benefitial</a:t>
            </a:r>
            <a:r>
              <a:rPr lang="en-US" sz="3000" dirty="0" smtClean="0"/>
              <a:t>.</a:t>
            </a:r>
          </a:p>
          <a:p>
            <a:r>
              <a:rPr lang="en-US" sz="3000" dirty="0" smtClean="0"/>
              <a:t>Easy configuration. </a:t>
            </a:r>
          </a:p>
          <a:p>
            <a:r>
              <a:rPr lang="en-US" sz="3000" dirty="0" smtClean="0"/>
              <a:t>Effect more sever for larger caches</a:t>
            </a:r>
          </a:p>
          <a:p>
            <a:r>
              <a:rPr lang="en-US" sz="3000" dirty="0" smtClean="0"/>
              <a:t>More detail in statistical analysis in chapter 4</a:t>
            </a:r>
          </a:p>
          <a:p>
            <a:endParaRPr lang="en-US" dirty="0"/>
          </a:p>
        </p:txBody>
      </p:sp>
      <p:pic>
        <p:nvPicPr>
          <p:cNvPr id="110594" name="Picture 2" descr="Y:\tmp\Tesis_2008_07_26\Tesis\Estadistica\local_model_observations_percenae_cachesize3.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8596" y="1714488"/>
            <a:ext cx="5673762" cy="4656125"/>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2571736" y="785794"/>
            <a:ext cx="3643338" cy="100013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accent1">
                    <a:lumMod val="75000"/>
                  </a:schemeClr>
                </a:solidFill>
                <a:latin typeface="Arial" charset="0"/>
              </a:rPr>
              <a:t>Analysis and optimization of question answering systems</a:t>
            </a:r>
          </a:p>
        </p:txBody>
      </p:sp>
      <p:sp>
        <p:nvSpPr>
          <p:cNvPr id="5" name="4 Rectángulo redondeado"/>
          <p:cNvSpPr/>
          <p:nvPr/>
        </p:nvSpPr>
        <p:spPr bwMode="auto">
          <a:xfrm>
            <a:off x="1000100"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a:t>
            </a:r>
          </a:p>
        </p:txBody>
      </p:sp>
      <p:sp>
        <p:nvSpPr>
          <p:cNvPr id="6" name="5 Rectángulo redondeado"/>
          <p:cNvSpPr/>
          <p:nvPr/>
        </p:nvSpPr>
        <p:spPr bwMode="auto">
          <a:xfrm>
            <a:off x="4286248"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Cooperative</a:t>
            </a:r>
            <a:r>
              <a:rPr kumimoji="0" lang="en-US" i="0" u="none" strike="noStrike" cap="none" normalizeH="0" dirty="0" smtClean="0">
                <a:ln>
                  <a:noFill/>
                </a:ln>
                <a:solidFill>
                  <a:schemeClr val="accent1">
                    <a:lumMod val="75000"/>
                  </a:schemeClr>
                </a:solidFill>
                <a:effectLst/>
                <a:latin typeface="Arial" charset="0"/>
              </a:rPr>
              <a:t> caching</a:t>
            </a:r>
            <a:endParaRPr kumimoji="0" lang="en-US" i="0" u="none" strike="noStrike" cap="none" normalizeH="0" baseline="0" dirty="0" smtClean="0">
              <a:ln>
                <a:noFill/>
              </a:ln>
              <a:solidFill>
                <a:schemeClr val="accent1">
                  <a:lumMod val="75000"/>
                </a:schemeClr>
              </a:solidFill>
              <a:effectLst/>
              <a:latin typeface="Arial" charset="0"/>
            </a:endParaRPr>
          </a:p>
        </p:txBody>
      </p:sp>
      <p:sp>
        <p:nvSpPr>
          <p:cNvPr id="8" name="7 Rectángulo redondeado"/>
          <p:cNvSpPr/>
          <p:nvPr/>
        </p:nvSpPr>
        <p:spPr bwMode="auto">
          <a:xfrm>
            <a:off x="6286512" y="3429000"/>
            <a:ext cx="1857388" cy="78581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Cache-aware load balancing</a:t>
            </a:r>
          </a:p>
        </p:txBody>
      </p:sp>
      <p:sp>
        <p:nvSpPr>
          <p:cNvPr id="10" name="9 Rectángulo redondeado"/>
          <p:cNvSpPr/>
          <p:nvPr/>
        </p:nvSpPr>
        <p:spPr bwMode="auto">
          <a:xfrm>
            <a:off x="4714876" y="2071678"/>
            <a:ext cx="2857520" cy="1000132"/>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err="1" smtClean="0">
                <a:solidFill>
                  <a:schemeClr val="tx1"/>
                </a:solidFill>
                <a:latin typeface="Arial" charset="0"/>
              </a:rPr>
              <a:t>Evolutive</a:t>
            </a:r>
            <a:r>
              <a:rPr lang="en-US" sz="2000" dirty="0" smtClean="0">
                <a:solidFill>
                  <a:schemeClr val="tx1"/>
                </a:solidFill>
                <a:latin typeface="Arial" charset="0"/>
              </a:rPr>
              <a:t> Summary Counters</a:t>
            </a:r>
          </a:p>
          <a:p>
            <a:pPr algn="ctr" eaLnBrk="0" fontAlgn="base" hangingPunct="0">
              <a:spcBef>
                <a:spcPct val="0"/>
              </a:spcBef>
              <a:spcAft>
                <a:spcPct val="0"/>
              </a:spcAft>
            </a:pPr>
            <a:r>
              <a:rPr lang="en-US" dirty="0" smtClean="0">
                <a:solidFill>
                  <a:schemeClr val="tx1"/>
                </a:solidFill>
                <a:latin typeface="Arial" charset="0"/>
              </a:rPr>
              <a:t>(Chapter 6)</a:t>
            </a:r>
          </a:p>
        </p:txBody>
      </p:sp>
      <p:cxnSp>
        <p:nvCxnSpPr>
          <p:cNvPr id="13" name="12 Conector recto de flecha"/>
          <p:cNvCxnSpPr>
            <a:stCxn id="10" idx="2"/>
            <a:endCxn id="6" idx="0"/>
          </p:cNvCxnSpPr>
          <p:nvPr/>
        </p:nvCxnSpPr>
        <p:spPr bwMode="auto">
          <a:xfrm rot="5400000">
            <a:off x="5447116" y="2732480"/>
            <a:ext cx="357190" cy="103585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00826" y="2714620"/>
            <a:ext cx="357190" cy="107157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endCxn id="10" idx="0"/>
          </p:cNvCxnSpPr>
          <p:nvPr/>
        </p:nvCxnSpPr>
        <p:spPr bwMode="auto">
          <a:xfrm>
            <a:off x="5107784" y="1785926"/>
            <a:ext cx="1035852" cy="28575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Performance analysis</a:t>
            </a:r>
          </a:p>
        </p:txBody>
      </p:sp>
      <p:cxnSp>
        <p:nvCxnSpPr>
          <p:cNvPr id="26" name="25 Conector recto de flecha"/>
          <p:cNvCxnSpPr>
            <a:stCxn id="6" idx="2"/>
            <a:endCxn id="25" idx="0"/>
          </p:cNvCxnSpPr>
          <p:nvPr/>
        </p:nvCxnSpPr>
        <p:spPr bwMode="auto">
          <a:xfrm rot="16200000" flipH="1">
            <a:off x="5536413" y="3857628"/>
            <a:ext cx="214314" cy="107157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554405" y="3839769"/>
            <a:ext cx="285752" cy="103585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2285984" y="1321579"/>
            <a:ext cx="1643074" cy="257176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3" name="62 Rectángulo redondeado"/>
          <p:cNvSpPr/>
          <p:nvPr/>
        </p:nvSpPr>
        <p:spPr bwMode="auto">
          <a:xfrm>
            <a:off x="1000100"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 analysis</a:t>
            </a:r>
          </a:p>
        </p:txBody>
      </p:sp>
      <p:cxnSp>
        <p:nvCxnSpPr>
          <p:cNvPr id="28" name="27 Conector recto de flecha"/>
          <p:cNvCxnSpPr>
            <a:stCxn id="5" idx="2"/>
            <a:endCxn id="63" idx="0"/>
          </p:cNvCxnSpPr>
          <p:nvPr/>
        </p:nvCxnSpPr>
        <p:spPr bwMode="auto">
          <a:xfrm rot="5400000">
            <a:off x="1714480" y="4393413"/>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1" name="30 Rectángulo redondeado"/>
          <p:cNvSpPr/>
          <p:nvPr/>
        </p:nvSpPr>
        <p:spPr bwMode="auto">
          <a:xfrm>
            <a:off x="928662" y="5715016"/>
            <a:ext cx="7858180" cy="928694"/>
          </a:xfrm>
          <a:prstGeom prst="roundRect">
            <a:avLst/>
          </a:prstGeom>
          <a:ln>
            <a:prstDash val="sys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tx1"/>
                </a:solidFill>
                <a:latin typeface="Arial" charset="0"/>
              </a:rPr>
              <a:t>D. Dominguez-Sal, M. </a:t>
            </a:r>
            <a:r>
              <a:rPr lang="en-US" dirty="0" err="1" smtClean="0">
                <a:solidFill>
                  <a:schemeClr val="tx1"/>
                </a:solidFill>
                <a:latin typeface="Arial" charset="0"/>
              </a:rPr>
              <a:t>Surdeanu</a:t>
            </a:r>
            <a:r>
              <a:rPr lang="en-US" dirty="0" smtClean="0">
                <a:solidFill>
                  <a:schemeClr val="tx1"/>
                </a:solidFill>
                <a:latin typeface="Arial" charset="0"/>
              </a:rPr>
              <a:t>, J. Aguilar-</a:t>
            </a:r>
            <a:r>
              <a:rPr lang="en-US" dirty="0" err="1" smtClean="0">
                <a:solidFill>
                  <a:schemeClr val="tx1"/>
                </a:solidFill>
                <a:latin typeface="Arial" charset="0"/>
              </a:rPr>
              <a:t>Saborit</a:t>
            </a:r>
            <a:r>
              <a:rPr lang="en-US" dirty="0" smtClean="0">
                <a:solidFill>
                  <a:schemeClr val="tx1"/>
                </a:solidFill>
                <a:latin typeface="Arial" charset="0"/>
              </a:rPr>
              <a:t>, J. </a:t>
            </a:r>
            <a:r>
              <a:rPr lang="en-US" dirty="0" err="1" smtClean="0">
                <a:solidFill>
                  <a:schemeClr val="tx1"/>
                </a:solidFill>
                <a:latin typeface="Arial" charset="0"/>
              </a:rPr>
              <a:t>Larriba-Pey</a:t>
            </a:r>
            <a:r>
              <a:rPr lang="en-US" dirty="0" smtClean="0">
                <a:solidFill>
                  <a:schemeClr val="tx1"/>
                </a:solidFill>
                <a:latin typeface="Arial" charset="0"/>
              </a:rPr>
              <a:t>. </a:t>
            </a:r>
            <a:r>
              <a:rPr lang="en-US" i="1" dirty="0" smtClean="0">
                <a:solidFill>
                  <a:schemeClr val="tx1"/>
                </a:solidFill>
                <a:latin typeface="Arial" charset="0"/>
              </a:rPr>
              <a:t>Cooperative caching based on the recent data access history. </a:t>
            </a:r>
            <a:r>
              <a:rPr lang="en-US" dirty="0" smtClean="0">
                <a:solidFill>
                  <a:schemeClr val="tx1"/>
                </a:solidFill>
                <a:latin typeface="Arial" charset="0"/>
              </a:rPr>
              <a:t>Submitted to TPDS</a:t>
            </a:r>
          </a:p>
        </p:txBody>
      </p:sp>
      <p:pic>
        <p:nvPicPr>
          <p:cNvPr id="41"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548573" y="261937"/>
            <a:ext cx="1166799" cy="1166799"/>
          </a:xfrm>
          <a:prstGeom prst="rect">
            <a:avLst/>
          </a:prstGeom>
          <a:noFill/>
        </p:spPr>
      </p:pic>
      <p:pic>
        <p:nvPicPr>
          <p:cNvPr id="42"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667658" y="428604"/>
            <a:ext cx="1166799" cy="1166799"/>
          </a:xfrm>
          <a:prstGeom prst="rect">
            <a:avLst/>
          </a:prstGeom>
          <a:noFill/>
        </p:spPr>
      </p:pic>
      <p:pic>
        <p:nvPicPr>
          <p:cNvPr id="43"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810534" y="619103"/>
            <a:ext cx="1166799" cy="1166799"/>
          </a:xfrm>
          <a:prstGeom prst="rect">
            <a:avLst/>
          </a:prstGeom>
          <a:noFill/>
        </p:spPr>
      </p:pic>
      <p:pic>
        <p:nvPicPr>
          <p:cNvPr id="44"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977201" y="785794"/>
            <a:ext cx="1166799" cy="1166799"/>
          </a:xfrm>
          <a:prstGeom prst="rect">
            <a:avLst/>
          </a:prstGeom>
          <a:noFill/>
        </p:spPr>
      </p:pic>
      <p:sp>
        <p:nvSpPr>
          <p:cNvPr id="45" name="44 CuadroTexto"/>
          <p:cNvSpPr txBox="1"/>
          <p:nvPr/>
        </p:nvSpPr>
        <p:spPr>
          <a:xfrm>
            <a:off x="6262689" y="1071546"/>
            <a:ext cx="1500198" cy="677108"/>
          </a:xfrm>
          <a:prstGeom prst="rect">
            <a:avLst/>
          </a:prstGeom>
          <a:noFill/>
        </p:spPr>
        <p:txBody>
          <a:bodyPr wrap="square" rtlCol="0">
            <a:spAutoFit/>
          </a:bodyPr>
          <a:lstStyle/>
          <a:p>
            <a:pPr algn="r"/>
            <a:r>
              <a:rPr lang="en-US" sz="2000" dirty="0" smtClean="0"/>
              <a:t>Distributed</a:t>
            </a:r>
            <a:r>
              <a:rPr lang="en-US" dirty="0" smtClean="0"/>
              <a:t> System</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Distributed search engine</a:t>
            </a:r>
            <a:endParaRPr lang="en-US" dirty="0"/>
          </a:p>
        </p:txBody>
      </p:sp>
      <p:sp>
        <p:nvSpPr>
          <p:cNvPr id="3" name="2 Marcador de contenido"/>
          <p:cNvSpPr>
            <a:spLocks noGrp="1"/>
          </p:cNvSpPr>
          <p:nvPr>
            <p:ph idx="1"/>
          </p:nvPr>
        </p:nvSpPr>
        <p:spPr>
          <a:xfrm>
            <a:off x="1143000" y="1571612"/>
            <a:ext cx="7391400" cy="4829188"/>
          </a:xfrm>
        </p:spPr>
        <p:txBody>
          <a:bodyPr>
            <a:normAutofit/>
          </a:bodyPr>
          <a:lstStyle/>
          <a:p>
            <a:pPr>
              <a:lnSpc>
                <a:spcPct val="120000"/>
              </a:lnSpc>
            </a:pPr>
            <a:r>
              <a:rPr lang="en-US" dirty="0" smtClean="0"/>
              <a:t>Collections of replicas of the single computer system.</a:t>
            </a:r>
          </a:p>
          <a:p>
            <a:pPr marL="341313" indent="-341313">
              <a:lnSpc>
                <a:spcPct val="120000"/>
              </a:lnSpc>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Centralized points are problematic</a:t>
            </a:r>
          </a:p>
          <a:p>
            <a:pPr marL="741363" lvl="1" indent="-284163">
              <a:lnSpc>
                <a:spcPct val="120000"/>
              </a:lnSpc>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Node failures are not so rare.</a:t>
            </a:r>
          </a:p>
          <a:p>
            <a:pPr marL="741363" lvl="1" indent="-284163">
              <a:lnSpc>
                <a:spcPct val="120000"/>
              </a:lnSpc>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Peer to peer architecture</a:t>
            </a:r>
          </a:p>
          <a:p>
            <a:pPr marL="341313" indent="-284163">
              <a:lnSpc>
                <a:spcPct val="120000"/>
              </a:lnSpc>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Cooperative cache</a:t>
            </a:r>
          </a:p>
          <a:p>
            <a:pPr marL="741363" lvl="1" indent="-284163">
              <a:lnSpc>
                <a:spcPct val="120000"/>
              </a:lnSpc>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LAN environment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28662" y="142852"/>
            <a:ext cx="7643812" cy="928694"/>
          </a:xfrm>
        </p:spPr>
        <p:txBody>
          <a:bodyPr>
            <a:normAutofit/>
          </a:bodyPr>
          <a:lstStyle/>
          <a:p>
            <a:r>
              <a:rPr lang="es-ES_tradnl" dirty="0" err="1" smtClean="0"/>
              <a:t>Distributed</a:t>
            </a:r>
            <a:r>
              <a:rPr lang="es-ES_tradnl" dirty="0" smtClean="0"/>
              <a:t> </a:t>
            </a:r>
            <a:r>
              <a:rPr lang="es-ES_tradnl" dirty="0" err="1" smtClean="0"/>
              <a:t>search</a:t>
            </a:r>
            <a:r>
              <a:rPr lang="es-ES_tradnl" dirty="0" smtClean="0"/>
              <a:t> </a:t>
            </a:r>
            <a:r>
              <a:rPr lang="es-ES_tradnl" dirty="0" err="1" smtClean="0"/>
              <a:t>engine</a:t>
            </a:r>
            <a:endParaRPr lang="en-GB" dirty="0"/>
          </a:p>
        </p:txBody>
      </p:sp>
      <p:pic>
        <p:nvPicPr>
          <p:cNvPr id="19460" name="Picture 4" descr="EsquemaDistribuid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8" y="1214422"/>
            <a:ext cx="8001056" cy="53883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Monitor system state</a:t>
            </a:r>
            <a:endParaRPr lang="en-US" dirty="0"/>
          </a:p>
        </p:txBody>
      </p:sp>
      <p:sp>
        <p:nvSpPr>
          <p:cNvPr id="3" name="2 Marcador de contenido"/>
          <p:cNvSpPr>
            <a:spLocks noGrp="1"/>
          </p:cNvSpPr>
          <p:nvPr>
            <p:ph idx="1"/>
          </p:nvPr>
        </p:nvSpPr>
        <p:spPr>
          <a:xfrm>
            <a:off x="1143000" y="1428736"/>
            <a:ext cx="7358090" cy="2571768"/>
          </a:xfrm>
        </p:spPr>
        <p:txBody>
          <a:bodyPr>
            <a:normAutofit fontScale="92500" lnSpcReduction="10000"/>
          </a:bodyPr>
          <a:lstStyle/>
          <a:p>
            <a:r>
              <a:rPr lang="en-US" dirty="0" smtClean="0"/>
              <a:t>We want a data structure that monitors the data access trends in the system.</a:t>
            </a:r>
          </a:p>
          <a:p>
            <a:r>
              <a:rPr lang="en-US" dirty="0" smtClean="0"/>
              <a:t>Bloom filter</a:t>
            </a:r>
          </a:p>
          <a:p>
            <a:pPr lvl="1"/>
            <a:r>
              <a:rPr lang="en-US" dirty="0" smtClean="0"/>
              <a:t>Often used to detect if an element belongs to a set with high probability</a:t>
            </a:r>
          </a:p>
          <a:p>
            <a:pPr lvl="1"/>
            <a:r>
              <a:rPr lang="en-US" dirty="0" smtClean="0"/>
              <a:t>Multiple hashes on a bitmap</a:t>
            </a:r>
          </a:p>
          <a:p>
            <a:pPr lvl="1"/>
            <a:endParaRPr lang="en-US" dirty="0" smtClean="0"/>
          </a:p>
          <a:p>
            <a:endParaRPr lang="en-US" dirty="0"/>
          </a:p>
        </p:txBody>
      </p:sp>
      <p:pic>
        <p:nvPicPr>
          <p:cNvPr id="195586" name="Picture 2" descr="Y:\tmp\Tesis_2008_07_26\Tesis\otros\esc_1.png"/>
          <p:cNvPicPr>
            <a:picLocks noChangeAspect="1" noChangeArrowheads="1"/>
          </p:cNvPicPr>
          <p:nvPr/>
        </p:nvPicPr>
        <p:blipFill>
          <a:blip r:embed="rId3" cstate="print"/>
          <a:srcRect/>
          <a:stretch>
            <a:fillRect/>
          </a:stretch>
        </p:blipFill>
        <p:spPr bwMode="auto">
          <a:xfrm>
            <a:off x="4214810" y="4143380"/>
            <a:ext cx="1155648" cy="257809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286644" y="4976845"/>
            <a:ext cx="1166799" cy="1166799"/>
          </a:xfrm>
          <a:prstGeom prst="rect">
            <a:avLst/>
          </a:prstGeom>
          <a:noFill/>
        </p:spPr>
      </p:pic>
      <p:sp>
        <p:nvSpPr>
          <p:cNvPr id="4" name="3 Rectángulo redondeado"/>
          <p:cNvSpPr/>
          <p:nvPr/>
        </p:nvSpPr>
        <p:spPr bwMode="auto">
          <a:xfrm>
            <a:off x="3000364" y="714356"/>
            <a:ext cx="3643338" cy="100013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accent1">
                    <a:lumMod val="75000"/>
                  </a:schemeClr>
                </a:solidFill>
                <a:effectLst/>
                <a:latin typeface="Arial" charset="0"/>
              </a:rPr>
              <a:t>Analysis and optimization of question answering systems</a:t>
            </a:r>
          </a:p>
        </p:txBody>
      </p:sp>
      <p:sp>
        <p:nvSpPr>
          <p:cNvPr id="5" name="4 Rectángulo redondeado"/>
          <p:cNvSpPr/>
          <p:nvPr/>
        </p:nvSpPr>
        <p:spPr bwMode="auto">
          <a:xfrm>
            <a:off x="1000100"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a:t>
            </a:r>
          </a:p>
        </p:txBody>
      </p:sp>
      <p:sp>
        <p:nvSpPr>
          <p:cNvPr id="6" name="5 Rectángulo redondeado"/>
          <p:cNvSpPr/>
          <p:nvPr/>
        </p:nvSpPr>
        <p:spPr bwMode="auto">
          <a:xfrm>
            <a:off x="4000496" y="3357562"/>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Cooperative caching</a:t>
            </a:r>
          </a:p>
        </p:txBody>
      </p:sp>
      <p:sp>
        <p:nvSpPr>
          <p:cNvPr id="8" name="7 Rectángulo redondeado"/>
          <p:cNvSpPr/>
          <p:nvPr/>
        </p:nvSpPr>
        <p:spPr bwMode="auto">
          <a:xfrm>
            <a:off x="6572264" y="3429000"/>
            <a:ext cx="1857388" cy="78581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Cache-aware load balancing</a:t>
            </a:r>
          </a:p>
        </p:txBody>
      </p:sp>
      <p:sp>
        <p:nvSpPr>
          <p:cNvPr id="10" name="9 Rectángulo redondeado"/>
          <p:cNvSpPr/>
          <p:nvPr/>
        </p:nvSpPr>
        <p:spPr bwMode="auto">
          <a:xfrm>
            <a:off x="4714876" y="2214554"/>
            <a:ext cx="2857520" cy="714380"/>
          </a:xfrm>
          <a:prstGeom prst="roundRect">
            <a:avLst/>
          </a:prstGeom>
          <a:ln>
            <a:solidFill>
              <a:schemeClr val="accent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accent1">
                    <a:lumMod val="75000"/>
                  </a:schemeClr>
                </a:solidFill>
                <a:effectLst/>
                <a:latin typeface="Arial" charset="0"/>
              </a:rPr>
              <a:t>Evolutive</a:t>
            </a:r>
            <a:r>
              <a:rPr kumimoji="0" lang="en-US" i="0" u="none" strike="noStrike" cap="none" normalizeH="0" baseline="0" dirty="0" smtClean="0">
                <a:ln>
                  <a:noFill/>
                </a:ln>
                <a:solidFill>
                  <a:schemeClr val="accent1">
                    <a:lumMod val="75000"/>
                  </a:schemeClr>
                </a:solidFill>
                <a:effectLst/>
                <a:latin typeface="Arial" charset="0"/>
              </a:rPr>
              <a:t> Summary Counters</a:t>
            </a:r>
          </a:p>
        </p:txBody>
      </p:sp>
      <p:cxnSp>
        <p:nvCxnSpPr>
          <p:cNvPr id="13" name="12 Conector recto de flecha"/>
          <p:cNvCxnSpPr>
            <a:stCxn id="10" idx="2"/>
            <a:endCxn id="6" idx="0"/>
          </p:cNvCxnSpPr>
          <p:nvPr/>
        </p:nvCxnSpPr>
        <p:spPr bwMode="auto">
          <a:xfrm rot="5400000">
            <a:off x="5268521" y="2482447"/>
            <a:ext cx="428628" cy="132160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72264" y="2500306"/>
            <a:ext cx="500066" cy="135732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stCxn id="4" idx="2"/>
            <a:endCxn id="10" idx="0"/>
          </p:cNvCxnSpPr>
          <p:nvPr/>
        </p:nvCxnSpPr>
        <p:spPr bwMode="auto">
          <a:xfrm rot="16200000" flipH="1">
            <a:off x="5232801" y="1303719"/>
            <a:ext cx="500066" cy="132160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714884"/>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Performance analysis</a:t>
            </a:r>
          </a:p>
        </p:txBody>
      </p:sp>
      <p:cxnSp>
        <p:nvCxnSpPr>
          <p:cNvPr id="26" name="25 Conector recto de flecha"/>
          <p:cNvCxnSpPr>
            <a:stCxn id="6" idx="2"/>
            <a:endCxn id="25" idx="0"/>
          </p:cNvCxnSpPr>
          <p:nvPr/>
        </p:nvCxnSpPr>
        <p:spPr bwMode="auto">
          <a:xfrm rot="16200000" flipH="1">
            <a:off x="5250661" y="3786190"/>
            <a:ext cx="500066" cy="135732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590124" y="3804050"/>
            <a:ext cx="500066" cy="132160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2464579" y="1071546"/>
            <a:ext cx="1714512" cy="30003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pic>
        <p:nvPicPr>
          <p:cNvPr id="162820"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85786" y="5500702"/>
            <a:ext cx="1166799" cy="1166799"/>
          </a:xfrm>
          <a:prstGeom prst="rect">
            <a:avLst/>
          </a:prstGeom>
          <a:noFill/>
        </p:spPr>
      </p:pic>
      <p:pic>
        <p:nvPicPr>
          <p:cNvPr id="59"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405729" y="5143512"/>
            <a:ext cx="1166799" cy="1166799"/>
          </a:xfrm>
          <a:prstGeom prst="rect">
            <a:avLst/>
          </a:prstGeom>
          <a:noFill/>
        </p:spPr>
      </p:pic>
      <p:pic>
        <p:nvPicPr>
          <p:cNvPr id="60"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548605" y="5334011"/>
            <a:ext cx="1166799" cy="1166799"/>
          </a:xfrm>
          <a:prstGeom prst="rect">
            <a:avLst/>
          </a:prstGeom>
          <a:noFill/>
        </p:spPr>
      </p:pic>
      <p:pic>
        <p:nvPicPr>
          <p:cNvPr id="61"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715272" y="5500702"/>
            <a:ext cx="1166799" cy="1166799"/>
          </a:xfrm>
          <a:prstGeom prst="rect">
            <a:avLst/>
          </a:prstGeom>
          <a:noFill/>
        </p:spPr>
      </p:pic>
      <p:sp>
        <p:nvSpPr>
          <p:cNvPr id="63" name="62 Rectángulo redondeado"/>
          <p:cNvSpPr/>
          <p:nvPr/>
        </p:nvSpPr>
        <p:spPr bwMode="auto">
          <a:xfrm>
            <a:off x="1000100"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 analysis</a:t>
            </a:r>
          </a:p>
        </p:txBody>
      </p:sp>
      <p:sp>
        <p:nvSpPr>
          <p:cNvPr id="64" name="63 Rectángulo redondeado"/>
          <p:cNvSpPr/>
          <p:nvPr/>
        </p:nvSpPr>
        <p:spPr bwMode="auto">
          <a:xfrm>
            <a:off x="785786" y="1928802"/>
            <a:ext cx="2357454" cy="4714908"/>
          </a:xfrm>
          <a:prstGeom prst="round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66" name="65 Rectángulo redondeado"/>
          <p:cNvSpPr/>
          <p:nvPr/>
        </p:nvSpPr>
        <p:spPr bwMode="auto">
          <a:xfrm>
            <a:off x="3357554" y="1928802"/>
            <a:ext cx="5715040" cy="4714908"/>
          </a:xfrm>
          <a:prstGeom prst="roundRect">
            <a:avLst/>
          </a:prstGeom>
          <a:noFill/>
          <a:ln w="38100">
            <a:prstDash val="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67" name="66 CuadroTexto"/>
          <p:cNvSpPr txBox="1"/>
          <p:nvPr/>
        </p:nvSpPr>
        <p:spPr>
          <a:xfrm>
            <a:off x="1857356" y="5715016"/>
            <a:ext cx="1428760" cy="707886"/>
          </a:xfrm>
          <a:prstGeom prst="rect">
            <a:avLst/>
          </a:prstGeom>
          <a:noFill/>
        </p:spPr>
        <p:txBody>
          <a:bodyPr wrap="square" rtlCol="0">
            <a:spAutoFit/>
          </a:bodyPr>
          <a:lstStyle/>
          <a:p>
            <a:r>
              <a:rPr lang="en-US" sz="2000" dirty="0" smtClean="0"/>
              <a:t>Single computer</a:t>
            </a:r>
            <a:endParaRPr lang="en-US" sz="2000" dirty="0"/>
          </a:p>
        </p:txBody>
      </p:sp>
      <p:sp>
        <p:nvSpPr>
          <p:cNvPr id="68" name="67 CuadroTexto"/>
          <p:cNvSpPr txBox="1"/>
          <p:nvPr/>
        </p:nvSpPr>
        <p:spPr>
          <a:xfrm>
            <a:off x="6000760" y="5786454"/>
            <a:ext cx="1500198" cy="677108"/>
          </a:xfrm>
          <a:prstGeom prst="rect">
            <a:avLst/>
          </a:prstGeom>
          <a:noFill/>
        </p:spPr>
        <p:txBody>
          <a:bodyPr wrap="square" rtlCol="0">
            <a:spAutoFit/>
          </a:bodyPr>
          <a:lstStyle/>
          <a:p>
            <a:pPr algn="r"/>
            <a:r>
              <a:rPr lang="en-US" sz="2000" dirty="0" smtClean="0"/>
              <a:t>Distributed</a:t>
            </a:r>
            <a:r>
              <a:rPr lang="en-US" dirty="0" smtClean="0"/>
              <a:t> System</a:t>
            </a:r>
            <a:endParaRPr lang="en-US" dirty="0"/>
          </a:p>
        </p:txBody>
      </p:sp>
      <p:cxnSp>
        <p:nvCxnSpPr>
          <p:cNvPr id="28" name="27 Conector recto de flecha"/>
          <p:cNvCxnSpPr>
            <a:stCxn id="5" idx="2"/>
            <a:endCxn id="63" idx="0"/>
          </p:cNvCxnSpPr>
          <p:nvPr/>
        </p:nvCxnSpPr>
        <p:spPr bwMode="auto">
          <a:xfrm rot="5400000">
            <a:off x="1714480" y="4393413"/>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8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25" grpId="0" animBg="1"/>
      <p:bldP spid="63" grpId="0" animBg="1"/>
      <p:bldP spid="64" grpId="0" animBg="1"/>
      <p:bldP spid="66" grpId="0" animBg="1"/>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Monitor system state</a:t>
            </a:r>
            <a:endParaRPr lang="en-US" dirty="0"/>
          </a:p>
        </p:txBody>
      </p:sp>
      <p:sp>
        <p:nvSpPr>
          <p:cNvPr id="3" name="2 Marcador de contenido"/>
          <p:cNvSpPr>
            <a:spLocks noGrp="1"/>
          </p:cNvSpPr>
          <p:nvPr>
            <p:ph idx="1"/>
          </p:nvPr>
        </p:nvSpPr>
        <p:spPr>
          <a:xfrm>
            <a:off x="1143000" y="1428736"/>
            <a:ext cx="7358090" cy="2571768"/>
          </a:xfrm>
        </p:spPr>
        <p:txBody>
          <a:bodyPr>
            <a:normAutofit fontScale="92500" lnSpcReduction="10000"/>
          </a:bodyPr>
          <a:lstStyle/>
          <a:p>
            <a:r>
              <a:rPr lang="en-US" dirty="0" smtClean="0"/>
              <a:t>We want a data structure that monitors the data access trends in the system.</a:t>
            </a:r>
          </a:p>
          <a:p>
            <a:r>
              <a:rPr lang="en-US" dirty="0" smtClean="0"/>
              <a:t>Bloom filter</a:t>
            </a:r>
          </a:p>
          <a:p>
            <a:pPr lvl="1"/>
            <a:r>
              <a:rPr lang="en-US" dirty="0" smtClean="0"/>
              <a:t>Often used to detect if an element belongs to a set with high probability</a:t>
            </a:r>
          </a:p>
          <a:p>
            <a:pPr lvl="1"/>
            <a:r>
              <a:rPr lang="en-US" dirty="0" smtClean="0"/>
              <a:t>Multiple hashes on a bitmap</a:t>
            </a:r>
          </a:p>
          <a:p>
            <a:endParaRPr lang="en-US" dirty="0"/>
          </a:p>
        </p:txBody>
      </p:sp>
      <p:pic>
        <p:nvPicPr>
          <p:cNvPr id="195586" name="Picture 2" descr="Y:\tmp\Tesis_2008_07_26\Tesis\otros\esc_1.png"/>
          <p:cNvPicPr>
            <a:picLocks noChangeAspect="1" noChangeArrowheads="1"/>
          </p:cNvPicPr>
          <p:nvPr/>
        </p:nvPicPr>
        <p:blipFill>
          <a:blip r:embed="rId3" cstate="print"/>
          <a:srcRect/>
          <a:stretch>
            <a:fillRect/>
          </a:stretch>
        </p:blipFill>
        <p:spPr bwMode="auto">
          <a:xfrm>
            <a:off x="4214810" y="4143380"/>
            <a:ext cx="1155648" cy="2578095"/>
          </a:xfrm>
          <a:prstGeom prst="rect">
            <a:avLst/>
          </a:prstGeom>
          <a:noFill/>
        </p:spPr>
      </p:pic>
      <p:sp>
        <p:nvSpPr>
          <p:cNvPr id="5" name="4 CuadroTexto"/>
          <p:cNvSpPr txBox="1"/>
          <p:nvPr/>
        </p:nvSpPr>
        <p:spPr>
          <a:xfrm>
            <a:off x="1071538" y="5072074"/>
            <a:ext cx="2286016" cy="954107"/>
          </a:xfrm>
          <a:prstGeom prst="rect">
            <a:avLst/>
          </a:prstGeom>
          <a:noFill/>
        </p:spPr>
        <p:txBody>
          <a:bodyPr wrap="square" rtlCol="0">
            <a:spAutoFit/>
          </a:bodyPr>
          <a:lstStyle/>
          <a:p>
            <a:pPr algn="ctr"/>
            <a:r>
              <a:rPr lang="en-US" sz="2800" dirty="0" smtClean="0"/>
              <a:t>Read</a:t>
            </a:r>
          </a:p>
          <a:p>
            <a:pPr algn="ctr"/>
            <a:r>
              <a:rPr lang="en-US" sz="2800" dirty="0" smtClean="0"/>
              <a:t>Document 1</a:t>
            </a:r>
            <a:endParaRPr lang="en-US" sz="2800" dirty="0"/>
          </a:p>
        </p:txBody>
      </p:sp>
      <p:cxnSp>
        <p:nvCxnSpPr>
          <p:cNvPr id="7" name="6 Conector recto de flecha"/>
          <p:cNvCxnSpPr/>
          <p:nvPr/>
        </p:nvCxnSpPr>
        <p:spPr bwMode="auto">
          <a:xfrm flipV="1">
            <a:off x="3143240" y="5143512"/>
            <a:ext cx="1071570" cy="21431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0" name="9 Conector recto de flecha"/>
          <p:cNvCxnSpPr/>
          <p:nvPr/>
        </p:nvCxnSpPr>
        <p:spPr bwMode="auto">
          <a:xfrm>
            <a:off x="3143240" y="5357826"/>
            <a:ext cx="1071570" cy="100013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Monitor system state</a:t>
            </a:r>
            <a:endParaRPr lang="en-US" dirty="0"/>
          </a:p>
        </p:txBody>
      </p:sp>
      <p:sp>
        <p:nvSpPr>
          <p:cNvPr id="3" name="2 Marcador de contenido"/>
          <p:cNvSpPr>
            <a:spLocks noGrp="1"/>
          </p:cNvSpPr>
          <p:nvPr>
            <p:ph idx="1"/>
          </p:nvPr>
        </p:nvSpPr>
        <p:spPr>
          <a:xfrm>
            <a:off x="1143000" y="1428736"/>
            <a:ext cx="7358090" cy="2571768"/>
          </a:xfrm>
        </p:spPr>
        <p:txBody>
          <a:bodyPr>
            <a:normAutofit fontScale="92500" lnSpcReduction="10000"/>
          </a:bodyPr>
          <a:lstStyle/>
          <a:p>
            <a:r>
              <a:rPr lang="en-US" dirty="0" smtClean="0"/>
              <a:t>We want a data structure that monitors the data access trends in the system.</a:t>
            </a:r>
          </a:p>
          <a:p>
            <a:r>
              <a:rPr lang="en-US" dirty="0" smtClean="0"/>
              <a:t>Bloom filter</a:t>
            </a:r>
          </a:p>
          <a:p>
            <a:pPr lvl="1"/>
            <a:r>
              <a:rPr lang="en-US" dirty="0" smtClean="0"/>
              <a:t>Often used to detect if an element belongs to a set with high probability</a:t>
            </a:r>
          </a:p>
          <a:p>
            <a:pPr lvl="1"/>
            <a:r>
              <a:rPr lang="en-US" dirty="0" smtClean="0"/>
              <a:t>Multiple hashes on a bitmap</a:t>
            </a:r>
          </a:p>
          <a:p>
            <a:pPr lvl="1">
              <a:buNone/>
            </a:pPr>
            <a:endParaRPr lang="en-US" dirty="0" smtClean="0"/>
          </a:p>
          <a:p>
            <a:endParaRPr lang="en-US" dirty="0"/>
          </a:p>
        </p:txBody>
      </p:sp>
      <p:sp>
        <p:nvSpPr>
          <p:cNvPr id="5" name="4 CuadroTexto"/>
          <p:cNvSpPr txBox="1"/>
          <p:nvPr/>
        </p:nvSpPr>
        <p:spPr>
          <a:xfrm>
            <a:off x="1071538" y="5072074"/>
            <a:ext cx="2286016" cy="954107"/>
          </a:xfrm>
          <a:prstGeom prst="rect">
            <a:avLst/>
          </a:prstGeom>
          <a:noFill/>
        </p:spPr>
        <p:txBody>
          <a:bodyPr wrap="square" rtlCol="0">
            <a:spAutoFit/>
          </a:bodyPr>
          <a:lstStyle/>
          <a:p>
            <a:pPr algn="ctr"/>
            <a:r>
              <a:rPr lang="en-US" sz="2800" dirty="0" smtClean="0"/>
              <a:t>Read</a:t>
            </a:r>
          </a:p>
          <a:p>
            <a:pPr algn="ctr"/>
            <a:r>
              <a:rPr lang="en-US" sz="2800" dirty="0" smtClean="0"/>
              <a:t>Document 1</a:t>
            </a:r>
            <a:endParaRPr lang="en-US" sz="2800" dirty="0"/>
          </a:p>
        </p:txBody>
      </p:sp>
      <p:cxnSp>
        <p:nvCxnSpPr>
          <p:cNvPr id="7" name="6 Conector recto de flecha"/>
          <p:cNvCxnSpPr/>
          <p:nvPr/>
        </p:nvCxnSpPr>
        <p:spPr bwMode="auto">
          <a:xfrm flipV="1">
            <a:off x="3143240" y="5143512"/>
            <a:ext cx="1071570" cy="21431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0" name="9 Conector recto de flecha"/>
          <p:cNvCxnSpPr/>
          <p:nvPr/>
        </p:nvCxnSpPr>
        <p:spPr bwMode="auto">
          <a:xfrm>
            <a:off x="3143240" y="5357826"/>
            <a:ext cx="1071570" cy="100013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pic>
        <p:nvPicPr>
          <p:cNvPr id="196610" name="Picture 2" descr="Y:\tmp\Tesis_2008_07_26\Tesis\otros\esc_2.png"/>
          <p:cNvPicPr>
            <a:picLocks noChangeAspect="1" noChangeArrowheads="1"/>
          </p:cNvPicPr>
          <p:nvPr/>
        </p:nvPicPr>
        <p:blipFill>
          <a:blip r:embed="rId3" cstate="print"/>
          <a:srcRect/>
          <a:stretch>
            <a:fillRect/>
          </a:stretch>
        </p:blipFill>
        <p:spPr bwMode="auto">
          <a:xfrm>
            <a:off x="4214812" y="4165257"/>
            <a:ext cx="1143006" cy="2549892"/>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Monitor system state</a:t>
            </a:r>
            <a:endParaRPr lang="en-US" dirty="0"/>
          </a:p>
        </p:txBody>
      </p:sp>
      <p:sp>
        <p:nvSpPr>
          <p:cNvPr id="3" name="2 Marcador de contenido"/>
          <p:cNvSpPr>
            <a:spLocks noGrp="1"/>
          </p:cNvSpPr>
          <p:nvPr>
            <p:ph idx="1"/>
          </p:nvPr>
        </p:nvSpPr>
        <p:spPr>
          <a:xfrm>
            <a:off x="1143000" y="1428736"/>
            <a:ext cx="7358090" cy="2571768"/>
          </a:xfrm>
        </p:spPr>
        <p:txBody>
          <a:bodyPr>
            <a:normAutofit fontScale="92500" lnSpcReduction="10000"/>
          </a:bodyPr>
          <a:lstStyle/>
          <a:p>
            <a:r>
              <a:rPr lang="en-US" dirty="0" smtClean="0"/>
              <a:t>We want a data structure that monitors the data access trends in the system.</a:t>
            </a:r>
          </a:p>
          <a:p>
            <a:r>
              <a:rPr lang="en-US" dirty="0" smtClean="0"/>
              <a:t>Bloom filter</a:t>
            </a:r>
          </a:p>
          <a:p>
            <a:pPr lvl="1"/>
            <a:r>
              <a:rPr lang="en-US" dirty="0" smtClean="0"/>
              <a:t>Often used to detect if an element belongs to a set with high probability</a:t>
            </a:r>
          </a:p>
          <a:p>
            <a:pPr lvl="1"/>
            <a:r>
              <a:rPr lang="en-US" dirty="0" smtClean="0"/>
              <a:t>Multiple hashes on a bitmap</a:t>
            </a:r>
          </a:p>
          <a:p>
            <a:pPr lvl="1"/>
            <a:endParaRPr lang="en-US" dirty="0" smtClean="0"/>
          </a:p>
          <a:p>
            <a:endParaRPr lang="en-US" dirty="0"/>
          </a:p>
        </p:txBody>
      </p:sp>
      <p:sp>
        <p:nvSpPr>
          <p:cNvPr id="5" name="4 CuadroTexto"/>
          <p:cNvSpPr txBox="1"/>
          <p:nvPr/>
        </p:nvSpPr>
        <p:spPr>
          <a:xfrm>
            <a:off x="642910" y="4786322"/>
            <a:ext cx="2571768" cy="954107"/>
          </a:xfrm>
          <a:prstGeom prst="rect">
            <a:avLst/>
          </a:prstGeom>
          <a:noFill/>
        </p:spPr>
        <p:txBody>
          <a:bodyPr wrap="square" rtlCol="0">
            <a:spAutoFit/>
          </a:bodyPr>
          <a:lstStyle/>
          <a:p>
            <a:pPr algn="ctr"/>
            <a:r>
              <a:rPr lang="en-US" sz="2800" dirty="0" smtClean="0"/>
              <a:t>Was document 3 read?</a:t>
            </a:r>
            <a:endParaRPr lang="en-US" sz="2800" dirty="0"/>
          </a:p>
        </p:txBody>
      </p:sp>
      <p:cxnSp>
        <p:nvCxnSpPr>
          <p:cNvPr id="7" name="6 Conector recto de flecha"/>
          <p:cNvCxnSpPr/>
          <p:nvPr/>
        </p:nvCxnSpPr>
        <p:spPr bwMode="auto">
          <a:xfrm flipV="1">
            <a:off x="3143240" y="4429132"/>
            <a:ext cx="1071570" cy="92869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0" name="9 Conector recto de flecha"/>
          <p:cNvCxnSpPr/>
          <p:nvPr/>
        </p:nvCxnSpPr>
        <p:spPr bwMode="auto">
          <a:xfrm>
            <a:off x="3143240" y="5357826"/>
            <a:ext cx="1071570" cy="100013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pic>
        <p:nvPicPr>
          <p:cNvPr id="196610" name="Picture 2" descr="Y:\tmp\Tesis_2008_07_26\Tesis\otros\esc_2.png"/>
          <p:cNvPicPr>
            <a:picLocks noChangeAspect="1" noChangeArrowheads="1"/>
          </p:cNvPicPr>
          <p:nvPr/>
        </p:nvPicPr>
        <p:blipFill>
          <a:blip r:embed="rId3" cstate="print"/>
          <a:srcRect/>
          <a:stretch>
            <a:fillRect/>
          </a:stretch>
        </p:blipFill>
        <p:spPr bwMode="auto">
          <a:xfrm>
            <a:off x="4214811" y="4143380"/>
            <a:ext cx="1152812" cy="2571768"/>
          </a:xfrm>
          <a:prstGeom prst="rect">
            <a:avLst/>
          </a:prstGeom>
          <a:noFill/>
        </p:spPr>
      </p:pic>
      <p:sp>
        <p:nvSpPr>
          <p:cNvPr id="11" name="10 Multiplicar"/>
          <p:cNvSpPr/>
          <p:nvPr/>
        </p:nvSpPr>
        <p:spPr bwMode="auto">
          <a:xfrm>
            <a:off x="1428728" y="5572140"/>
            <a:ext cx="928694" cy="857256"/>
          </a:xfrm>
          <a:prstGeom prst="mathMultiply">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cxnSp>
        <p:nvCxnSpPr>
          <p:cNvPr id="13" name="12 Conector recto de flecha"/>
          <p:cNvCxnSpPr/>
          <p:nvPr/>
        </p:nvCxnSpPr>
        <p:spPr bwMode="auto">
          <a:xfrm rot="10800000">
            <a:off x="5500694" y="5143512"/>
            <a:ext cx="928694" cy="472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15 Conector recto de flecha"/>
          <p:cNvCxnSpPr/>
          <p:nvPr/>
        </p:nvCxnSpPr>
        <p:spPr bwMode="auto">
          <a:xfrm rot="10800000" flipV="1">
            <a:off x="5500694" y="5190808"/>
            <a:ext cx="928694" cy="1238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pic>
        <p:nvPicPr>
          <p:cNvPr id="20" name="Picture 10" descr="C:\Documents and Settings\ddomings\Escritorio\600px-Green_tick.svg.png"/>
          <p:cNvPicPr>
            <a:picLocks noChangeAspect="1" noChangeArrowheads="1"/>
          </p:cNvPicPr>
          <p:nvPr/>
        </p:nvPicPr>
        <p:blipFill>
          <a:blip r:embed="rId4" cstate="print"/>
          <a:srcRect/>
          <a:stretch>
            <a:fillRect/>
          </a:stretch>
        </p:blipFill>
        <p:spPr bwMode="auto">
          <a:xfrm>
            <a:off x="7215206" y="5500702"/>
            <a:ext cx="642942" cy="642942"/>
          </a:xfrm>
          <a:prstGeom prst="rect">
            <a:avLst/>
          </a:prstGeom>
          <a:noFill/>
        </p:spPr>
      </p:pic>
      <p:sp>
        <p:nvSpPr>
          <p:cNvPr id="28" name="27 CuadroTexto"/>
          <p:cNvSpPr txBox="1"/>
          <p:nvPr/>
        </p:nvSpPr>
        <p:spPr>
          <a:xfrm>
            <a:off x="6357950" y="4572008"/>
            <a:ext cx="2571768" cy="954107"/>
          </a:xfrm>
          <a:prstGeom prst="rect">
            <a:avLst/>
          </a:prstGeom>
          <a:noFill/>
        </p:spPr>
        <p:txBody>
          <a:bodyPr wrap="square" rtlCol="0">
            <a:spAutoFit/>
          </a:bodyPr>
          <a:lstStyle/>
          <a:p>
            <a:pPr algn="ctr"/>
            <a:r>
              <a:rPr lang="en-US" sz="2800" dirty="0" smtClean="0"/>
              <a:t>Was document 1 read?</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Count Bloom Filters</a:t>
            </a:r>
            <a:endParaRPr lang="en-US" dirty="0"/>
          </a:p>
        </p:txBody>
      </p:sp>
      <p:sp>
        <p:nvSpPr>
          <p:cNvPr id="3" name="2 Marcador de contenido"/>
          <p:cNvSpPr>
            <a:spLocks noGrp="1"/>
          </p:cNvSpPr>
          <p:nvPr>
            <p:ph idx="1"/>
          </p:nvPr>
        </p:nvSpPr>
        <p:spPr>
          <a:xfrm>
            <a:off x="1142976" y="1500174"/>
            <a:ext cx="7391400" cy="4572000"/>
          </a:xfrm>
        </p:spPr>
        <p:txBody>
          <a:bodyPr/>
          <a:lstStyle/>
          <a:p>
            <a:r>
              <a:rPr lang="en-US" dirty="0" smtClean="0"/>
              <a:t>Count Bloom Filter is an extension in order to record frequency</a:t>
            </a:r>
          </a:p>
          <a:p>
            <a:pPr lvl="1"/>
            <a:r>
              <a:rPr lang="en-US" dirty="0" smtClean="0"/>
              <a:t>Replace bitmap by a counter</a:t>
            </a:r>
            <a:endParaRPr lang="en-US" dirty="0"/>
          </a:p>
        </p:txBody>
      </p:sp>
      <p:sp>
        <p:nvSpPr>
          <p:cNvPr id="6" name="5 CuadroTexto"/>
          <p:cNvSpPr txBox="1"/>
          <p:nvPr/>
        </p:nvSpPr>
        <p:spPr>
          <a:xfrm>
            <a:off x="785786" y="4403719"/>
            <a:ext cx="2714644" cy="954107"/>
          </a:xfrm>
          <a:prstGeom prst="rect">
            <a:avLst/>
          </a:prstGeom>
          <a:noFill/>
        </p:spPr>
        <p:txBody>
          <a:bodyPr wrap="square" rtlCol="0">
            <a:spAutoFit/>
          </a:bodyPr>
          <a:lstStyle/>
          <a:p>
            <a:pPr algn="ctr"/>
            <a:r>
              <a:rPr lang="en-US" sz="2800" dirty="0" smtClean="0"/>
              <a:t>How many document 3?</a:t>
            </a:r>
            <a:endParaRPr lang="en-US" sz="2800" dirty="0"/>
          </a:p>
        </p:txBody>
      </p:sp>
      <p:cxnSp>
        <p:nvCxnSpPr>
          <p:cNvPr id="7" name="6 Conector recto de flecha"/>
          <p:cNvCxnSpPr/>
          <p:nvPr/>
        </p:nvCxnSpPr>
        <p:spPr bwMode="auto">
          <a:xfrm flipV="1">
            <a:off x="3286084" y="4143380"/>
            <a:ext cx="1071570" cy="928694"/>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8" name="7 Conector recto de flecha"/>
          <p:cNvCxnSpPr/>
          <p:nvPr/>
        </p:nvCxnSpPr>
        <p:spPr bwMode="auto">
          <a:xfrm>
            <a:off x="3286084" y="5072074"/>
            <a:ext cx="1071570" cy="100013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2" name="11 Conector recto de flecha"/>
          <p:cNvCxnSpPr/>
          <p:nvPr/>
        </p:nvCxnSpPr>
        <p:spPr bwMode="auto">
          <a:xfrm rot="10800000">
            <a:off x="5643538" y="4857760"/>
            <a:ext cx="928694" cy="472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3" name="12 Conector recto de flecha"/>
          <p:cNvCxnSpPr/>
          <p:nvPr/>
        </p:nvCxnSpPr>
        <p:spPr bwMode="auto">
          <a:xfrm rot="10800000" flipV="1">
            <a:off x="5643538" y="4905056"/>
            <a:ext cx="928694" cy="1238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15" name="14 CuadroTexto"/>
          <p:cNvSpPr txBox="1"/>
          <p:nvPr/>
        </p:nvSpPr>
        <p:spPr>
          <a:xfrm>
            <a:off x="6643702" y="4143380"/>
            <a:ext cx="2714644" cy="1384995"/>
          </a:xfrm>
          <a:prstGeom prst="rect">
            <a:avLst/>
          </a:prstGeom>
          <a:noFill/>
        </p:spPr>
        <p:txBody>
          <a:bodyPr wrap="square" rtlCol="0">
            <a:spAutoFit/>
          </a:bodyPr>
          <a:lstStyle/>
          <a:p>
            <a:pPr algn="ctr"/>
            <a:r>
              <a:rPr lang="en-US" sz="2800" dirty="0" smtClean="0"/>
              <a:t>How many document 1?</a:t>
            </a:r>
          </a:p>
          <a:p>
            <a:pPr algn="ctr"/>
            <a:endParaRPr lang="en-US" sz="2800" dirty="0"/>
          </a:p>
        </p:txBody>
      </p:sp>
      <p:pic>
        <p:nvPicPr>
          <p:cNvPr id="197635" name="Picture 3" descr="Y:\tmp\Tesis_2008_07_26\Tesis\otros\esc_4.png"/>
          <p:cNvPicPr>
            <a:picLocks noChangeAspect="1" noChangeArrowheads="1"/>
          </p:cNvPicPr>
          <p:nvPr/>
        </p:nvPicPr>
        <p:blipFill>
          <a:blip r:embed="rId3" cstate="print"/>
          <a:srcRect/>
          <a:stretch>
            <a:fillRect/>
          </a:stretch>
        </p:blipFill>
        <p:spPr bwMode="auto">
          <a:xfrm>
            <a:off x="4357686" y="3714752"/>
            <a:ext cx="1285875" cy="2868612"/>
          </a:xfrm>
          <a:prstGeom prst="rect">
            <a:avLst/>
          </a:prstGeom>
          <a:noFill/>
        </p:spPr>
      </p:pic>
      <p:sp>
        <p:nvSpPr>
          <p:cNvPr id="17" name="16 CuadroTexto"/>
          <p:cNvSpPr txBox="1"/>
          <p:nvPr/>
        </p:nvSpPr>
        <p:spPr>
          <a:xfrm>
            <a:off x="1285852" y="5357826"/>
            <a:ext cx="1785950" cy="646331"/>
          </a:xfrm>
          <a:prstGeom prst="rect">
            <a:avLst/>
          </a:prstGeom>
          <a:noFill/>
        </p:spPr>
        <p:txBody>
          <a:bodyPr wrap="square" rtlCol="0">
            <a:spAutoFit/>
          </a:bodyPr>
          <a:lstStyle/>
          <a:p>
            <a:r>
              <a:rPr lang="en-US" sz="3600" dirty="0" smtClean="0"/>
              <a:t>0 times</a:t>
            </a:r>
            <a:endParaRPr lang="en-US" sz="4800" dirty="0"/>
          </a:p>
        </p:txBody>
      </p:sp>
      <p:sp>
        <p:nvSpPr>
          <p:cNvPr id="18" name="17 CuadroTexto"/>
          <p:cNvSpPr txBox="1"/>
          <p:nvPr/>
        </p:nvSpPr>
        <p:spPr>
          <a:xfrm>
            <a:off x="7072330" y="5072074"/>
            <a:ext cx="1785950" cy="646331"/>
          </a:xfrm>
          <a:prstGeom prst="rect">
            <a:avLst/>
          </a:prstGeom>
          <a:noFill/>
        </p:spPr>
        <p:txBody>
          <a:bodyPr wrap="square" rtlCol="0">
            <a:spAutoFit/>
          </a:bodyPr>
          <a:lstStyle/>
          <a:p>
            <a:r>
              <a:rPr lang="en-US" sz="3600" dirty="0" smtClean="0"/>
              <a:t>3 times</a:t>
            </a:r>
            <a:endParaRPr lang="en-US" sz="4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Evolutive</a:t>
            </a:r>
            <a:r>
              <a:rPr lang="en-US" dirty="0" smtClean="0"/>
              <a:t> Summary Counters</a:t>
            </a:r>
            <a:endParaRPr lang="en-US" dirty="0"/>
          </a:p>
        </p:txBody>
      </p:sp>
      <p:sp>
        <p:nvSpPr>
          <p:cNvPr id="3" name="2 Marcador de contenido"/>
          <p:cNvSpPr>
            <a:spLocks noGrp="1"/>
          </p:cNvSpPr>
          <p:nvPr>
            <p:ph idx="1"/>
          </p:nvPr>
        </p:nvSpPr>
        <p:spPr>
          <a:xfrm>
            <a:off x="1143000" y="1571612"/>
            <a:ext cx="7391400" cy="4829188"/>
          </a:xfrm>
        </p:spPr>
        <p:txBody>
          <a:bodyPr/>
          <a:lstStyle/>
          <a:p>
            <a:r>
              <a:rPr lang="en-US" dirty="0" smtClean="0"/>
              <a:t>Monitor the evolution of the system</a:t>
            </a:r>
          </a:p>
          <a:p>
            <a:r>
              <a:rPr lang="en-US" dirty="0" smtClean="0"/>
              <a:t>Use a list of Count Bloom Filters</a:t>
            </a:r>
          </a:p>
          <a:p>
            <a:pPr lvl="1"/>
            <a:r>
              <a:rPr lang="en-US" dirty="0" smtClean="0"/>
              <a:t>Increment the counters of the head for each access</a:t>
            </a:r>
          </a:p>
        </p:txBody>
      </p:sp>
      <p:pic>
        <p:nvPicPr>
          <p:cNvPr id="198658" name="Picture 2" descr="Y:\tmp\Tesis_2008_07_26\Tesis\otros\esc_5.png"/>
          <p:cNvPicPr>
            <a:picLocks noChangeAspect="1" noChangeArrowheads="1"/>
          </p:cNvPicPr>
          <p:nvPr/>
        </p:nvPicPr>
        <p:blipFill>
          <a:blip r:embed="rId3" cstate="print"/>
          <a:srcRect/>
          <a:stretch>
            <a:fillRect/>
          </a:stretch>
        </p:blipFill>
        <p:spPr bwMode="auto">
          <a:xfrm>
            <a:off x="5429256" y="3714752"/>
            <a:ext cx="3255869" cy="2786082"/>
          </a:xfrm>
          <a:prstGeom prst="rect">
            <a:avLst/>
          </a:prstGeom>
          <a:noFill/>
        </p:spPr>
      </p:pic>
      <p:pic>
        <p:nvPicPr>
          <p:cNvPr id="198659" name="Picture 3" descr="Y:\tmp\Tesis_2008_07_26\Tesis\otros\esc_6.png"/>
          <p:cNvPicPr>
            <a:picLocks noChangeAspect="1" noChangeArrowheads="1"/>
          </p:cNvPicPr>
          <p:nvPr/>
        </p:nvPicPr>
        <p:blipFill>
          <a:blip r:embed="rId4" cstate="print"/>
          <a:srcRect/>
          <a:stretch>
            <a:fillRect/>
          </a:stretch>
        </p:blipFill>
        <p:spPr bwMode="auto">
          <a:xfrm>
            <a:off x="785786" y="3775101"/>
            <a:ext cx="3268827" cy="2797171"/>
          </a:xfrm>
          <a:prstGeom prst="rect">
            <a:avLst/>
          </a:prstGeom>
          <a:noFill/>
        </p:spPr>
      </p:pic>
      <p:sp>
        <p:nvSpPr>
          <p:cNvPr id="6" name="5 Rectángulo"/>
          <p:cNvSpPr/>
          <p:nvPr/>
        </p:nvSpPr>
        <p:spPr bwMode="auto">
          <a:xfrm>
            <a:off x="3286116" y="4143380"/>
            <a:ext cx="642942" cy="428628"/>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7" name="6 Rectángulo"/>
          <p:cNvSpPr/>
          <p:nvPr/>
        </p:nvSpPr>
        <p:spPr bwMode="auto">
          <a:xfrm>
            <a:off x="3286116" y="5214950"/>
            <a:ext cx="642942" cy="428628"/>
          </a:xfrm>
          <a:prstGeom prst="rect">
            <a:avLst/>
          </a:prstGeom>
          <a:noFill/>
          <a:ln>
            <a:solidFill>
              <a:srgbClr val="FF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8" name="7 Flecha derecha"/>
          <p:cNvSpPr/>
          <p:nvPr/>
        </p:nvSpPr>
        <p:spPr bwMode="auto">
          <a:xfrm>
            <a:off x="4143372" y="4857760"/>
            <a:ext cx="1214446" cy="500066"/>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9" name="8 CuadroTexto"/>
          <p:cNvSpPr txBox="1"/>
          <p:nvPr/>
        </p:nvSpPr>
        <p:spPr>
          <a:xfrm>
            <a:off x="4071934" y="4286256"/>
            <a:ext cx="1571636" cy="646331"/>
          </a:xfrm>
          <a:prstGeom prst="rect">
            <a:avLst/>
          </a:prstGeom>
          <a:noFill/>
        </p:spPr>
        <p:txBody>
          <a:bodyPr wrap="square" rtlCol="0">
            <a:spAutoFit/>
          </a:bodyPr>
          <a:lstStyle/>
          <a:p>
            <a:r>
              <a:rPr lang="en-US" dirty="0" smtClean="0"/>
              <a:t>Read document 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Evolutive</a:t>
            </a:r>
            <a:r>
              <a:rPr lang="en-US" dirty="0" smtClean="0"/>
              <a:t> Summary Counters</a:t>
            </a:r>
            <a:endParaRPr lang="en-US" dirty="0"/>
          </a:p>
        </p:txBody>
      </p:sp>
      <p:sp>
        <p:nvSpPr>
          <p:cNvPr id="3" name="2 Marcador de contenido"/>
          <p:cNvSpPr>
            <a:spLocks noGrp="1"/>
          </p:cNvSpPr>
          <p:nvPr>
            <p:ph idx="1"/>
          </p:nvPr>
        </p:nvSpPr>
        <p:spPr>
          <a:xfrm>
            <a:off x="1143000" y="1357298"/>
            <a:ext cx="7391400" cy="2286016"/>
          </a:xfrm>
        </p:spPr>
        <p:txBody>
          <a:bodyPr>
            <a:normAutofit lnSpcReduction="10000"/>
          </a:bodyPr>
          <a:lstStyle/>
          <a:p>
            <a:r>
              <a:rPr lang="en-US" dirty="0" smtClean="0"/>
              <a:t>Periodically, summarize and slide</a:t>
            </a:r>
            <a:endParaRPr lang="en-US" dirty="0" smtClean="0"/>
          </a:p>
          <a:p>
            <a:r>
              <a:rPr lang="en-US" dirty="0" smtClean="0"/>
              <a:t>Slide</a:t>
            </a:r>
          </a:p>
          <a:p>
            <a:pPr lvl="1"/>
            <a:r>
              <a:rPr lang="en-US" dirty="0" smtClean="0"/>
              <a:t>Update history</a:t>
            </a:r>
          </a:p>
          <a:p>
            <a:pPr lvl="1"/>
            <a:r>
              <a:rPr lang="en-US" dirty="0" smtClean="0"/>
              <a:t>Set an empty CBF as the head of the list</a:t>
            </a:r>
          </a:p>
          <a:p>
            <a:pPr lvl="1"/>
            <a:r>
              <a:rPr lang="en-US" dirty="0" smtClean="0"/>
              <a:t>Remove the oldest</a:t>
            </a:r>
          </a:p>
        </p:txBody>
      </p:sp>
      <p:pic>
        <p:nvPicPr>
          <p:cNvPr id="200706" name="Picture 2" descr="Y:\tmp\Tesis_2008_07_26\Tesis\otros\esc_7.png"/>
          <p:cNvPicPr>
            <a:picLocks noChangeAspect="1" noChangeArrowheads="1"/>
          </p:cNvPicPr>
          <p:nvPr/>
        </p:nvPicPr>
        <p:blipFill>
          <a:blip r:embed="rId3" cstate="print"/>
          <a:srcRect/>
          <a:stretch>
            <a:fillRect/>
          </a:stretch>
        </p:blipFill>
        <p:spPr bwMode="auto">
          <a:xfrm>
            <a:off x="2071670" y="3320344"/>
            <a:ext cx="5357850" cy="3320571"/>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Evolutive</a:t>
            </a:r>
            <a:r>
              <a:rPr lang="en-US" dirty="0" smtClean="0"/>
              <a:t> Summary Counters</a:t>
            </a:r>
            <a:endParaRPr lang="en-US" dirty="0"/>
          </a:p>
        </p:txBody>
      </p:sp>
      <p:sp>
        <p:nvSpPr>
          <p:cNvPr id="3" name="2 Marcador de contenido"/>
          <p:cNvSpPr>
            <a:spLocks noGrp="1"/>
          </p:cNvSpPr>
          <p:nvPr>
            <p:ph idx="1"/>
          </p:nvPr>
        </p:nvSpPr>
        <p:spPr>
          <a:xfrm>
            <a:off x="1143000" y="1500174"/>
            <a:ext cx="7715280" cy="2786082"/>
          </a:xfrm>
        </p:spPr>
        <p:txBody>
          <a:bodyPr/>
          <a:lstStyle/>
          <a:p>
            <a:r>
              <a:rPr lang="en-US" dirty="0" smtClean="0"/>
              <a:t>Periodically, summarize and slide</a:t>
            </a:r>
            <a:endParaRPr lang="en-US" dirty="0" smtClean="0"/>
          </a:p>
          <a:p>
            <a:r>
              <a:rPr lang="en-US" dirty="0" smtClean="0"/>
              <a:t>Summary</a:t>
            </a:r>
          </a:p>
          <a:p>
            <a:pPr lvl="1"/>
            <a:r>
              <a:rPr lang="en-US" dirty="0" smtClean="0"/>
              <a:t>Send the summary to all </a:t>
            </a:r>
            <a:r>
              <a:rPr lang="en-US" dirty="0" smtClean="0"/>
              <a:t>neighbors</a:t>
            </a:r>
            <a:endParaRPr lang="en-US" dirty="0" smtClean="0"/>
          </a:p>
          <a:p>
            <a:pPr lvl="1"/>
            <a:r>
              <a:rPr lang="en-US" dirty="0" smtClean="0"/>
              <a:t>Linear summarization (weighted)</a:t>
            </a:r>
          </a:p>
          <a:p>
            <a:pPr lvl="1"/>
            <a:endParaRPr lang="en-US" dirty="0"/>
          </a:p>
        </p:txBody>
      </p:sp>
      <p:pic>
        <p:nvPicPr>
          <p:cNvPr id="199683" name="Picture 3" descr="Y:\tmp\Tesis_2008_07_26\Tesis\otros\esc_7.png"/>
          <p:cNvPicPr>
            <a:picLocks noChangeAspect="1" noChangeArrowheads="1"/>
          </p:cNvPicPr>
          <p:nvPr/>
        </p:nvPicPr>
        <p:blipFill>
          <a:blip r:embed="rId3" cstate="print"/>
          <a:srcRect/>
          <a:stretch>
            <a:fillRect/>
          </a:stretch>
        </p:blipFill>
        <p:spPr bwMode="auto">
          <a:xfrm>
            <a:off x="2857488" y="3714752"/>
            <a:ext cx="4786346" cy="297903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2643174" y="785794"/>
            <a:ext cx="3643338" cy="100013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accent1">
                    <a:lumMod val="75000"/>
                  </a:schemeClr>
                </a:solidFill>
                <a:latin typeface="Arial" charset="0"/>
              </a:rPr>
              <a:t>Analysis and optimization of question answering systems</a:t>
            </a:r>
          </a:p>
        </p:txBody>
      </p:sp>
      <p:sp>
        <p:nvSpPr>
          <p:cNvPr id="5" name="4 Rectángulo redondeado"/>
          <p:cNvSpPr/>
          <p:nvPr/>
        </p:nvSpPr>
        <p:spPr bwMode="auto">
          <a:xfrm>
            <a:off x="1000100"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a:t>
            </a:r>
          </a:p>
        </p:txBody>
      </p:sp>
      <p:sp>
        <p:nvSpPr>
          <p:cNvPr id="6" name="5 Rectángulo redondeado"/>
          <p:cNvSpPr/>
          <p:nvPr/>
        </p:nvSpPr>
        <p:spPr bwMode="auto">
          <a:xfrm>
            <a:off x="4143372" y="3143248"/>
            <a:ext cx="1785950" cy="1143008"/>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2000" dirty="0" smtClean="0">
                <a:solidFill>
                  <a:schemeClr val="tx1"/>
                </a:solidFill>
                <a:latin typeface="Arial" charset="0"/>
              </a:rPr>
              <a:t>Cooperative caching</a:t>
            </a:r>
          </a:p>
          <a:p>
            <a:pPr marR="0" indent="0" algn="ctr" eaLnBrk="0" fontAlgn="base" hangingPunct="0">
              <a:lnSpc>
                <a:spcPct val="100000"/>
              </a:lnSpc>
              <a:spcBef>
                <a:spcPct val="0"/>
              </a:spcBef>
              <a:spcAft>
                <a:spcPct val="0"/>
              </a:spcAft>
              <a:buClrTx/>
              <a:buSzTx/>
              <a:buFontTx/>
              <a:buNone/>
              <a:tabLst/>
            </a:pPr>
            <a:r>
              <a:rPr lang="en-US" sz="2000" dirty="0" smtClean="0">
                <a:solidFill>
                  <a:schemeClr val="tx1"/>
                </a:solidFill>
                <a:latin typeface="Arial" charset="0"/>
              </a:rPr>
              <a:t>(Chapter 7)</a:t>
            </a:r>
          </a:p>
        </p:txBody>
      </p:sp>
      <p:sp>
        <p:nvSpPr>
          <p:cNvPr id="8" name="7 Rectángulo redondeado"/>
          <p:cNvSpPr/>
          <p:nvPr/>
        </p:nvSpPr>
        <p:spPr bwMode="auto">
          <a:xfrm>
            <a:off x="6286512" y="3143248"/>
            <a:ext cx="1857388" cy="107157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Cache-aware load balancing</a:t>
            </a:r>
          </a:p>
        </p:txBody>
      </p:sp>
      <p:sp>
        <p:nvSpPr>
          <p:cNvPr id="10" name="9 Rectángulo redondeado"/>
          <p:cNvSpPr/>
          <p:nvPr/>
        </p:nvSpPr>
        <p:spPr bwMode="auto">
          <a:xfrm>
            <a:off x="4714876" y="2071678"/>
            <a:ext cx="2857520" cy="7143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err="1" smtClean="0">
                <a:solidFill>
                  <a:schemeClr val="accent1">
                    <a:lumMod val="75000"/>
                  </a:schemeClr>
                </a:solidFill>
                <a:latin typeface="Arial" charset="0"/>
              </a:rPr>
              <a:t>Evolutive</a:t>
            </a:r>
            <a:r>
              <a:rPr lang="en-US" dirty="0" smtClean="0">
                <a:solidFill>
                  <a:schemeClr val="accent1">
                    <a:lumMod val="75000"/>
                  </a:schemeClr>
                </a:solidFill>
                <a:latin typeface="Arial" charset="0"/>
              </a:rPr>
              <a:t> Summary Counters</a:t>
            </a:r>
          </a:p>
        </p:txBody>
      </p:sp>
      <p:cxnSp>
        <p:nvCxnSpPr>
          <p:cNvPr id="13" name="12 Conector recto de flecha"/>
          <p:cNvCxnSpPr>
            <a:stCxn id="10" idx="2"/>
            <a:endCxn id="6" idx="0"/>
          </p:cNvCxnSpPr>
          <p:nvPr/>
        </p:nvCxnSpPr>
        <p:spPr bwMode="auto">
          <a:xfrm rot="5400000">
            <a:off x="5411397" y="2411009"/>
            <a:ext cx="357190" cy="110728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00826" y="2428868"/>
            <a:ext cx="357190" cy="107157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endCxn id="10" idx="0"/>
          </p:cNvCxnSpPr>
          <p:nvPr/>
        </p:nvCxnSpPr>
        <p:spPr bwMode="auto">
          <a:xfrm>
            <a:off x="5107784" y="1785926"/>
            <a:ext cx="1035852" cy="28575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643446"/>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Performance analysis</a:t>
            </a:r>
          </a:p>
        </p:txBody>
      </p:sp>
      <p:cxnSp>
        <p:nvCxnSpPr>
          <p:cNvPr id="26" name="25 Conector recto de flecha"/>
          <p:cNvCxnSpPr>
            <a:stCxn id="6" idx="2"/>
            <a:endCxn id="25" idx="0"/>
          </p:cNvCxnSpPr>
          <p:nvPr/>
        </p:nvCxnSpPr>
        <p:spPr bwMode="auto">
          <a:xfrm rot="16200000" flipH="1">
            <a:off x="5429256" y="3893347"/>
            <a:ext cx="357190" cy="114300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482967" y="3911207"/>
            <a:ext cx="428628" cy="103585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2321703" y="1285860"/>
            <a:ext cx="1643074" cy="264320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3" name="62 Rectángulo redondeado"/>
          <p:cNvSpPr/>
          <p:nvPr/>
        </p:nvSpPr>
        <p:spPr bwMode="auto">
          <a:xfrm>
            <a:off x="1000100"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 analysis</a:t>
            </a:r>
          </a:p>
        </p:txBody>
      </p:sp>
      <p:cxnSp>
        <p:nvCxnSpPr>
          <p:cNvPr id="28" name="27 Conector recto de flecha"/>
          <p:cNvCxnSpPr>
            <a:stCxn id="5" idx="2"/>
            <a:endCxn id="63" idx="0"/>
          </p:cNvCxnSpPr>
          <p:nvPr/>
        </p:nvCxnSpPr>
        <p:spPr bwMode="auto">
          <a:xfrm rot="5400000">
            <a:off x="1714480" y="4393413"/>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1" name="30 Rectángulo redondeado"/>
          <p:cNvSpPr/>
          <p:nvPr/>
        </p:nvSpPr>
        <p:spPr bwMode="auto">
          <a:xfrm>
            <a:off x="928662" y="5715016"/>
            <a:ext cx="7858180" cy="928694"/>
          </a:xfrm>
          <a:prstGeom prst="roundRect">
            <a:avLst/>
          </a:prstGeom>
          <a:ln>
            <a:prstDash val="sys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tx1"/>
                </a:solidFill>
                <a:latin typeface="Arial" charset="0"/>
              </a:rPr>
              <a:t>D. Dominguez-Sal, M. </a:t>
            </a:r>
            <a:r>
              <a:rPr lang="en-US" dirty="0" err="1" smtClean="0">
                <a:solidFill>
                  <a:schemeClr val="tx1"/>
                </a:solidFill>
                <a:latin typeface="Arial" charset="0"/>
              </a:rPr>
              <a:t>Surdeanu</a:t>
            </a:r>
            <a:r>
              <a:rPr lang="en-US" dirty="0" smtClean="0">
                <a:solidFill>
                  <a:schemeClr val="tx1"/>
                </a:solidFill>
                <a:latin typeface="Arial" charset="0"/>
              </a:rPr>
              <a:t>, J. Aguilar-</a:t>
            </a:r>
            <a:r>
              <a:rPr lang="en-US" dirty="0" err="1" smtClean="0">
                <a:solidFill>
                  <a:schemeClr val="tx1"/>
                </a:solidFill>
                <a:latin typeface="Arial" charset="0"/>
              </a:rPr>
              <a:t>Saborit</a:t>
            </a:r>
            <a:r>
              <a:rPr lang="en-US" dirty="0" smtClean="0">
                <a:solidFill>
                  <a:schemeClr val="tx1"/>
                </a:solidFill>
                <a:latin typeface="Arial" charset="0"/>
              </a:rPr>
              <a:t>, J. </a:t>
            </a:r>
            <a:r>
              <a:rPr lang="en-US" dirty="0" err="1" smtClean="0">
                <a:solidFill>
                  <a:schemeClr val="tx1"/>
                </a:solidFill>
                <a:latin typeface="Arial" charset="0"/>
              </a:rPr>
              <a:t>Larriba-Pey</a:t>
            </a:r>
            <a:r>
              <a:rPr lang="en-US" dirty="0" smtClean="0">
                <a:solidFill>
                  <a:schemeClr val="tx1"/>
                </a:solidFill>
                <a:latin typeface="Arial" charset="0"/>
              </a:rPr>
              <a:t>. </a:t>
            </a:r>
            <a:r>
              <a:rPr lang="en-US" i="1" dirty="0" smtClean="0">
                <a:solidFill>
                  <a:schemeClr val="tx1"/>
                </a:solidFill>
                <a:latin typeface="Arial" charset="0"/>
              </a:rPr>
              <a:t>Cooperative caching based on the recent data access history. </a:t>
            </a:r>
            <a:r>
              <a:rPr lang="en-US" dirty="0" smtClean="0">
                <a:solidFill>
                  <a:schemeClr val="tx1"/>
                </a:solidFill>
                <a:latin typeface="Arial" charset="0"/>
              </a:rPr>
              <a:t>Submitted to TPDS</a:t>
            </a:r>
          </a:p>
        </p:txBody>
      </p:sp>
      <p:pic>
        <p:nvPicPr>
          <p:cNvPr id="36"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548573" y="190499"/>
            <a:ext cx="1166799" cy="1166799"/>
          </a:xfrm>
          <a:prstGeom prst="rect">
            <a:avLst/>
          </a:prstGeom>
          <a:noFill/>
        </p:spPr>
      </p:pic>
      <p:pic>
        <p:nvPicPr>
          <p:cNvPr id="37"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667658" y="357166"/>
            <a:ext cx="1166799" cy="1166799"/>
          </a:xfrm>
          <a:prstGeom prst="rect">
            <a:avLst/>
          </a:prstGeom>
          <a:noFill/>
        </p:spPr>
      </p:pic>
      <p:pic>
        <p:nvPicPr>
          <p:cNvPr id="38"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810534" y="547665"/>
            <a:ext cx="1166799" cy="1166799"/>
          </a:xfrm>
          <a:prstGeom prst="rect">
            <a:avLst/>
          </a:prstGeom>
          <a:noFill/>
        </p:spPr>
      </p:pic>
      <p:pic>
        <p:nvPicPr>
          <p:cNvPr id="39"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977201" y="714356"/>
            <a:ext cx="1166799" cy="1166799"/>
          </a:xfrm>
          <a:prstGeom prst="rect">
            <a:avLst/>
          </a:prstGeom>
          <a:noFill/>
        </p:spPr>
      </p:pic>
      <p:sp>
        <p:nvSpPr>
          <p:cNvPr id="40" name="39 CuadroTexto"/>
          <p:cNvSpPr txBox="1"/>
          <p:nvPr/>
        </p:nvSpPr>
        <p:spPr>
          <a:xfrm>
            <a:off x="6262689" y="1000108"/>
            <a:ext cx="1500198" cy="677108"/>
          </a:xfrm>
          <a:prstGeom prst="rect">
            <a:avLst/>
          </a:prstGeom>
          <a:noFill/>
        </p:spPr>
        <p:txBody>
          <a:bodyPr wrap="square" rtlCol="0">
            <a:spAutoFit/>
          </a:bodyPr>
          <a:lstStyle/>
          <a:p>
            <a:pPr algn="r"/>
            <a:r>
              <a:rPr lang="en-US" sz="2000" dirty="0" smtClean="0"/>
              <a:t>Distributed</a:t>
            </a:r>
            <a:r>
              <a:rPr lang="en-US" dirty="0" smtClean="0"/>
              <a:t> System</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143000" y="404813"/>
            <a:ext cx="7391400" cy="638175"/>
          </a:xfrm>
          <a:ln/>
        </p:spPr>
        <p:txBody>
          <a:bodyPr/>
          <a:lstStyle/>
          <a:p>
            <a:pPr>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pPr>
            <a:r>
              <a:rPr lang="en-US" dirty="0" smtClean="0"/>
              <a:t>Placement</a:t>
            </a:r>
            <a:endParaRPr lang="en-US" dirty="0"/>
          </a:p>
        </p:txBody>
      </p:sp>
      <p:sp>
        <p:nvSpPr>
          <p:cNvPr id="12290" name="Rectangle 2"/>
          <p:cNvSpPr>
            <a:spLocks noGrp="1" noChangeArrowheads="1"/>
          </p:cNvSpPr>
          <p:nvPr>
            <p:ph type="body" idx="4294967295"/>
          </p:nvPr>
        </p:nvSpPr>
        <p:spPr>
          <a:xfrm>
            <a:off x="1143000" y="1428736"/>
            <a:ext cx="7391400" cy="4972064"/>
          </a:xfrm>
          <a:ln/>
        </p:spPr>
        <p:txBody>
          <a:bodyPr>
            <a:normAutofit/>
          </a:bodyPr>
          <a:lstStyle/>
          <a:p>
            <a:pPr marL="341313" indent="-341313">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Placement: </a:t>
            </a:r>
          </a:p>
          <a:p>
            <a:pPr marL="741363" lvl="1" indent="-341313">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In which node(s) should a document be cached? How many copies?</a:t>
            </a:r>
          </a:p>
          <a:p>
            <a:pPr marL="341313" indent="-341313">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Objectives</a:t>
            </a:r>
            <a:endParaRPr lang="en-US" dirty="0"/>
          </a:p>
          <a:p>
            <a:pPr marL="741363" lvl="1" indent="-284163">
              <a:buClr>
                <a:srgbClr val="006699"/>
              </a:buClr>
              <a:buSzPct val="50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a:t>Send data to where it is being used</a:t>
            </a:r>
            <a:r>
              <a:rPr lang="en-US" dirty="0" smtClean="0"/>
              <a:t>.</a:t>
            </a:r>
          </a:p>
          <a:p>
            <a:pPr marL="741363" lvl="1" indent="-284163">
              <a:buClr>
                <a:srgbClr val="006699"/>
              </a:buClr>
              <a:buSzPct val="50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Keep at least a cached copy</a:t>
            </a:r>
            <a:endParaRPr lang="en-US" dirty="0"/>
          </a:p>
          <a:p>
            <a:pPr marL="741363" lvl="1" indent="-284163">
              <a:buClr>
                <a:srgbClr val="006699"/>
              </a:buClr>
              <a:buSzPct val="50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a:t>Avoid </a:t>
            </a:r>
            <a:r>
              <a:rPr lang="en-US" dirty="0" smtClean="0"/>
              <a:t>too much copies not frequent documents.</a:t>
            </a:r>
            <a:endParaRPr lang="en-US" dirty="0"/>
          </a:p>
          <a:p>
            <a:pPr marL="741363" lvl="1" indent="-284163">
              <a:buClr>
                <a:srgbClr val="006699"/>
              </a:buClr>
              <a:buSzPct val="50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a:t>Reduce forward chains</a:t>
            </a:r>
            <a:r>
              <a:rPr lang="en-US" dirty="0" smtClean="0"/>
              <a:t>.</a:t>
            </a:r>
          </a:p>
          <a:p>
            <a:pPr marL="341313" indent="-284163">
              <a:buClr>
                <a:srgbClr val="006699"/>
              </a:buClr>
              <a:buSzPct val="50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endParaRPr lang="en-US"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ESC-placement algorithm</a:t>
            </a:r>
            <a:endParaRPr lang="en-US" dirty="0"/>
          </a:p>
        </p:txBody>
      </p:sp>
      <p:sp>
        <p:nvSpPr>
          <p:cNvPr id="3" name="2 Marcador de contenido"/>
          <p:cNvSpPr>
            <a:spLocks noGrp="1"/>
          </p:cNvSpPr>
          <p:nvPr>
            <p:ph idx="1"/>
          </p:nvPr>
        </p:nvSpPr>
        <p:spPr/>
        <p:txBody>
          <a:bodyPr>
            <a:normAutofit fontScale="92500" lnSpcReduction="10000"/>
          </a:bodyPr>
          <a:lstStyle/>
          <a:p>
            <a:pPr marL="514350" indent="-514350">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Use a regular cache policy to select the cache victim.</a:t>
            </a:r>
          </a:p>
          <a:p>
            <a:pPr marL="514350" indent="-514350">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Forward the victim to the nodes whose value for the document in the ESC-summary is larger.</a:t>
            </a:r>
          </a:p>
          <a:p>
            <a:pPr marL="914400" lvl="1" indent="-514350">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Encourage locality</a:t>
            </a:r>
          </a:p>
          <a:p>
            <a:pPr marL="914400" lvl="1" indent="-514350">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Reduce copies</a:t>
            </a:r>
          </a:p>
          <a:p>
            <a:pPr marL="914400" lvl="1" indent="-514350">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Likely to reduce chains (receiver is likely to have already the document cached)</a:t>
            </a:r>
          </a:p>
          <a:p>
            <a:pPr marL="341313"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Forwarding counter.</a:t>
            </a:r>
          </a:p>
          <a:p>
            <a:pPr marL="741363" lvl="1" indent="-28416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If exceeds a threshold discard the document.</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3000364" y="785794"/>
            <a:ext cx="3643338" cy="1000132"/>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rPr>
              <a:t>Analysis and optimization of question answering systems</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Arial" charset="0"/>
              </a:rPr>
              <a:t>(Chapter 3)</a:t>
            </a:r>
            <a:endParaRPr kumimoji="0" lang="en-US" i="0" u="none" strike="noStrike" cap="none" normalizeH="0" baseline="0" dirty="0" smtClean="0">
              <a:ln>
                <a:noFill/>
              </a:ln>
              <a:solidFill>
                <a:schemeClr val="tx1"/>
              </a:solidFill>
              <a:effectLst/>
              <a:latin typeface="Arial" charset="0"/>
            </a:endParaRPr>
          </a:p>
        </p:txBody>
      </p:sp>
      <p:sp>
        <p:nvSpPr>
          <p:cNvPr id="5" name="4 Rectángulo redondeado"/>
          <p:cNvSpPr/>
          <p:nvPr/>
        </p:nvSpPr>
        <p:spPr bwMode="auto">
          <a:xfrm>
            <a:off x="1000100"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a:t>
            </a:r>
          </a:p>
        </p:txBody>
      </p:sp>
      <p:sp>
        <p:nvSpPr>
          <p:cNvPr id="6" name="5 Rectángulo redondeado"/>
          <p:cNvSpPr/>
          <p:nvPr/>
        </p:nvSpPr>
        <p:spPr bwMode="auto">
          <a:xfrm>
            <a:off x="4143372" y="3357562"/>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Cooperative caching</a:t>
            </a:r>
          </a:p>
        </p:txBody>
      </p:sp>
      <p:sp>
        <p:nvSpPr>
          <p:cNvPr id="8" name="7 Rectángulo redondeado"/>
          <p:cNvSpPr/>
          <p:nvPr/>
        </p:nvSpPr>
        <p:spPr bwMode="auto">
          <a:xfrm>
            <a:off x="6572264" y="3429000"/>
            <a:ext cx="1857388" cy="78581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Cache-aware load balancing</a:t>
            </a:r>
          </a:p>
        </p:txBody>
      </p:sp>
      <p:sp>
        <p:nvSpPr>
          <p:cNvPr id="10" name="9 Rectángulo redondeado"/>
          <p:cNvSpPr/>
          <p:nvPr/>
        </p:nvSpPr>
        <p:spPr bwMode="auto">
          <a:xfrm>
            <a:off x="4714876" y="2214554"/>
            <a:ext cx="2857520" cy="714380"/>
          </a:xfrm>
          <a:prstGeom prst="roundRect">
            <a:avLst/>
          </a:prstGeom>
          <a:ln>
            <a:solidFill>
              <a:schemeClr val="accent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accent1">
                    <a:lumMod val="75000"/>
                  </a:schemeClr>
                </a:solidFill>
                <a:effectLst/>
                <a:latin typeface="Arial" charset="0"/>
              </a:rPr>
              <a:t>Evolutive</a:t>
            </a:r>
            <a:r>
              <a:rPr kumimoji="0" lang="en-US" i="0" u="none" strike="noStrike" cap="none" normalizeH="0" baseline="0" dirty="0" smtClean="0">
                <a:ln>
                  <a:noFill/>
                </a:ln>
                <a:solidFill>
                  <a:schemeClr val="accent1">
                    <a:lumMod val="75000"/>
                  </a:schemeClr>
                </a:solidFill>
                <a:effectLst/>
                <a:latin typeface="Arial" charset="0"/>
              </a:rPr>
              <a:t> Summary Counters</a:t>
            </a:r>
          </a:p>
        </p:txBody>
      </p:sp>
      <p:cxnSp>
        <p:nvCxnSpPr>
          <p:cNvPr id="13" name="12 Conector recto de flecha"/>
          <p:cNvCxnSpPr>
            <a:stCxn id="10" idx="2"/>
            <a:endCxn id="6" idx="0"/>
          </p:cNvCxnSpPr>
          <p:nvPr/>
        </p:nvCxnSpPr>
        <p:spPr bwMode="auto">
          <a:xfrm rot="5400000">
            <a:off x="5339959" y="2553885"/>
            <a:ext cx="428628" cy="1178727"/>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72264" y="2500306"/>
            <a:ext cx="500066" cy="135732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endCxn id="10" idx="0"/>
          </p:cNvCxnSpPr>
          <p:nvPr/>
        </p:nvCxnSpPr>
        <p:spPr bwMode="auto">
          <a:xfrm rot="16200000" flipH="1">
            <a:off x="5411396" y="1482314"/>
            <a:ext cx="428628" cy="103585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643446"/>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Performance analysis</a:t>
            </a:r>
          </a:p>
        </p:txBody>
      </p:sp>
      <p:cxnSp>
        <p:nvCxnSpPr>
          <p:cNvPr id="26" name="25 Conector recto de flecha"/>
          <p:cNvCxnSpPr>
            <a:stCxn id="6" idx="2"/>
            <a:endCxn id="25" idx="0"/>
          </p:cNvCxnSpPr>
          <p:nvPr/>
        </p:nvCxnSpPr>
        <p:spPr bwMode="auto">
          <a:xfrm rot="16200000" flipH="1">
            <a:off x="5357818" y="3821909"/>
            <a:ext cx="428628" cy="121444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625843" y="3768331"/>
            <a:ext cx="428628" cy="132160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2500298" y="1107265"/>
            <a:ext cx="1643074" cy="30003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3" name="62 Rectángulo redondeado"/>
          <p:cNvSpPr/>
          <p:nvPr/>
        </p:nvSpPr>
        <p:spPr bwMode="auto">
          <a:xfrm>
            <a:off x="1000100"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 analysis</a:t>
            </a:r>
          </a:p>
        </p:txBody>
      </p:sp>
      <p:cxnSp>
        <p:nvCxnSpPr>
          <p:cNvPr id="28" name="27 Conector recto de flecha"/>
          <p:cNvCxnSpPr>
            <a:stCxn id="5" idx="2"/>
            <a:endCxn id="63" idx="0"/>
          </p:cNvCxnSpPr>
          <p:nvPr/>
        </p:nvCxnSpPr>
        <p:spPr bwMode="auto">
          <a:xfrm rot="5400000">
            <a:off x="1714480" y="4393413"/>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1" name="30 Rectángulo redondeado"/>
          <p:cNvSpPr/>
          <p:nvPr/>
        </p:nvSpPr>
        <p:spPr bwMode="auto">
          <a:xfrm>
            <a:off x="928662" y="5715016"/>
            <a:ext cx="7858180" cy="928694"/>
          </a:xfrm>
          <a:prstGeom prst="roundRect">
            <a:avLst/>
          </a:prstGeom>
          <a:ln>
            <a:prstDash val="sys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tx1"/>
                </a:solidFill>
                <a:latin typeface="Arial" charset="0"/>
              </a:rPr>
              <a:t>D. Dominguez-Sal, M. </a:t>
            </a:r>
            <a:r>
              <a:rPr lang="en-US" dirty="0" err="1" smtClean="0">
                <a:solidFill>
                  <a:schemeClr val="tx1"/>
                </a:solidFill>
                <a:latin typeface="Arial" charset="0"/>
              </a:rPr>
              <a:t>Surdeanu</a:t>
            </a:r>
            <a:r>
              <a:rPr lang="en-US" i="1" dirty="0" smtClean="0">
                <a:solidFill>
                  <a:schemeClr val="tx1"/>
                </a:solidFill>
                <a:latin typeface="Arial" charset="0"/>
              </a:rPr>
              <a:t>. A Machine Learning Approach for Factoid Question Answering</a:t>
            </a:r>
            <a:r>
              <a:rPr lang="en-US" dirty="0" smtClean="0">
                <a:solidFill>
                  <a:schemeClr val="tx1"/>
                </a:solidFill>
                <a:latin typeface="Arial" charset="0"/>
              </a:rPr>
              <a:t>. SEPNL, 2006</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ESC-placement example</a:t>
            </a:r>
            <a:endParaRPr lang="en-US" dirty="0"/>
          </a:p>
        </p:txBody>
      </p:sp>
      <p:sp>
        <p:nvSpPr>
          <p:cNvPr id="3" name="2 Marcador de contenido"/>
          <p:cNvSpPr>
            <a:spLocks noGrp="1"/>
          </p:cNvSpPr>
          <p:nvPr>
            <p:ph idx="1"/>
          </p:nvPr>
        </p:nvSpPr>
        <p:spPr>
          <a:xfrm>
            <a:off x="1143000" y="1571612"/>
            <a:ext cx="7391400" cy="4829188"/>
          </a:xfrm>
        </p:spPr>
        <p:txBody>
          <a:bodyPr/>
          <a:lstStyle/>
          <a:p>
            <a:r>
              <a:rPr lang="en-US" dirty="0" smtClean="0"/>
              <a:t>Keep several replicas if documents are accessed in many nodes</a:t>
            </a:r>
          </a:p>
          <a:p>
            <a:endParaRPr lang="en-US" dirty="0"/>
          </a:p>
        </p:txBody>
      </p:sp>
      <p:pic>
        <p:nvPicPr>
          <p:cNvPr id="123905" name="Picture 1" descr="Y:\tmp\Tesis_2008_07_26\Tesis\otros\esc_placement_1.png"/>
          <p:cNvPicPr>
            <a:picLocks noChangeAspect="1" noChangeArrowheads="1"/>
          </p:cNvPicPr>
          <p:nvPr/>
        </p:nvPicPr>
        <p:blipFill>
          <a:blip r:embed="rId3" cstate="print"/>
          <a:srcRect/>
          <a:stretch>
            <a:fillRect/>
          </a:stretch>
        </p:blipFill>
        <p:spPr bwMode="auto">
          <a:xfrm>
            <a:off x="2571736" y="3143248"/>
            <a:ext cx="4245733" cy="3433763"/>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2" name="Picture 4" descr="Y:\tmp\Tesis_2008_07_26\Tesis\otros\esc_placement_2.png"/>
          <p:cNvPicPr>
            <a:picLocks noChangeAspect="1" noChangeArrowheads="1"/>
          </p:cNvPicPr>
          <p:nvPr/>
        </p:nvPicPr>
        <p:blipFill>
          <a:blip r:embed="rId3" cstate="print"/>
          <a:srcRect/>
          <a:stretch>
            <a:fillRect/>
          </a:stretch>
        </p:blipFill>
        <p:spPr bwMode="auto">
          <a:xfrm>
            <a:off x="2571736" y="3143248"/>
            <a:ext cx="4168564" cy="3406763"/>
          </a:xfrm>
          <a:prstGeom prst="rect">
            <a:avLst/>
          </a:prstGeom>
          <a:noFill/>
        </p:spPr>
      </p:pic>
      <p:sp>
        <p:nvSpPr>
          <p:cNvPr id="2" name="1 Título"/>
          <p:cNvSpPr>
            <a:spLocks noGrp="1"/>
          </p:cNvSpPr>
          <p:nvPr>
            <p:ph type="title"/>
          </p:nvPr>
        </p:nvSpPr>
        <p:spPr/>
        <p:txBody>
          <a:bodyPr/>
          <a:lstStyle/>
          <a:p>
            <a:r>
              <a:rPr lang="en-US" dirty="0" smtClean="0"/>
              <a:t>ESC-placement example</a:t>
            </a:r>
            <a:endParaRPr lang="en-US" dirty="0"/>
          </a:p>
        </p:txBody>
      </p:sp>
      <p:sp>
        <p:nvSpPr>
          <p:cNvPr id="3" name="2 Marcador de contenido"/>
          <p:cNvSpPr>
            <a:spLocks noGrp="1"/>
          </p:cNvSpPr>
          <p:nvPr>
            <p:ph idx="1"/>
          </p:nvPr>
        </p:nvSpPr>
        <p:spPr>
          <a:xfrm>
            <a:off x="1143000" y="1571612"/>
            <a:ext cx="7391400" cy="4829188"/>
          </a:xfrm>
        </p:spPr>
        <p:txBody>
          <a:bodyPr/>
          <a:lstStyle/>
          <a:p>
            <a:r>
              <a:rPr lang="en-US" dirty="0" smtClean="0"/>
              <a:t>Keep several replicas if documents are accessed in many nodes</a:t>
            </a:r>
          </a:p>
          <a:p>
            <a:r>
              <a:rPr lang="en-US" dirty="0" smtClean="0"/>
              <a:t>… and reduce the number if the workload diversifies.</a:t>
            </a:r>
          </a:p>
          <a:p>
            <a:pPr>
              <a:buNone/>
            </a:pPr>
            <a:endParaRPr lang="en-US" dirty="0"/>
          </a:p>
        </p:txBody>
      </p:sp>
      <p:sp>
        <p:nvSpPr>
          <p:cNvPr id="7" name="6 Rectángulo"/>
          <p:cNvSpPr/>
          <p:nvPr/>
        </p:nvSpPr>
        <p:spPr bwMode="auto">
          <a:xfrm>
            <a:off x="5857884" y="4857760"/>
            <a:ext cx="500066"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8" name="7 Rectángulo"/>
          <p:cNvSpPr/>
          <p:nvPr/>
        </p:nvSpPr>
        <p:spPr bwMode="auto">
          <a:xfrm>
            <a:off x="3000364" y="4857760"/>
            <a:ext cx="500066"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9" name="8 Flecha curvada hacia abajo"/>
          <p:cNvSpPr/>
          <p:nvPr/>
        </p:nvSpPr>
        <p:spPr bwMode="auto">
          <a:xfrm>
            <a:off x="3286116" y="3714752"/>
            <a:ext cx="1285884" cy="571504"/>
          </a:xfrm>
          <a:prstGeom prst="curved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0" name="9 Flecha curvada hacia abajo"/>
          <p:cNvSpPr/>
          <p:nvPr/>
        </p:nvSpPr>
        <p:spPr bwMode="auto">
          <a:xfrm flipH="1">
            <a:off x="4929190" y="3714752"/>
            <a:ext cx="1428760" cy="571504"/>
          </a:xfrm>
          <a:prstGeom prst="curved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1" name="10 Rectángulo"/>
          <p:cNvSpPr/>
          <p:nvPr/>
        </p:nvSpPr>
        <p:spPr bwMode="auto">
          <a:xfrm>
            <a:off x="4214810" y="5357826"/>
            <a:ext cx="928694"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1"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descr="Y:\tmp\Tesis_2008_07_26\Tesis\otros\esc_placement_3.png"/>
          <p:cNvPicPr>
            <a:picLocks noChangeAspect="1" noChangeArrowheads="1"/>
          </p:cNvPicPr>
          <p:nvPr/>
        </p:nvPicPr>
        <p:blipFill>
          <a:blip r:embed="rId3" cstate="print"/>
          <a:srcRect/>
          <a:stretch>
            <a:fillRect/>
          </a:stretch>
        </p:blipFill>
        <p:spPr bwMode="auto">
          <a:xfrm>
            <a:off x="2571736" y="3214686"/>
            <a:ext cx="4184881" cy="3384549"/>
          </a:xfrm>
          <a:prstGeom prst="rect">
            <a:avLst/>
          </a:prstGeom>
          <a:noFill/>
        </p:spPr>
      </p:pic>
      <p:sp>
        <p:nvSpPr>
          <p:cNvPr id="2" name="1 Título"/>
          <p:cNvSpPr>
            <a:spLocks noGrp="1"/>
          </p:cNvSpPr>
          <p:nvPr>
            <p:ph type="title"/>
          </p:nvPr>
        </p:nvSpPr>
        <p:spPr/>
        <p:txBody>
          <a:bodyPr/>
          <a:lstStyle/>
          <a:p>
            <a:r>
              <a:rPr lang="en-US" dirty="0" smtClean="0"/>
              <a:t>ESC-placement example</a:t>
            </a:r>
            <a:endParaRPr lang="en-US" dirty="0"/>
          </a:p>
        </p:txBody>
      </p:sp>
      <p:sp>
        <p:nvSpPr>
          <p:cNvPr id="3" name="2 Marcador de contenido"/>
          <p:cNvSpPr>
            <a:spLocks noGrp="1"/>
          </p:cNvSpPr>
          <p:nvPr>
            <p:ph idx="1"/>
          </p:nvPr>
        </p:nvSpPr>
        <p:spPr>
          <a:xfrm>
            <a:off x="1143000" y="1571612"/>
            <a:ext cx="7391400" cy="4829188"/>
          </a:xfrm>
        </p:spPr>
        <p:txBody>
          <a:bodyPr/>
          <a:lstStyle/>
          <a:p>
            <a:r>
              <a:rPr lang="en-US" dirty="0" smtClean="0"/>
              <a:t>Keep several replicas if documents are accessed in many nodes</a:t>
            </a:r>
          </a:p>
          <a:p>
            <a:r>
              <a:rPr lang="en-US" dirty="0" smtClean="0"/>
              <a:t>… and reduce the number if the workload diversifies.</a:t>
            </a:r>
          </a:p>
          <a:p>
            <a:pPr>
              <a:buNone/>
            </a:pPr>
            <a:endParaRPr lang="en-US" dirty="0"/>
          </a:p>
        </p:txBody>
      </p:sp>
      <p:sp>
        <p:nvSpPr>
          <p:cNvPr id="7" name="6 Rectángulo"/>
          <p:cNvSpPr/>
          <p:nvPr/>
        </p:nvSpPr>
        <p:spPr bwMode="auto">
          <a:xfrm>
            <a:off x="4429124" y="4857760"/>
            <a:ext cx="500066"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0" name="9 Flecha curvada hacia abajo"/>
          <p:cNvSpPr/>
          <p:nvPr/>
        </p:nvSpPr>
        <p:spPr bwMode="auto">
          <a:xfrm flipH="1">
            <a:off x="3357554" y="3714752"/>
            <a:ext cx="1428760" cy="571504"/>
          </a:xfrm>
          <a:prstGeom prst="curved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2" name="11 Rectángulo"/>
          <p:cNvSpPr/>
          <p:nvPr/>
        </p:nvSpPr>
        <p:spPr bwMode="auto">
          <a:xfrm>
            <a:off x="2786050" y="5572140"/>
            <a:ext cx="928694"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ESC-placement example</a:t>
            </a:r>
            <a:endParaRPr lang="en-US" dirty="0"/>
          </a:p>
        </p:txBody>
      </p:sp>
      <p:sp>
        <p:nvSpPr>
          <p:cNvPr id="3" name="2 Marcador de contenido"/>
          <p:cNvSpPr>
            <a:spLocks noGrp="1"/>
          </p:cNvSpPr>
          <p:nvPr>
            <p:ph idx="1"/>
          </p:nvPr>
        </p:nvSpPr>
        <p:spPr>
          <a:xfrm>
            <a:off x="1143000" y="1571612"/>
            <a:ext cx="7391400" cy="4829188"/>
          </a:xfrm>
        </p:spPr>
        <p:txBody>
          <a:bodyPr/>
          <a:lstStyle/>
          <a:p>
            <a:r>
              <a:rPr lang="en-US" dirty="0" smtClean="0"/>
              <a:t>Keep several replicas if documents are accessed in many nodes</a:t>
            </a:r>
          </a:p>
          <a:p>
            <a:r>
              <a:rPr lang="en-US" dirty="0" smtClean="0"/>
              <a:t>… and reduce the number if the workload diversifies.</a:t>
            </a:r>
          </a:p>
          <a:p>
            <a:pPr>
              <a:buNone/>
            </a:pPr>
            <a:endParaRPr lang="en-US" dirty="0"/>
          </a:p>
        </p:txBody>
      </p:sp>
      <p:pic>
        <p:nvPicPr>
          <p:cNvPr id="124929" name="Picture 1" descr="Y:\tmp\Tesis_2008_07_26\Tesis\otros\esc_placement_4.png"/>
          <p:cNvPicPr>
            <a:picLocks noChangeAspect="1" noChangeArrowheads="1"/>
          </p:cNvPicPr>
          <p:nvPr/>
        </p:nvPicPr>
        <p:blipFill>
          <a:blip r:embed="rId3" cstate="print"/>
          <a:srcRect/>
          <a:stretch>
            <a:fillRect/>
          </a:stretch>
        </p:blipFill>
        <p:spPr bwMode="auto">
          <a:xfrm>
            <a:off x="2500298" y="3139177"/>
            <a:ext cx="4970489" cy="3361657"/>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ESC-placement results</a:t>
            </a:r>
            <a:endParaRPr lang="en-US" dirty="0"/>
          </a:p>
        </p:txBody>
      </p:sp>
      <p:sp>
        <p:nvSpPr>
          <p:cNvPr id="3" name="2 Marcador de contenido"/>
          <p:cNvSpPr>
            <a:spLocks noGrp="1"/>
          </p:cNvSpPr>
          <p:nvPr>
            <p:ph idx="1"/>
          </p:nvPr>
        </p:nvSpPr>
        <p:spPr>
          <a:xfrm>
            <a:off x="571472" y="1828800"/>
            <a:ext cx="4143404" cy="671506"/>
          </a:xfrm>
        </p:spPr>
        <p:txBody>
          <a:bodyPr/>
          <a:lstStyle/>
          <a:p>
            <a:pPr algn="ctr">
              <a:buNone/>
            </a:pPr>
            <a:r>
              <a:rPr lang="en-US" dirty="0" smtClean="0"/>
              <a:t>Hit rate</a:t>
            </a:r>
            <a:endParaRPr lang="en-US" dirty="0"/>
          </a:p>
        </p:txBody>
      </p:sp>
      <p:pic>
        <p:nvPicPr>
          <p:cNvPr id="122881" name="Picture 1" descr="Y:\tmp\Tesis_2008_07_26\Tesis\otros\placement_results_1.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2876" y="2586054"/>
            <a:ext cx="4572000" cy="3200400"/>
          </a:xfrm>
          <a:prstGeom prst="rect">
            <a:avLst/>
          </a:prstGeom>
          <a:noFill/>
        </p:spPr>
      </p:pic>
      <p:pic>
        <p:nvPicPr>
          <p:cNvPr id="122882" name="Picture 2" descr="Y:\tmp\Tesis_2008_07_26\Tesis\otros\placement_results_2.png"/>
          <p:cNvPicPr>
            <a:picLocks noChangeAspect="1" noChangeArrowheads="1"/>
          </p:cNvPicPr>
          <p:nvPr/>
        </p:nvPicPr>
        <p:blipFill>
          <a:blip r:embed="rId4"/>
          <a:srcRect/>
          <a:stretch>
            <a:fillRect/>
          </a:stretch>
        </p:blipFill>
        <p:spPr bwMode="auto">
          <a:xfrm>
            <a:off x="4643470" y="2586054"/>
            <a:ext cx="4572000" cy="3200400"/>
          </a:xfrm>
          <a:prstGeom prst="rect">
            <a:avLst/>
          </a:prstGeom>
          <a:noFill/>
        </p:spPr>
      </p:pic>
      <p:sp>
        <p:nvSpPr>
          <p:cNvPr id="6" name="2 Marcador de contenido"/>
          <p:cNvSpPr txBox="1">
            <a:spLocks/>
          </p:cNvSpPr>
          <p:nvPr/>
        </p:nvSpPr>
        <p:spPr bwMode="auto">
          <a:xfrm>
            <a:off x="5000596" y="1828800"/>
            <a:ext cx="4143404" cy="671506"/>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ctr" defTabSz="762000" rtl="0" eaLnBrk="1" fontAlgn="base" latinLnBrk="0" hangingPunct="1">
              <a:lnSpc>
                <a:spcPct val="100000"/>
              </a:lnSpc>
              <a:spcBef>
                <a:spcPct val="20000"/>
              </a:spcBef>
              <a:spcAft>
                <a:spcPct val="0"/>
              </a:spcAft>
              <a:buClr>
                <a:srgbClr val="990033"/>
              </a:buClr>
              <a:buSzPct val="75000"/>
              <a:buFont typeface="Wingdings" pitchFamily="2" charset="2"/>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Throughput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882" name="Picture 2" descr="Y:\tmp\Tesis_2008_07_26\Tesis\otros\placement_results_2.png"/>
          <p:cNvPicPr>
            <a:picLocks noChangeAspect="1" noChangeArrowheads="1"/>
          </p:cNvPicPr>
          <p:nvPr/>
        </p:nvPicPr>
        <p:blipFill>
          <a:blip r:embed="rId3"/>
          <a:srcRect/>
          <a:stretch>
            <a:fillRect/>
          </a:stretch>
        </p:blipFill>
        <p:spPr bwMode="auto">
          <a:xfrm>
            <a:off x="4500562" y="2586054"/>
            <a:ext cx="4572000" cy="3200400"/>
          </a:xfrm>
          <a:prstGeom prst="rect">
            <a:avLst/>
          </a:prstGeom>
          <a:noFill/>
        </p:spPr>
      </p:pic>
      <p:sp>
        <p:nvSpPr>
          <p:cNvPr id="2" name="1 Título"/>
          <p:cNvSpPr>
            <a:spLocks noGrp="1"/>
          </p:cNvSpPr>
          <p:nvPr>
            <p:ph type="title"/>
          </p:nvPr>
        </p:nvSpPr>
        <p:spPr/>
        <p:txBody>
          <a:bodyPr/>
          <a:lstStyle/>
          <a:p>
            <a:r>
              <a:rPr lang="en-US" dirty="0" smtClean="0"/>
              <a:t>ESC-placement results</a:t>
            </a:r>
            <a:endParaRPr lang="en-US" dirty="0"/>
          </a:p>
        </p:txBody>
      </p:sp>
      <p:sp>
        <p:nvSpPr>
          <p:cNvPr id="3" name="2 Marcador de contenido"/>
          <p:cNvSpPr>
            <a:spLocks noGrp="1"/>
          </p:cNvSpPr>
          <p:nvPr>
            <p:ph idx="1"/>
          </p:nvPr>
        </p:nvSpPr>
        <p:spPr>
          <a:xfrm>
            <a:off x="714348" y="2257428"/>
            <a:ext cx="4429156" cy="4100530"/>
          </a:xfrm>
        </p:spPr>
        <p:txBody>
          <a:bodyPr/>
          <a:lstStyle/>
          <a:p>
            <a:r>
              <a:rPr lang="en-US" dirty="0" smtClean="0"/>
              <a:t>Local: No coop. cache</a:t>
            </a:r>
          </a:p>
          <a:p>
            <a:r>
              <a:rPr lang="en-US" dirty="0" smtClean="0"/>
              <a:t>RSS: Random</a:t>
            </a:r>
          </a:p>
          <a:p>
            <a:r>
              <a:rPr lang="en-US" dirty="0" smtClean="0"/>
              <a:t>Exp Age: Lowest contention</a:t>
            </a:r>
          </a:p>
          <a:p>
            <a:r>
              <a:rPr lang="en-US" dirty="0" smtClean="0"/>
              <a:t>BPR: </a:t>
            </a:r>
            <a:r>
              <a:rPr lang="en-US" dirty="0" err="1" smtClean="0"/>
              <a:t>Repeted</a:t>
            </a:r>
            <a:r>
              <a:rPr lang="en-US" dirty="0" smtClean="0"/>
              <a:t> accesses</a:t>
            </a:r>
          </a:p>
          <a:p>
            <a:pPr algn="ctr">
              <a:buNone/>
            </a:pPr>
            <a:endParaRPr lang="en-US" dirty="0"/>
          </a:p>
        </p:txBody>
      </p:sp>
      <p:sp>
        <p:nvSpPr>
          <p:cNvPr id="6" name="2 Marcador de contenido"/>
          <p:cNvSpPr txBox="1">
            <a:spLocks/>
          </p:cNvSpPr>
          <p:nvPr/>
        </p:nvSpPr>
        <p:spPr bwMode="auto">
          <a:xfrm>
            <a:off x="5000596" y="1828800"/>
            <a:ext cx="4143404" cy="671506"/>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ctr" defTabSz="762000" rtl="0" eaLnBrk="1" fontAlgn="base" latinLnBrk="0" hangingPunct="1">
              <a:lnSpc>
                <a:spcPct val="100000"/>
              </a:lnSpc>
              <a:spcBef>
                <a:spcPct val="20000"/>
              </a:spcBef>
              <a:spcAft>
                <a:spcPct val="0"/>
              </a:spcAft>
              <a:buClr>
                <a:srgbClr val="990033"/>
              </a:buClr>
              <a:buSzPct val="75000"/>
              <a:buFont typeface="Wingdings" pitchFamily="2" charset="2"/>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Throughput</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143000" y="404813"/>
            <a:ext cx="7391400" cy="638175"/>
          </a:xfrm>
          <a:ln/>
        </p:spPr>
        <p:txBody>
          <a:bodyPr/>
          <a:lstStyle/>
          <a:p>
            <a:pPr>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pPr>
            <a:r>
              <a:rPr lang="en-US" dirty="0" smtClean="0"/>
              <a:t>Data search</a:t>
            </a:r>
            <a:endParaRPr lang="en-US" dirty="0"/>
          </a:p>
        </p:txBody>
      </p:sp>
      <p:sp>
        <p:nvSpPr>
          <p:cNvPr id="14338" name="Rectangle 2"/>
          <p:cNvSpPr>
            <a:spLocks noGrp="1" noChangeArrowheads="1"/>
          </p:cNvSpPr>
          <p:nvPr>
            <p:ph type="body" idx="4294967295"/>
          </p:nvPr>
        </p:nvSpPr>
        <p:spPr>
          <a:xfrm>
            <a:off x="1143000" y="1428736"/>
            <a:ext cx="7391400" cy="4972064"/>
          </a:xfrm>
          <a:ln/>
        </p:spPr>
        <p:txBody>
          <a:bodyPr>
            <a:normAutofit/>
          </a:bodyPr>
          <a:lstStyle/>
          <a:p>
            <a:pPr marL="341313"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Locate a document in the cooperative cache</a:t>
            </a:r>
          </a:p>
          <a:p>
            <a:pPr marL="741363" lvl="1"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Decide how many nodes to query.</a:t>
            </a:r>
          </a:p>
          <a:p>
            <a:pPr marL="341313"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Objectives</a:t>
            </a:r>
          </a:p>
          <a:p>
            <a:pPr marL="741363" lvl="1"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Reduced number of nodes </a:t>
            </a:r>
            <a:r>
              <a:rPr lang="en-US" dirty="0" smtClean="0"/>
              <a:t>queried</a:t>
            </a:r>
            <a:endParaRPr lang="en-US" dirty="0" smtClean="0"/>
          </a:p>
          <a:p>
            <a:pPr marL="741363" lvl="1"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Small </a:t>
            </a:r>
            <a:r>
              <a:rPr lang="en-US" dirty="0" smtClean="0"/>
              <a:t>avoidable miss</a:t>
            </a:r>
          </a:p>
          <a:p>
            <a:pPr marL="741363" lvl="1" indent="-341313">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Adapt </a:t>
            </a:r>
            <a:r>
              <a:rPr lang="en-US" dirty="0" smtClean="0"/>
              <a:t>to workload</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Y:\tmp\Tesis_2008_07_26\Tesis\otros\esc_search_formula.png"/>
          <p:cNvPicPr>
            <a:picLocks noChangeAspect="1" noChangeArrowheads="1"/>
          </p:cNvPicPr>
          <p:nvPr/>
        </p:nvPicPr>
        <p:blipFill>
          <a:blip r:embed="rId3"/>
          <a:srcRect/>
          <a:stretch>
            <a:fillRect/>
          </a:stretch>
        </p:blipFill>
        <p:spPr bwMode="auto">
          <a:xfrm>
            <a:off x="1000100" y="4214818"/>
            <a:ext cx="8502074" cy="928694"/>
          </a:xfrm>
          <a:prstGeom prst="rect">
            <a:avLst/>
          </a:prstGeom>
          <a:noFill/>
        </p:spPr>
      </p:pic>
      <p:sp>
        <p:nvSpPr>
          <p:cNvPr id="15361" name="Rectangle 1"/>
          <p:cNvSpPr>
            <a:spLocks noGrp="1" noChangeArrowheads="1"/>
          </p:cNvSpPr>
          <p:nvPr>
            <p:ph type="title" idx="4294967295"/>
          </p:nvPr>
        </p:nvSpPr>
        <p:spPr>
          <a:xfrm>
            <a:off x="1143000" y="404813"/>
            <a:ext cx="7391400" cy="638175"/>
          </a:xfrm>
          <a:ln/>
        </p:spPr>
        <p:txBody>
          <a:bodyPr/>
          <a:lstStyle/>
          <a:p>
            <a:pPr>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pPr>
            <a:r>
              <a:rPr lang="en-US" dirty="0" smtClean="0"/>
              <a:t>ESC-Search</a:t>
            </a:r>
            <a:endParaRPr lang="en-US" dirty="0"/>
          </a:p>
        </p:txBody>
      </p:sp>
      <p:sp>
        <p:nvSpPr>
          <p:cNvPr id="15362" name="Rectangle 2"/>
          <p:cNvSpPr>
            <a:spLocks noGrp="1" noChangeArrowheads="1"/>
          </p:cNvSpPr>
          <p:nvPr>
            <p:ph type="body" idx="4294967295"/>
          </p:nvPr>
        </p:nvSpPr>
        <p:spPr>
          <a:xfrm>
            <a:off x="785818" y="1528770"/>
            <a:ext cx="7929586" cy="4900626"/>
          </a:xfrm>
          <a:ln/>
        </p:spPr>
        <p:txBody>
          <a:bodyPr>
            <a:normAutofit fontScale="77500" lnSpcReduction="20000"/>
          </a:bodyPr>
          <a:lstStyle/>
          <a:p>
            <a:pPr marL="341313" indent="-341313">
              <a:lnSpc>
                <a:spcPct val="110000"/>
              </a:lnSpc>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Probabilistic map of the contents.</a:t>
            </a:r>
          </a:p>
          <a:p>
            <a:pPr marL="341313" indent="-341313">
              <a:lnSpc>
                <a:spcPct val="110000"/>
              </a:lnSpc>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The more accessed the more likely to be in cache.</a:t>
            </a:r>
          </a:p>
          <a:p>
            <a:pPr marL="741363" lvl="1" indent="-341313">
              <a:lnSpc>
                <a:spcPct val="110000"/>
              </a:lnSpc>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Estimator of presence based on frequency in ESC-summary</a:t>
            </a:r>
          </a:p>
          <a:p>
            <a:pPr marL="741363" lvl="1" indent="-341313">
              <a:lnSpc>
                <a:spcPct val="110000"/>
              </a:lnSpc>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Update dynamically: </a:t>
            </a:r>
            <a:r>
              <a:rPr lang="en-GB" dirty="0" err="1" smtClean="0"/>
              <a:t>prob_hit</a:t>
            </a:r>
            <a:r>
              <a:rPr lang="en-GB" dirty="0" smtClean="0"/>
              <a:t>(freq=5) = 5/8</a:t>
            </a:r>
          </a:p>
          <a:p>
            <a:pPr marL="1141413" lvl="2" indent="-227013">
              <a:lnSpc>
                <a:spcPct val="110000"/>
              </a:lnSpc>
              <a:buFont typeface="Comic Sans MS" pitchFamily="64" charset="0"/>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a) If hit: 	</a:t>
            </a:r>
            <a:r>
              <a:rPr lang="en-GB" dirty="0" err="1" smtClean="0"/>
              <a:t>prob</a:t>
            </a:r>
            <a:r>
              <a:rPr lang="en-GB" dirty="0" smtClean="0"/>
              <a:t> hit(freq=5) = 6/9</a:t>
            </a:r>
          </a:p>
          <a:p>
            <a:pPr marL="1141413" lvl="2" indent="-227013">
              <a:lnSpc>
                <a:spcPct val="110000"/>
              </a:lnSpc>
              <a:buFont typeface="Comic Sans MS" pitchFamily="64" charset="0"/>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b) If miss: 	</a:t>
            </a:r>
            <a:r>
              <a:rPr lang="en-GB" dirty="0" err="1" smtClean="0"/>
              <a:t>prob_hit</a:t>
            </a:r>
            <a:r>
              <a:rPr lang="en-GB" dirty="0" smtClean="0"/>
              <a:t>(freq=5) = 5/9</a:t>
            </a:r>
          </a:p>
          <a:p>
            <a:pPr marL="341313" indent="-341313">
              <a:lnSpc>
                <a:spcPct val="110000"/>
              </a:lnSpc>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Limit the </a:t>
            </a:r>
            <a:r>
              <a:rPr lang="en-US" dirty="0"/>
              <a:t>probability of not finding a </a:t>
            </a:r>
            <a:r>
              <a:rPr lang="en-US" dirty="0" smtClean="0"/>
              <a:t>document</a:t>
            </a:r>
          </a:p>
          <a:p>
            <a:pPr marL="341313" indent="-341313">
              <a:lnSpc>
                <a:spcPct val="110000"/>
              </a:lnSpc>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endParaRPr lang="en-US" dirty="0" smtClean="0"/>
          </a:p>
          <a:p>
            <a:pPr marL="341313" indent="-341313">
              <a:lnSpc>
                <a:spcPct val="110000"/>
              </a:lnSpc>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endParaRPr lang="en-US" dirty="0" smtClean="0"/>
          </a:p>
          <a:p>
            <a:pPr marL="341313" indent="-341313">
              <a:lnSpc>
                <a:spcPct val="110000"/>
              </a:lnSpc>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ESC-search </a:t>
            </a:r>
            <a:r>
              <a:rPr lang="en-US" dirty="0" smtClean="0"/>
              <a:t>does </a:t>
            </a:r>
            <a:r>
              <a:rPr lang="en-US" dirty="0" smtClean="0"/>
              <a:t>no network request</a:t>
            </a:r>
          </a:p>
          <a:p>
            <a:pPr marL="741363" lvl="1" indent="-341313">
              <a:lnSpc>
                <a:spcPct val="110000"/>
              </a:lnSpc>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dirty="0" smtClean="0"/>
              <a:t>Unlike DHTs it is not </a:t>
            </a:r>
            <a:r>
              <a:rPr lang="en-US" dirty="0"/>
              <a:t>necessary to chain requests to find data</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3" name="Object 3"/>
          <p:cNvGraphicFramePr>
            <a:graphicFrameLocks noChangeAspect="1"/>
          </p:cNvGraphicFramePr>
          <p:nvPr/>
        </p:nvGraphicFramePr>
        <p:xfrm>
          <a:off x="2857488" y="1673219"/>
          <a:ext cx="3946525" cy="898525"/>
        </p:xfrm>
        <a:graphic>
          <a:graphicData uri="http://schemas.openxmlformats.org/presentationml/2006/ole">
            <p:oleObj spid="_x0000_s117763" name="Ecuación" r:id="rId4" imgW="1841400" imgH="457200" progId="Equation.3">
              <p:embed/>
            </p:oleObj>
          </a:graphicData>
        </a:graphic>
      </p:graphicFrame>
      <p:graphicFrame>
        <p:nvGraphicFramePr>
          <p:cNvPr id="117774" name="Object 14"/>
          <p:cNvGraphicFramePr>
            <a:graphicFrameLocks noChangeAspect="1"/>
          </p:cNvGraphicFramePr>
          <p:nvPr/>
        </p:nvGraphicFramePr>
        <p:xfrm>
          <a:off x="2868616" y="1673219"/>
          <a:ext cx="2203450" cy="898525"/>
        </p:xfrm>
        <a:graphic>
          <a:graphicData uri="http://schemas.openxmlformats.org/presentationml/2006/ole">
            <p:oleObj spid="_x0000_s117774" name="Ecuación" r:id="rId5" imgW="1028520" imgH="457200" progId="Equation.3">
              <p:embed/>
            </p:oleObj>
          </a:graphicData>
        </a:graphic>
      </p:graphicFrame>
      <p:sp>
        <p:nvSpPr>
          <p:cNvPr id="2" name="1 Título"/>
          <p:cNvSpPr>
            <a:spLocks noGrp="1"/>
          </p:cNvSpPr>
          <p:nvPr>
            <p:ph type="title"/>
          </p:nvPr>
        </p:nvSpPr>
        <p:spPr/>
        <p:txBody>
          <a:bodyPr/>
          <a:lstStyle/>
          <a:p>
            <a:r>
              <a:rPr lang="en-US" dirty="0" smtClean="0"/>
              <a:t>ESC-search example</a:t>
            </a:r>
            <a:endParaRPr lang="en-US" dirty="0">
              <a:solidFill>
                <a:srgbClr val="FF0000"/>
              </a:solidFill>
            </a:endParaRPr>
          </a:p>
        </p:txBody>
      </p:sp>
      <p:sp>
        <p:nvSpPr>
          <p:cNvPr id="3" name="2 Marcador de contenido"/>
          <p:cNvSpPr>
            <a:spLocks noGrp="1"/>
          </p:cNvSpPr>
          <p:nvPr>
            <p:ph idx="1"/>
          </p:nvPr>
        </p:nvSpPr>
        <p:spPr>
          <a:xfrm>
            <a:off x="1285852" y="5643578"/>
            <a:ext cx="3429024" cy="785818"/>
          </a:xfrm>
        </p:spPr>
        <p:txBody>
          <a:bodyPr/>
          <a:lstStyle/>
          <a:p>
            <a:pPr algn="ctr">
              <a:buNone/>
            </a:pPr>
            <a:r>
              <a:rPr lang="en-US" sz="2000" dirty="0" smtClean="0"/>
              <a:t>Avoidable miss is set </a:t>
            </a:r>
          </a:p>
          <a:p>
            <a:pPr algn="ctr">
              <a:buNone/>
            </a:pPr>
            <a:r>
              <a:rPr lang="en-US" sz="2000" dirty="0" smtClean="0"/>
              <a:t>to 0.10</a:t>
            </a:r>
          </a:p>
        </p:txBody>
      </p:sp>
      <p:graphicFrame>
        <p:nvGraphicFramePr>
          <p:cNvPr id="117767" name="Object 7"/>
          <p:cNvGraphicFramePr>
            <a:graphicFrameLocks noChangeAspect="1"/>
          </p:cNvGraphicFramePr>
          <p:nvPr/>
        </p:nvGraphicFramePr>
        <p:xfrm>
          <a:off x="2285984" y="1285860"/>
          <a:ext cx="5233999" cy="368049"/>
        </p:xfrm>
        <a:graphic>
          <a:graphicData uri="http://schemas.openxmlformats.org/presentationml/2006/ole">
            <p:oleObj spid="_x0000_s117767" name="Ecuación" r:id="rId6" imgW="2641320" imgH="203040" progId="Equation.3">
              <p:embed/>
            </p:oleObj>
          </a:graphicData>
        </a:graphic>
      </p:graphicFrame>
      <p:graphicFrame>
        <p:nvGraphicFramePr>
          <p:cNvPr id="117768" name="Object 8"/>
          <p:cNvGraphicFramePr>
            <a:graphicFrameLocks noChangeAspect="1"/>
          </p:cNvGraphicFramePr>
          <p:nvPr/>
        </p:nvGraphicFramePr>
        <p:xfrm>
          <a:off x="2285984" y="2571744"/>
          <a:ext cx="5233988" cy="368300"/>
        </p:xfrm>
        <a:graphic>
          <a:graphicData uri="http://schemas.openxmlformats.org/presentationml/2006/ole">
            <p:oleObj spid="_x0000_s117768" name="Ecuación" r:id="rId7" imgW="2641320" imgH="203040" progId="Equation.3">
              <p:embed/>
            </p:oleObj>
          </a:graphicData>
        </a:graphic>
      </p:graphicFrame>
      <p:pic>
        <p:nvPicPr>
          <p:cNvPr id="117770" name="Picture 10" descr="C:\Documents and Settings\ddomings\Escritorio\600px-Green_tick.svg.png"/>
          <p:cNvPicPr>
            <a:picLocks noChangeAspect="1" noChangeArrowheads="1"/>
          </p:cNvPicPr>
          <p:nvPr/>
        </p:nvPicPr>
        <p:blipFill>
          <a:blip r:embed="rId8" cstate="print"/>
          <a:srcRect/>
          <a:stretch>
            <a:fillRect/>
          </a:stretch>
        </p:blipFill>
        <p:spPr bwMode="auto">
          <a:xfrm>
            <a:off x="7429520" y="3000372"/>
            <a:ext cx="642942" cy="642942"/>
          </a:xfrm>
          <a:prstGeom prst="rect">
            <a:avLst/>
          </a:prstGeom>
          <a:noFill/>
        </p:spPr>
      </p:pic>
      <p:sp>
        <p:nvSpPr>
          <p:cNvPr id="15" name="14 Multiplicar"/>
          <p:cNvSpPr/>
          <p:nvPr/>
        </p:nvSpPr>
        <p:spPr bwMode="auto">
          <a:xfrm>
            <a:off x="7286644" y="1571612"/>
            <a:ext cx="928694" cy="857256"/>
          </a:xfrm>
          <a:prstGeom prst="mathMultiply">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graphicFrame>
        <p:nvGraphicFramePr>
          <p:cNvPr id="117772" name="Object 12"/>
          <p:cNvGraphicFramePr>
            <a:graphicFrameLocks noChangeAspect="1"/>
          </p:cNvGraphicFramePr>
          <p:nvPr/>
        </p:nvGraphicFramePr>
        <p:xfrm>
          <a:off x="2741628" y="2928934"/>
          <a:ext cx="3973512" cy="898525"/>
        </p:xfrm>
        <a:graphic>
          <a:graphicData uri="http://schemas.openxmlformats.org/presentationml/2006/ole">
            <p:oleObj spid="_x0000_s117772" name="Ecuación" r:id="rId9" imgW="1854000" imgH="457200" progId="Equation.3">
              <p:embed/>
            </p:oleObj>
          </a:graphicData>
        </a:graphic>
      </p:graphicFrame>
      <p:sp>
        <p:nvSpPr>
          <p:cNvPr id="19" name="18 Rectángulo redondeado"/>
          <p:cNvSpPr/>
          <p:nvPr/>
        </p:nvSpPr>
        <p:spPr bwMode="auto">
          <a:xfrm>
            <a:off x="785786" y="1714488"/>
            <a:ext cx="1714512" cy="7143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Request node 4</a:t>
            </a:r>
          </a:p>
        </p:txBody>
      </p:sp>
      <p:sp>
        <p:nvSpPr>
          <p:cNvPr id="20" name="19 Rectángulo redondeado"/>
          <p:cNvSpPr/>
          <p:nvPr/>
        </p:nvSpPr>
        <p:spPr bwMode="auto">
          <a:xfrm>
            <a:off x="785786" y="2928934"/>
            <a:ext cx="1714512" cy="7143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Request node 4 and 2</a:t>
            </a:r>
          </a:p>
        </p:txBody>
      </p:sp>
      <p:pic>
        <p:nvPicPr>
          <p:cNvPr id="117773" name="Picture 13" descr="Y:\tmp\Tesis_2008_07_26\Tesis\otros\esc_search_example_1.png"/>
          <p:cNvPicPr>
            <a:picLocks noChangeAspect="1" noChangeArrowheads="1"/>
          </p:cNvPicPr>
          <p:nvPr/>
        </p:nvPicPr>
        <p:blipFill>
          <a:blip r:embed="rId10" cstate="print"/>
          <a:srcRect/>
          <a:stretch>
            <a:fillRect/>
          </a:stretch>
        </p:blipFill>
        <p:spPr bwMode="auto">
          <a:xfrm>
            <a:off x="4929190" y="3714752"/>
            <a:ext cx="3047343" cy="2920996"/>
          </a:xfrm>
          <a:prstGeom prst="rect">
            <a:avLst/>
          </a:prstGeom>
          <a:noFill/>
        </p:spPr>
      </p:pic>
      <p:sp>
        <p:nvSpPr>
          <p:cNvPr id="16" name="15 Rectángulo"/>
          <p:cNvSpPr/>
          <p:nvPr/>
        </p:nvSpPr>
        <p:spPr bwMode="auto">
          <a:xfrm>
            <a:off x="5072066" y="6215082"/>
            <a:ext cx="1143008"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7" name="16 Rectángulo"/>
          <p:cNvSpPr/>
          <p:nvPr/>
        </p:nvSpPr>
        <p:spPr bwMode="auto">
          <a:xfrm>
            <a:off x="5000628" y="5143512"/>
            <a:ext cx="1214446"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18" name="17 Rectángulo"/>
          <p:cNvSpPr/>
          <p:nvPr/>
        </p:nvSpPr>
        <p:spPr bwMode="auto">
          <a:xfrm>
            <a:off x="2786050" y="1714488"/>
            <a:ext cx="428628" cy="785818"/>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1" name="20 Rectángulo"/>
          <p:cNvSpPr/>
          <p:nvPr/>
        </p:nvSpPr>
        <p:spPr bwMode="auto">
          <a:xfrm>
            <a:off x="3929058" y="1643050"/>
            <a:ext cx="928694" cy="928694"/>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2" name="21 Rectángulo"/>
          <p:cNvSpPr/>
          <p:nvPr/>
        </p:nvSpPr>
        <p:spPr bwMode="auto">
          <a:xfrm>
            <a:off x="5072066" y="4857760"/>
            <a:ext cx="1143008" cy="357190"/>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3" name="22 Rectángulo"/>
          <p:cNvSpPr/>
          <p:nvPr/>
        </p:nvSpPr>
        <p:spPr bwMode="auto">
          <a:xfrm>
            <a:off x="5143504" y="5929330"/>
            <a:ext cx="1071570" cy="428628"/>
          </a:xfrm>
          <a:prstGeom prst="rect">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7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1777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7763"/>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7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776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9" grpId="0" animBg="1"/>
      <p:bldP spid="20" grpId="0" animBg="1"/>
      <p:bldP spid="16" grpId="0" animBg="1"/>
      <p:bldP spid="16" grpId="1" animBg="1"/>
      <p:bldP spid="17" grpId="0" animBg="1"/>
      <p:bldP spid="17" grpId="1" animBg="1"/>
      <p:bldP spid="18" grpId="0" animBg="1"/>
      <p:bldP spid="18" grpId="1" animBg="1"/>
      <p:bldP spid="21" grpId="0" animBg="1"/>
      <p:bldP spid="21" grpId="1" animBg="1"/>
      <p:bldP spid="22" grpId="0" animBg="1"/>
      <p:bldP spid="22" grpId="1" animBg="1"/>
      <p:bldP spid="23" grpId="0" animBg="1"/>
      <p:bldP spid="2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ESC-search example</a:t>
            </a:r>
            <a:endParaRPr lang="en-US" dirty="0"/>
          </a:p>
        </p:txBody>
      </p:sp>
      <p:sp>
        <p:nvSpPr>
          <p:cNvPr id="3" name="2 Marcador de contenido"/>
          <p:cNvSpPr>
            <a:spLocks noGrp="1"/>
          </p:cNvSpPr>
          <p:nvPr>
            <p:ph idx="1"/>
          </p:nvPr>
        </p:nvSpPr>
        <p:spPr>
          <a:xfrm>
            <a:off x="714348" y="1500174"/>
            <a:ext cx="8429652" cy="4572000"/>
          </a:xfrm>
        </p:spPr>
        <p:txBody>
          <a:bodyPr/>
          <a:lstStyle/>
          <a:p>
            <a:r>
              <a:rPr lang="en-US" sz="2800" dirty="0" smtClean="0"/>
              <a:t>Hit: N4 has document D8</a:t>
            </a:r>
          </a:p>
          <a:p>
            <a:pPr lvl="1"/>
            <a:r>
              <a:rPr lang="en-US" sz="2400" dirty="0" smtClean="0"/>
              <a:t>p(ESC=5): 7/8 =&gt; 8/9</a:t>
            </a:r>
          </a:p>
          <a:p>
            <a:r>
              <a:rPr lang="en-US" sz="2800" dirty="0" smtClean="0"/>
              <a:t>Miss: N2 did not.</a:t>
            </a:r>
          </a:p>
          <a:p>
            <a:pPr lvl="1"/>
            <a:r>
              <a:rPr lang="en-US" sz="2400" dirty="0" smtClean="0"/>
              <a:t>p(ESC=4): 6/8 =&gt; 6/9</a:t>
            </a:r>
          </a:p>
        </p:txBody>
      </p:sp>
      <p:pic>
        <p:nvPicPr>
          <p:cNvPr id="173057" name="Picture 1" descr="Y:\tmp\Tesis_2008_07_26\Tesis\otros\esc_search_example_2.png"/>
          <p:cNvPicPr>
            <a:picLocks noChangeAspect="1" noChangeArrowheads="1"/>
          </p:cNvPicPr>
          <p:nvPr/>
        </p:nvPicPr>
        <p:blipFill>
          <a:blip r:embed="rId3" cstate="print"/>
          <a:srcRect/>
          <a:stretch>
            <a:fillRect/>
          </a:stretch>
        </p:blipFill>
        <p:spPr bwMode="auto">
          <a:xfrm>
            <a:off x="4143372" y="3302426"/>
            <a:ext cx="3786214" cy="321311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sz="3200"/>
              <a:t>Question Answering:</a:t>
            </a:r>
            <a:br>
              <a:rPr lang="en-GB" sz="3200"/>
            </a:br>
            <a:r>
              <a:rPr lang="en-GB" sz="3200"/>
              <a:t>What is it?</a:t>
            </a:r>
          </a:p>
        </p:txBody>
      </p:sp>
      <p:sp>
        <p:nvSpPr>
          <p:cNvPr id="9219" name="Rectangle 3"/>
          <p:cNvSpPr>
            <a:spLocks noGrp="1" noChangeArrowheads="1"/>
          </p:cNvSpPr>
          <p:nvPr>
            <p:ph type="body" idx="1"/>
          </p:nvPr>
        </p:nvSpPr>
        <p:spPr>
          <a:xfrm>
            <a:off x="1143000" y="1600200"/>
            <a:ext cx="7391400" cy="4572000"/>
          </a:xfrm>
        </p:spPr>
        <p:txBody>
          <a:bodyPr>
            <a:normAutofit fontScale="92500"/>
          </a:bodyPr>
          <a:lstStyle/>
          <a:p>
            <a:pPr>
              <a:lnSpc>
                <a:spcPct val="110000"/>
              </a:lnSpc>
            </a:pPr>
            <a:r>
              <a:rPr lang="en-GB" sz="2800" dirty="0"/>
              <a:t>An automated tool that can search and retrieve information from a textual document repository</a:t>
            </a:r>
            <a:r>
              <a:rPr lang="en-GB" sz="2800" dirty="0" smtClean="0"/>
              <a:t>.</a:t>
            </a:r>
          </a:p>
          <a:p>
            <a:pPr>
              <a:lnSpc>
                <a:spcPct val="110000"/>
              </a:lnSpc>
            </a:pPr>
            <a:r>
              <a:rPr lang="en-GB" sz="2800" dirty="0" smtClean="0"/>
              <a:t>Different from traditional IR keyword based search engines</a:t>
            </a:r>
            <a:endParaRPr lang="en-GB" sz="2800" dirty="0"/>
          </a:p>
          <a:p>
            <a:pPr lvl="1">
              <a:lnSpc>
                <a:spcPct val="110000"/>
              </a:lnSpc>
            </a:pPr>
            <a:r>
              <a:rPr lang="en-GB" sz="2400" dirty="0"/>
              <a:t>Queries are expressed in natural language.</a:t>
            </a:r>
          </a:p>
          <a:p>
            <a:pPr lvl="1">
              <a:lnSpc>
                <a:spcPct val="110000"/>
              </a:lnSpc>
            </a:pPr>
            <a:r>
              <a:rPr lang="en-GB" sz="2400" dirty="0"/>
              <a:t>The answer is a precise answer to the stated question.</a:t>
            </a:r>
          </a:p>
          <a:p>
            <a:pPr>
              <a:lnSpc>
                <a:spcPct val="110000"/>
              </a:lnSpc>
            </a:pPr>
            <a:r>
              <a:rPr lang="en-GB" sz="2800" dirty="0" smtClean="0"/>
              <a:t>Example</a:t>
            </a:r>
          </a:p>
          <a:p>
            <a:pPr lvl="1">
              <a:lnSpc>
                <a:spcPct val="110000"/>
              </a:lnSpc>
            </a:pPr>
            <a:r>
              <a:rPr lang="en-GB" sz="2400" dirty="0" smtClean="0"/>
              <a:t>What country is Aswan High Dam located in?</a:t>
            </a:r>
            <a:endParaRPr lang="en-GB" sz="2000" dirty="0"/>
          </a:p>
          <a:p>
            <a:pPr lvl="1">
              <a:lnSpc>
                <a:spcPct val="110000"/>
              </a:lnSpc>
            </a:pPr>
            <a:r>
              <a:rPr lang="en-GB" sz="2400" dirty="0" smtClean="0"/>
              <a:t>Egypt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000100" y="500042"/>
            <a:ext cx="7391400" cy="533400"/>
          </a:xfrm>
        </p:spPr>
        <p:txBody>
          <a:bodyPr/>
          <a:lstStyle/>
          <a:p>
            <a:r>
              <a:rPr lang="en-US" dirty="0" smtClean="0"/>
              <a:t>ESC-search example</a:t>
            </a:r>
            <a:endParaRPr lang="en-US" dirty="0"/>
          </a:p>
        </p:txBody>
      </p:sp>
      <p:graphicFrame>
        <p:nvGraphicFramePr>
          <p:cNvPr id="117768" name="Object 8"/>
          <p:cNvGraphicFramePr>
            <a:graphicFrameLocks noChangeAspect="1"/>
          </p:cNvGraphicFramePr>
          <p:nvPr/>
        </p:nvGraphicFramePr>
        <p:xfrm>
          <a:off x="2338408" y="2214554"/>
          <a:ext cx="5233988" cy="368300"/>
        </p:xfrm>
        <a:graphic>
          <a:graphicData uri="http://schemas.openxmlformats.org/presentationml/2006/ole">
            <p:oleObj spid="_x0000_s164869" name="Ecuación" r:id="rId4" imgW="2641320" imgH="203040" progId="Equation.3">
              <p:embed/>
            </p:oleObj>
          </a:graphicData>
        </a:graphic>
      </p:graphicFrame>
      <p:pic>
        <p:nvPicPr>
          <p:cNvPr id="117770" name="Picture 10" descr="C:\Documents and Settings\ddomings\Escritorio\600px-Green_tick.svg.png"/>
          <p:cNvPicPr>
            <a:picLocks noChangeAspect="1" noChangeArrowheads="1"/>
          </p:cNvPicPr>
          <p:nvPr/>
        </p:nvPicPr>
        <p:blipFill>
          <a:blip r:embed="rId5" cstate="print"/>
          <a:srcRect/>
          <a:stretch>
            <a:fillRect/>
          </a:stretch>
        </p:blipFill>
        <p:spPr bwMode="auto">
          <a:xfrm>
            <a:off x="6858016" y="2714620"/>
            <a:ext cx="642942" cy="642942"/>
          </a:xfrm>
          <a:prstGeom prst="rect">
            <a:avLst/>
          </a:prstGeom>
          <a:noFill/>
        </p:spPr>
      </p:pic>
      <p:sp>
        <p:nvSpPr>
          <p:cNvPr id="11" name="2 Marcador de contenido"/>
          <p:cNvSpPr txBox="1">
            <a:spLocks/>
          </p:cNvSpPr>
          <p:nvPr/>
        </p:nvSpPr>
        <p:spPr bwMode="auto">
          <a:xfrm>
            <a:off x="1000100" y="1571612"/>
            <a:ext cx="7929618" cy="45720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762000" rtl="0" eaLnBrk="1" fontAlgn="base" latinLnBrk="0" hangingPunct="1">
              <a:lnSpc>
                <a:spcPct val="100000"/>
              </a:lnSpc>
              <a:spcBef>
                <a:spcPct val="20000"/>
              </a:spcBef>
              <a:spcAft>
                <a:spcPct val="0"/>
              </a:spcAft>
              <a:buClr>
                <a:srgbClr val="990033"/>
              </a:buClr>
              <a:buSzPct val="75000"/>
              <a:buFont typeface="Wingdings" pitchFamily="2" charset="2"/>
              <a:buChar char="l"/>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ESC learns from experience and requests</a:t>
            </a:r>
            <a:endParaRPr kumimoji="0" lang="en-US" sz="2800" b="0" i="0" u="none" strike="noStrike" kern="0" cap="none" spc="0" normalizeH="0" baseline="0" noProof="0" dirty="0">
              <a:ln>
                <a:noFill/>
              </a:ln>
              <a:solidFill>
                <a:schemeClr val="tx1"/>
              </a:solidFill>
              <a:effectLst/>
              <a:uLnTx/>
              <a:uFillTx/>
              <a:latin typeface="+mn-lt"/>
            </a:endParaRPr>
          </a:p>
        </p:txBody>
      </p:sp>
      <p:graphicFrame>
        <p:nvGraphicFramePr>
          <p:cNvPr id="164872" name="Object 8"/>
          <p:cNvGraphicFramePr>
            <a:graphicFrameLocks noChangeAspect="1"/>
          </p:cNvGraphicFramePr>
          <p:nvPr/>
        </p:nvGraphicFramePr>
        <p:xfrm>
          <a:off x="2678113" y="2643188"/>
          <a:ext cx="3973512" cy="898525"/>
        </p:xfrm>
        <a:graphic>
          <a:graphicData uri="http://schemas.openxmlformats.org/presentationml/2006/ole">
            <p:oleObj spid="_x0000_s164872" name="Ecuación" r:id="rId6" imgW="1854000" imgH="457200" progId="Equation.3">
              <p:embed/>
            </p:oleObj>
          </a:graphicData>
        </a:graphic>
      </p:graphicFrame>
      <p:sp>
        <p:nvSpPr>
          <p:cNvPr id="18" name="17 Rectángulo redondeado"/>
          <p:cNvSpPr/>
          <p:nvPr/>
        </p:nvSpPr>
        <p:spPr bwMode="auto">
          <a:xfrm>
            <a:off x="642910" y="2714620"/>
            <a:ext cx="1714512" cy="7143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Request node 4</a:t>
            </a:r>
          </a:p>
        </p:txBody>
      </p:sp>
      <p:pic>
        <p:nvPicPr>
          <p:cNvPr id="164873" name="Picture 9" descr="Y:\tmp\Tesis_2008_07_26\Tesis\otros\esc_search_example_3.png"/>
          <p:cNvPicPr>
            <a:picLocks noChangeAspect="1" noChangeArrowheads="1"/>
          </p:cNvPicPr>
          <p:nvPr/>
        </p:nvPicPr>
        <p:blipFill>
          <a:blip r:embed="rId7" cstate="print"/>
          <a:srcRect/>
          <a:stretch>
            <a:fillRect/>
          </a:stretch>
        </p:blipFill>
        <p:spPr bwMode="auto">
          <a:xfrm>
            <a:off x="4572000" y="3365718"/>
            <a:ext cx="3643338" cy="349228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8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descr="Y:\tmp\Tesis_2008_07_26\Tesis\otros\esc_search_2.png"/>
          <p:cNvPicPr>
            <a:picLocks noChangeAspect="1" noChangeArrowheads="1"/>
          </p:cNvPicPr>
          <p:nvPr/>
        </p:nvPicPr>
        <p:blipFill>
          <a:blip r:embed="rId3" cstate="print"/>
          <a:srcRect/>
          <a:stretch>
            <a:fillRect/>
          </a:stretch>
        </p:blipFill>
        <p:spPr bwMode="auto">
          <a:xfrm>
            <a:off x="4095756" y="1643050"/>
            <a:ext cx="5048244" cy="3533771"/>
          </a:xfrm>
          <a:prstGeom prst="rect">
            <a:avLst/>
          </a:prstGeom>
          <a:noFill/>
        </p:spPr>
      </p:pic>
      <p:sp>
        <p:nvSpPr>
          <p:cNvPr id="20482" name="Rectangle 2"/>
          <p:cNvSpPr>
            <a:spLocks noGrp="1" noChangeArrowheads="1"/>
          </p:cNvSpPr>
          <p:nvPr>
            <p:ph type="title" idx="4294967295"/>
          </p:nvPr>
        </p:nvSpPr>
        <p:spPr>
          <a:xfrm>
            <a:off x="1143000" y="404813"/>
            <a:ext cx="7391400" cy="638175"/>
          </a:xfrm>
          <a:ln/>
        </p:spPr>
        <p:txBody>
          <a:bodyPr/>
          <a:lstStyle/>
          <a:p>
            <a:pPr>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pPr>
            <a:r>
              <a:rPr lang="en-US"/>
              <a:t>Experiments Search</a:t>
            </a:r>
          </a:p>
        </p:txBody>
      </p:sp>
      <p:sp>
        <p:nvSpPr>
          <p:cNvPr id="20483" name="Rectangle 3"/>
          <p:cNvSpPr>
            <a:spLocks noGrp="1" noChangeArrowheads="1"/>
          </p:cNvSpPr>
          <p:nvPr>
            <p:ph type="body" idx="4294967295"/>
          </p:nvPr>
        </p:nvSpPr>
        <p:spPr>
          <a:xfrm>
            <a:off x="539750" y="1698627"/>
            <a:ext cx="3889374" cy="4373579"/>
          </a:xfrm>
          <a:ln/>
        </p:spPr>
        <p:txBody>
          <a:bodyPr>
            <a:normAutofit/>
          </a:bodyPr>
          <a:lstStyle/>
          <a:p>
            <a:pPr marL="341313" indent="-341313">
              <a:spcBef>
                <a:spcPts val="250"/>
              </a:spcBef>
              <a:spcAft>
                <a:spcPts val="125"/>
              </a:spcAft>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sz="2800" dirty="0"/>
              <a:t>Experiment with 16 </a:t>
            </a:r>
            <a:r>
              <a:rPr lang="en-US" sz="2800" dirty="0" smtClean="0"/>
              <a:t>nodes</a:t>
            </a:r>
            <a:endParaRPr lang="en-US" sz="2800" dirty="0"/>
          </a:p>
          <a:p>
            <a:pPr marL="341313" indent="-341313">
              <a:spcBef>
                <a:spcPts val="250"/>
              </a:spcBef>
              <a:spcAft>
                <a:spcPts val="125"/>
              </a:spcAft>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sz="2800" dirty="0"/>
              <a:t>Number of queries can be reduced to 1.5 nodes (10%)</a:t>
            </a:r>
          </a:p>
          <a:p>
            <a:pPr marL="341313" indent="-341313">
              <a:spcBef>
                <a:spcPts val="250"/>
              </a:spcBef>
              <a:spcAft>
                <a:spcPts val="125"/>
              </a:spcAft>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sz="2800" dirty="0" smtClean="0"/>
              <a:t>ESC-placement better than summary caches</a:t>
            </a:r>
          </a:p>
          <a:p>
            <a:pPr marL="741363" lvl="1" indent="-341313">
              <a:spcBef>
                <a:spcPts val="250"/>
              </a:spcBef>
              <a:spcAft>
                <a:spcPts val="125"/>
              </a:spcAft>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US" sz="2400" dirty="0" smtClean="0"/>
              <a:t>Frequencies provide additional information</a:t>
            </a:r>
            <a:endParaRPr lang="en-US" sz="2400" dirty="0"/>
          </a:p>
          <a:p>
            <a:pPr marL="341313" indent="-341313">
              <a:spcBef>
                <a:spcPts val="250"/>
              </a:spcBef>
              <a:spcAft>
                <a:spcPts val="125"/>
              </a:spcAft>
              <a:buClr>
                <a:srgbClr val="990033"/>
              </a:buClr>
              <a:buSzPct val="75000"/>
              <a:buFont typeface="Wingdings" pitchFamily="2" charset="2"/>
              <a:buNone/>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endParaRPr lang="en-US" sz="2000" dirty="0"/>
          </a:p>
          <a:p>
            <a:pPr marL="341313" indent="-341313">
              <a:spcBef>
                <a:spcPts val="250"/>
              </a:spcBef>
              <a:spcAft>
                <a:spcPts val="125"/>
              </a:spcAft>
              <a:buClrTx/>
              <a:buSzTx/>
              <a:buFontTx/>
              <a:buNone/>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endParaRPr lang="en-US" sz="1800" dirty="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2285984" y="642918"/>
            <a:ext cx="3643338" cy="100013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accent1">
                    <a:lumMod val="75000"/>
                  </a:schemeClr>
                </a:solidFill>
                <a:latin typeface="Arial" charset="0"/>
              </a:rPr>
              <a:t>Analysis and optimization of question answering systems</a:t>
            </a:r>
          </a:p>
        </p:txBody>
      </p:sp>
      <p:sp>
        <p:nvSpPr>
          <p:cNvPr id="5" name="4 Rectángulo redondeado"/>
          <p:cNvSpPr/>
          <p:nvPr/>
        </p:nvSpPr>
        <p:spPr bwMode="auto">
          <a:xfrm>
            <a:off x="1000100"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a:t>
            </a:r>
          </a:p>
        </p:txBody>
      </p:sp>
      <p:sp>
        <p:nvSpPr>
          <p:cNvPr id="6" name="5 Rectángulo redondeado"/>
          <p:cNvSpPr/>
          <p:nvPr/>
        </p:nvSpPr>
        <p:spPr bwMode="auto">
          <a:xfrm>
            <a:off x="4143372" y="3143248"/>
            <a:ext cx="1571636" cy="114300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dirty="0" smtClean="0">
                <a:solidFill>
                  <a:schemeClr val="accent1">
                    <a:lumMod val="75000"/>
                  </a:schemeClr>
                </a:solidFill>
                <a:latin typeface="Arial" charset="0"/>
              </a:rPr>
              <a:t>Cooperative caching</a:t>
            </a:r>
          </a:p>
        </p:txBody>
      </p:sp>
      <p:sp>
        <p:nvSpPr>
          <p:cNvPr id="8" name="7 Rectángulo redondeado"/>
          <p:cNvSpPr/>
          <p:nvPr/>
        </p:nvSpPr>
        <p:spPr bwMode="auto">
          <a:xfrm>
            <a:off x="6286512" y="3143248"/>
            <a:ext cx="2214578" cy="1071570"/>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smtClean="0">
                <a:solidFill>
                  <a:schemeClr val="tx1"/>
                </a:solidFill>
                <a:latin typeface="Arial" charset="0"/>
              </a:rPr>
              <a:t>Cache-aware load balancing</a:t>
            </a:r>
          </a:p>
          <a:p>
            <a:pPr algn="ctr" eaLnBrk="0" fontAlgn="base" hangingPunct="0">
              <a:spcBef>
                <a:spcPct val="0"/>
              </a:spcBef>
              <a:spcAft>
                <a:spcPct val="0"/>
              </a:spcAft>
            </a:pPr>
            <a:r>
              <a:rPr lang="en-US" sz="2000" dirty="0" smtClean="0">
                <a:solidFill>
                  <a:schemeClr val="tx1"/>
                </a:solidFill>
                <a:latin typeface="Arial" charset="0"/>
              </a:rPr>
              <a:t>(Chapter 8)</a:t>
            </a:r>
          </a:p>
        </p:txBody>
      </p:sp>
      <p:sp>
        <p:nvSpPr>
          <p:cNvPr id="10" name="9 Rectángulo redondeado"/>
          <p:cNvSpPr/>
          <p:nvPr/>
        </p:nvSpPr>
        <p:spPr bwMode="auto">
          <a:xfrm>
            <a:off x="4714876" y="2071678"/>
            <a:ext cx="2857520" cy="7143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err="1" smtClean="0">
                <a:solidFill>
                  <a:schemeClr val="accent1">
                    <a:lumMod val="75000"/>
                  </a:schemeClr>
                </a:solidFill>
                <a:latin typeface="Arial" charset="0"/>
              </a:rPr>
              <a:t>Evolutive</a:t>
            </a:r>
            <a:r>
              <a:rPr lang="en-US" dirty="0" smtClean="0">
                <a:solidFill>
                  <a:schemeClr val="accent1">
                    <a:lumMod val="75000"/>
                  </a:schemeClr>
                </a:solidFill>
                <a:latin typeface="Arial" charset="0"/>
              </a:rPr>
              <a:t> Summary Counters</a:t>
            </a:r>
          </a:p>
        </p:txBody>
      </p:sp>
      <p:cxnSp>
        <p:nvCxnSpPr>
          <p:cNvPr id="13" name="12 Conector recto de flecha"/>
          <p:cNvCxnSpPr>
            <a:stCxn id="10" idx="2"/>
            <a:endCxn id="6" idx="0"/>
          </p:cNvCxnSpPr>
          <p:nvPr/>
        </p:nvCxnSpPr>
        <p:spPr bwMode="auto">
          <a:xfrm rot="5400000">
            <a:off x="5357818" y="2357430"/>
            <a:ext cx="357190" cy="121444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90123" y="2339570"/>
            <a:ext cx="357190" cy="125016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stCxn id="4" idx="2"/>
            <a:endCxn id="10" idx="0"/>
          </p:cNvCxnSpPr>
          <p:nvPr/>
        </p:nvCxnSpPr>
        <p:spPr bwMode="auto">
          <a:xfrm rot="16200000" flipH="1">
            <a:off x="4911330" y="839372"/>
            <a:ext cx="428628" cy="203598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643446"/>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Performance analysis</a:t>
            </a:r>
          </a:p>
        </p:txBody>
      </p:sp>
      <p:cxnSp>
        <p:nvCxnSpPr>
          <p:cNvPr id="26" name="25 Conector recto de flecha"/>
          <p:cNvCxnSpPr>
            <a:stCxn id="6" idx="2"/>
            <a:endCxn id="25" idx="0"/>
          </p:cNvCxnSpPr>
          <p:nvPr/>
        </p:nvCxnSpPr>
        <p:spPr bwMode="auto">
          <a:xfrm rot="16200000" flipH="1">
            <a:off x="5375677" y="3839768"/>
            <a:ext cx="357190" cy="125016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572264" y="3821909"/>
            <a:ext cx="428628" cy="121444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2071670" y="1393017"/>
            <a:ext cx="1785950" cy="228601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3" name="62 Rectángulo redondeado"/>
          <p:cNvSpPr/>
          <p:nvPr/>
        </p:nvSpPr>
        <p:spPr bwMode="auto">
          <a:xfrm>
            <a:off x="1000100"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 analysis</a:t>
            </a:r>
          </a:p>
        </p:txBody>
      </p:sp>
      <p:cxnSp>
        <p:nvCxnSpPr>
          <p:cNvPr id="28" name="27 Conector recto de flecha"/>
          <p:cNvCxnSpPr>
            <a:stCxn id="5" idx="2"/>
            <a:endCxn id="63" idx="0"/>
          </p:cNvCxnSpPr>
          <p:nvPr/>
        </p:nvCxnSpPr>
        <p:spPr bwMode="auto">
          <a:xfrm rot="5400000">
            <a:off x="1714480" y="4393413"/>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1" name="30 Rectángulo redondeado"/>
          <p:cNvSpPr/>
          <p:nvPr/>
        </p:nvSpPr>
        <p:spPr bwMode="auto">
          <a:xfrm>
            <a:off x="928662" y="5715016"/>
            <a:ext cx="7858180" cy="928694"/>
          </a:xfrm>
          <a:prstGeom prst="roundRect">
            <a:avLst/>
          </a:prstGeom>
          <a:ln>
            <a:prstDash val="sys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tx1"/>
                </a:solidFill>
                <a:latin typeface="Arial" charset="0"/>
              </a:rPr>
              <a:t>D. Dominguez-Sal, M. </a:t>
            </a:r>
            <a:r>
              <a:rPr lang="en-US" dirty="0" err="1" smtClean="0">
                <a:solidFill>
                  <a:schemeClr val="tx1"/>
                </a:solidFill>
                <a:latin typeface="Arial" charset="0"/>
              </a:rPr>
              <a:t>Surdeanu</a:t>
            </a:r>
            <a:r>
              <a:rPr lang="en-US" dirty="0" smtClean="0">
                <a:solidFill>
                  <a:schemeClr val="tx1"/>
                </a:solidFill>
                <a:latin typeface="Arial" charset="0"/>
              </a:rPr>
              <a:t>, J. Aguilar-</a:t>
            </a:r>
            <a:r>
              <a:rPr lang="en-US" dirty="0" err="1" smtClean="0">
                <a:solidFill>
                  <a:schemeClr val="tx1"/>
                </a:solidFill>
                <a:latin typeface="Arial" charset="0"/>
              </a:rPr>
              <a:t>Saborit</a:t>
            </a:r>
            <a:r>
              <a:rPr lang="en-US" dirty="0" smtClean="0">
                <a:solidFill>
                  <a:schemeClr val="tx1"/>
                </a:solidFill>
                <a:latin typeface="Arial" charset="0"/>
              </a:rPr>
              <a:t>, J. </a:t>
            </a:r>
            <a:r>
              <a:rPr lang="en-US" dirty="0" err="1" smtClean="0">
                <a:solidFill>
                  <a:schemeClr val="tx1"/>
                </a:solidFill>
                <a:latin typeface="Arial" charset="0"/>
              </a:rPr>
              <a:t>Larriba-Pey</a:t>
            </a:r>
            <a:r>
              <a:rPr lang="en-US" dirty="0" smtClean="0">
                <a:solidFill>
                  <a:schemeClr val="tx1"/>
                </a:solidFill>
                <a:latin typeface="Arial" charset="0"/>
              </a:rPr>
              <a:t>. </a:t>
            </a:r>
            <a:r>
              <a:rPr lang="en-US" i="1" dirty="0" smtClean="0">
                <a:solidFill>
                  <a:schemeClr val="tx1"/>
                </a:solidFill>
                <a:latin typeface="Arial" charset="0"/>
              </a:rPr>
              <a:t>Cache-aware load balancing for question answering. CIKM 2008</a:t>
            </a:r>
            <a:endParaRPr lang="en-US" dirty="0" smtClean="0">
              <a:solidFill>
                <a:schemeClr val="tx1"/>
              </a:solidFill>
              <a:latin typeface="Arial" charset="0"/>
            </a:endParaRPr>
          </a:p>
        </p:txBody>
      </p:sp>
      <p:pic>
        <p:nvPicPr>
          <p:cNvPr id="29"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548573" y="190499"/>
            <a:ext cx="1166799" cy="1166799"/>
          </a:xfrm>
          <a:prstGeom prst="rect">
            <a:avLst/>
          </a:prstGeom>
          <a:noFill/>
        </p:spPr>
      </p:pic>
      <p:pic>
        <p:nvPicPr>
          <p:cNvPr id="32"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667658" y="357166"/>
            <a:ext cx="1166799" cy="1166799"/>
          </a:xfrm>
          <a:prstGeom prst="rect">
            <a:avLst/>
          </a:prstGeom>
          <a:noFill/>
        </p:spPr>
      </p:pic>
      <p:pic>
        <p:nvPicPr>
          <p:cNvPr id="34"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810534" y="547665"/>
            <a:ext cx="1166799" cy="1166799"/>
          </a:xfrm>
          <a:prstGeom prst="rect">
            <a:avLst/>
          </a:prstGeom>
          <a:noFill/>
        </p:spPr>
      </p:pic>
      <p:pic>
        <p:nvPicPr>
          <p:cNvPr id="35" name="Picture 4" descr="C:\Documents and Settings\ddomings\Configuración local\Archivos temporales de Internet\Content.IE5\UZMJ21Q3\MCj04316160000[1].png"/>
          <p:cNvPicPr>
            <a:picLocks noChangeAspect="1" noChangeArrowheads="1"/>
          </p:cNvPicPr>
          <p:nvPr/>
        </p:nvPicPr>
        <p:blipFill>
          <a:blip r:embed="rId3"/>
          <a:srcRect/>
          <a:stretch>
            <a:fillRect/>
          </a:stretch>
        </p:blipFill>
        <p:spPr bwMode="auto">
          <a:xfrm>
            <a:off x="7977201" y="714356"/>
            <a:ext cx="1166799" cy="1166799"/>
          </a:xfrm>
          <a:prstGeom prst="rect">
            <a:avLst/>
          </a:prstGeom>
          <a:noFill/>
        </p:spPr>
      </p:pic>
      <p:sp>
        <p:nvSpPr>
          <p:cNvPr id="36" name="35 CuadroTexto"/>
          <p:cNvSpPr txBox="1"/>
          <p:nvPr/>
        </p:nvSpPr>
        <p:spPr>
          <a:xfrm>
            <a:off x="6262689" y="1000108"/>
            <a:ext cx="1500198" cy="677108"/>
          </a:xfrm>
          <a:prstGeom prst="rect">
            <a:avLst/>
          </a:prstGeom>
          <a:noFill/>
        </p:spPr>
        <p:txBody>
          <a:bodyPr wrap="square" rtlCol="0">
            <a:spAutoFit/>
          </a:bodyPr>
          <a:lstStyle/>
          <a:p>
            <a:pPr algn="r"/>
            <a:r>
              <a:rPr lang="en-US" sz="2000" dirty="0" smtClean="0"/>
              <a:t>Distributed</a:t>
            </a:r>
            <a:r>
              <a:rPr lang="en-US" dirty="0" smtClean="0"/>
              <a:t> System</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214438" y="285728"/>
            <a:ext cx="7391400" cy="747735"/>
          </a:xfrm>
        </p:spPr>
        <p:txBody>
          <a:bodyPr>
            <a:normAutofit fontScale="90000"/>
          </a:bodyPr>
          <a:lstStyle/>
          <a:p>
            <a:pPr eaLnBrk="1" hangingPunct="1"/>
            <a:r>
              <a:rPr lang="en-US" dirty="0" smtClean="0"/>
              <a:t>Distributed Search Engine</a:t>
            </a:r>
            <a:br>
              <a:rPr lang="en-US" dirty="0" smtClean="0"/>
            </a:br>
            <a:r>
              <a:rPr lang="en-US" dirty="0" smtClean="0"/>
              <a:t>Scheduler</a:t>
            </a:r>
            <a:endParaRPr lang="en-GB" dirty="0" smtClean="0"/>
          </a:p>
        </p:txBody>
      </p:sp>
      <p:pic>
        <p:nvPicPr>
          <p:cNvPr id="10243" name="4 Imagen" descr="EsquemaDistribuido.png"/>
          <p:cNvPicPr>
            <a:picLocks noChangeAspect="1"/>
          </p:cNvPicPr>
          <p:nvPr/>
        </p:nvPicPr>
        <p:blipFill>
          <a:blip r:embed="rId3"/>
          <a:srcRect/>
          <a:stretch>
            <a:fillRect/>
          </a:stretch>
        </p:blipFill>
        <p:spPr bwMode="auto">
          <a:xfrm>
            <a:off x="781050" y="1428750"/>
            <a:ext cx="8148638" cy="4786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Load balancing</a:t>
            </a:r>
            <a:endParaRPr lang="en-US" dirty="0"/>
          </a:p>
        </p:txBody>
      </p:sp>
      <p:sp>
        <p:nvSpPr>
          <p:cNvPr id="3" name="2 Marcador de contenido"/>
          <p:cNvSpPr>
            <a:spLocks noGrp="1"/>
          </p:cNvSpPr>
          <p:nvPr>
            <p:ph idx="1"/>
          </p:nvPr>
        </p:nvSpPr>
        <p:spPr>
          <a:xfrm>
            <a:off x="1143000" y="1285860"/>
            <a:ext cx="7429528" cy="2071702"/>
          </a:xfrm>
        </p:spPr>
        <p:txBody>
          <a:bodyPr>
            <a:normAutofit fontScale="85000" lnSpcReduction="20000"/>
          </a:bodyPr>
          <a:lstStyle/>
          <a:p>
            <a:r>
              <a:rPr lang="en-US" dirty="0" smtClean="0"/>
              <a:t>Objective</a:t>
            </a:r>
          </a:p>
          <a:p>
            <a:pPr lvl="1"/>
            <a:r>
              <a:rPr lang="en-US" dirty="0" smtClean="0"/>
              <a:t>Distribute the workload to obtain the maximum performance of the available resources</a:t>
            </a:r>
          </a:p>
          <a:p>
            <a:r>
              <a:rPr lang="en-US" dirty="0" smtClean="0"/>
              <a:t>Caches affect the execution cost of a query</a:t>
            </a:r>
          </a:p>
          <a:p>
            <a:pPr lvl="1"/>
            <a:r>
              <a:rPr lang="en-US" dirty="0" smtClean="0"/>
              <a:t>Load balancer without cache considerations has incomplete information</a:t>
            </a:r>
          </a:p>
          <a:p>
            <a:r>
              <a:rPr lang="en-US" dirty="0" smtClean="0"/>
              <a:t>Model shows </a:t>
            </a:r>
            <a:r>
              <a:rPr lang="en-US" dirty="0" smtClean="0"/>
              <a:t>with more </a:t>
            </a:r>
            <a:r>
              <a:rPr lang="en-US" dirty="0" smtClean="0"/>
              <a:t>cores, more computers and higher </a:t>
            </a:r>
            <a:r>
              <a:rPr lang="en-US" dirty="0" smtClean="0"/>
              <a:t>hit more  unbalance.</a:t>
            </a:r>
            <a:endParaRPr lang="en-US" dirty="0"/>
          </a:p>
        </p:txBody>
      </p:sp>
      <p:pic>
        <p:nvPicPr>
          <p:cNvPr id="112643" name="Picture 3" descr="Y:\tmp\Tesis_2008_07_26\Tesis\otros\load_balance_problem_2.png"/>
          <p:cNvPicPr>
            <a:picLocks noChangeAspect="1" noChangeArrowheads="1"/>
          </p:cNvPicPr>
          <p:nvPr/>
        </p:nvPicPr>
        <p:blipFill>
          <a:blip r:embed="rId3" cstate="print"/>
          <a:srcRect/>
          <a:stretch>
            <a:fillRect/>
          </a:stretch>
        </p:blipFill>
        <p:spPr bwMode="auto">
          <a:xfrm>
            <a:off x="5214942" y="3714752"/>
            <a:ext cx="2868623" cy="2854520"/>
          </a:xfrm>
          <a:prstGeom prst="rect">
            <a:avLst/>
          </a:prstGeom>
          <a:noFill/>
        </p:spPr>
      </p:pic>
      <p:sp>
        <p:nvSpPr>
          <p:cNvPr id="7" name="6 Flecha derecha"/>
          <p:cNvSpPr/>
          <p:nvPr/>
        </p:nvSpPr>
        <p:spPr bwMode="auto">
          <a:xfrm>
            <a:off x="4214810" y="5072074"/>
            <a:ext cx="928694" cy="71438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pic>
        <p:nvPicPr>
          <p:cNvPr id="188417" name="Picture 1" descr="Y:\tmp\Tesis_2008_07_26\Tesis\otros\load_balance_problem_1.png"/>
          <p:cNvPicPr>
            <a:picLocks noChangeAspect="1" noChangeArrowheads="1"/>
          </p:cNvPicPr>
          <p:nvPr/>
        </p:nvPicPr>
        <p:blipFill>
          <a:blip r:embed="rId4" cstate="print"/>
          <a:srcRect/>
          <a:stretch>
            <a:fillRect/>
          </a:stretch>
        </p:blipFill>
        <p:spPr bwMode="auto">
          <a:xfrm>
            <a:off x="1262811" y="3705417"/>
            <a:ext cx="2951999" cy="28668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1619" name="Picture 3" descr="Y:\tmp\Tesis_2008_07_26\Tesis\otros\formula_load_balance.png"/>
          <p:cNvPicPr>
            <a:picLocks noChangeAspect="1" noChangeArrowheads="1"/>
          </p:cNvPicPr>
          <p:nvPr/>
        </p:nvPicPr>
        <p:blipFill>
          <a:blip r:embed="rId3"/>
          <a:srcRect/>
          <a:stretch>
            <a:fillRect/>
          </a:stretch>
        </p:blipFill>
        <p:spPr bwMode="auto">
          <a:xfrm>
            <a:off x="1142976" y="5786454"/>
            <a:ext cx="7853466" cy="822327"/>
          </a:xfrm>
          <a:prstGeom prst="rect">
            <a:avLst/>
          </a:prstGeom>
          <a:noFill/>
        </p:spPr>
      </p:pic>
      <p:sp>
        <p:nvSpPr>
          <p:cNvPr id="9218" name="Rectangle 2"/>
          <p:cNvSpPr>
            <a:spLocks noGrp="1" noChangeArrowheads="1"/>
          </p:cNvSpPr>
          <p:nvPr>
            <p:ph type="title"/>
          </p:nvPr>
        </p:nvSpPr>
        <p:spPr/>
        <p:txBody>
          <a:bodyPr/>
          <a:lstStyle/>
          <a:p>
            <a:pPr eaLnBrk="1" hangingPunct="1"/>
            <a:r>
              <a:rPr lang="en-GB" dirty="0" smtClean="0"/>
              <a:t>Load balancing and caches</a:t>
            </a:r>
          </a:p>
        </p:txBody>
      </p:sp>
      <p:sp>
        <p:nvSpPr>
          <p:cNvPr id="9219" name="Rectangle 3"/>
          <p:cNvSpPr>
            <a:spLocks noGrp="1" noChangeArrowheads="1"/>
          </p:cNvSpPr>
          <p:nvPr>
            <p:ph idx="1"/>
          </p:nvPr>
        </p:nvSpPr>
        <p:spPr>
          <a:xfrm>
            <a:off x="785786" y="1500174"/>
            <a:ext cx="3143272" cy="4500594"/>
          </a:xfrm>
        </p:spPr>
        <p:txBody>
          <a:bodyPr>
            <a:normAutofit fontScale="85000" lnSpcReduction="10000"/>
          </a:bodyPr>
          <a:lstStyle/>
          <a:p>
            <a:r>
              <a:rPr lang="en-US" sz="2800" dirty="0" smtClean="0"/>
              <a:t>Ideal load balancer based on costs</a:t>
            </a:r>
          </a:p>
          <a:p>
            <a:pPr lvl="1"/>
            <a:r>
              <a:rPr lang="en-US" sz="2600" dirty="0" smtClean="0"/>
              <a:t>Results in unbalances</a:t>
            </a:r>
          </a:p>
          <a:p>
            <a:r>
              <a:rPr lang="en-US" sz="2800" dirty="0" smtClean="0"/>
              <a:t>More cores do not make the balance easier either.</a:t>
            </a:r>
          </a:p>
          <a:p>
            <a:pPr lvl="1"/>
            <a:r>
              <a:rPr lang="en-US" sz="2600" dirty="0" smtClean="0"/>
              <a:t>And more </a:t>
            </a:r>
            <a:r>
              <a:rPr lang="en-US" sz="2600" dirty="0" err="1" smtClean="0"/>
              <a:t>nothes</a:t>
            </a:r>
            <a:r>
              <a:rPr lang="en-US" sz="2600" dirty="0" smtClean="0"/>
              <a:t> neither!</a:t>
            </a:r>
          </a:p>
          <a:p>
            <a:r>
              <a:rPr lang="en-US" sz="2800" dirty="0" smtClean="0"/>
              <a:t>Cache-aware techniques convenient</a:t>
            </a:r>
          </a:p>
          <a:p>
            <a:pPr>
              <a:buNone/>
            </a:pPr>
            <a:endParaRPr lang="en-US" sz="2800" dirty="0" smtClean="0"/>
          </a:p>
        </p:txBody>
      </p:sp>
      <p:pic>
        <p:nvPicPr>
          <p:cNvPr id="187393" name="Picture 1" descr="Y:\tmp\Tesis_2008_07_26\Tesis\otros\load_balance_problem_3.png"/>
          <p:cNvPicPr>
            <a:picLocks noChangeAspect="1" noChangeArrowheads="1"/>
          </p:cNvPicPr>
          <p:nvPr/>
        </p:nvPicPr>
        <p:blipFill>
          <a:blip r:embed="rId4" cstate="print"/>
          <a:srcRect/>
          <a:stretch>
            <a:fillRect/>
          </a:stretch>
        </p:blipFill>
        <p:spPr bwMode="auto">
          <a:xfrm>
            <a:off x="3978969" y="1785926"/>
            <a:ext cx="5093625" cy="3565537"/>
          </a:xfrm>
          <a:prstGeom prst="rect">
            <a:avLst/>
          </a:prstGeo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ES" sz="4000" dirty="0" err="1" smtClean="0"/>
              <a:t>Baseline</a:t>
            </a:r>
            <a:endParaRPr lang="es-ES" dirty="0"/>
          </a:p>
        </p:txBody>
      </p:sp>
      <p:sp>
        <p:nvSpPr>
          <p:cNvPr id="3" name="2 Marcador de contenido"/>
          <p:cNvSpPr>
            <a:spLocks noGrp="1"/>
          </p:cNvSpPr>
          <p:nvPr>
            <p:ph idx="1"/>
          </p:nvPr>
        </p:nvSpPr>
        <p:spPr>
          <a:xfrm>
            <a:off x="1143000" y="1500174"/>
            <a:ext cx="7391400" cy="4900626"/>
          </a:xfrm>
        </p:spPr>
        <p:txBody>
          <a:bodyPr>
            <a:normAutofit lnSpcReduction="10000"/>
          </a:bodyPr>
          <a:lstStyle/>
          <a:p>
            <a:pPr>
              <a:defRPr/>
            </a:pPr>
            <a:r>
              <a:rPr lang="es-ES" sz="2800" dirty="0" smtClean="0"/>
              <a:t>QA </a:t>
            </a:r>
            <a:r>
              <a:rPr lang="es-ES" sz="2800" dirty="0" err="1" smtClean="0"/>
              <a:t>requirements</a:t>
            </a:r>
            <a:r>
              <a:rPr lang="es-ES" sz="2800" dirty="0" smtClean="0"/>
              <a:t>: CPU and I/O </a:t>
            </a:r>
            <a:r>
              <a:rPr lang="es-ES" sz="2800" dirty="0" err="1" smtClean="0"/>
              <a:t>Aware</a:t>
            </a:r>
            <a:endParaRPr lang="es-ES" sz="2800" dirty="0" smtClean="0"/>
          </a:p>
          <a:p>
            <a:pPr eaLnBrk="1" hangingPunct="1">
              <a:defRPr/>
            </a:pPr>
            <a:r>
              <a:rPr lang="es-ES" sz="2800" dirty="0" err="1" smtClean="0"/>
              <a:t>Weighted</a:t>
            </a:r>
            <a:r>
              <a:rPr lang="es-ES" sz="2800" dirty="0" smtClean="0"/>
              <a:t> </a:t>
            </a:r>
            <a:r>
              <a:rPr lang="es-ES" sz="2800" dirty="0" err="1" smtClean="0"/>
              <a:t>Average</a:t>
            </a:r>
            <a:r>
              <a:rPr lang="es-ES" sz="2800" dirty="0" smtClean="0"/>
              <a:t> Load (</a:t>
            </a:r>
            <a:r>
              <a:rPr lang="es-ES" sz="2800" dirty="0" err="1" smtClean="0"/>
              <a:t>Surdeanu</a:t>
            </a:r>
            <a:r>
              <a:rPr lang="es-ES" sz="2800" dirty="0" smtClean="0"/>
              <a:t> et al.)</a:t>
            </a:r>
          </a:p>
          <a:p>
            <a:pPr eaLnBrk="1" hangingPunct="1">
              <a:defRPr/>
            </a:pPr>
            <a:r>
              <a:rPr lang="es-ES" sz="2800" dirty="0" err="1" smtClean="0"/>
              <a:t>Estimators</a:t>
            </a:r>
            <a:r>
              <a:rPr lang="es-ES" sz="2800" dirty="0" smtClean="0"/>
              <a:t>:</a:t>
            </a:r>
          </a:p>
          <a:p>
            <a:pPr lvl="1">
              <a:defRPr/>
            </a:pPr>
            <a:r>
              <a:rPr lang="es-ES" sz="2600" dirty="0" err="1" smtClean="0"/>
              <a:t>Cost</a:t>
            </a:r>
            <a:r>
              <a:rPr lang="es-ES" sz="2600" dirty="0" smtClean="0"/>
              <a:t> of a </a:t>
            </a:r>
            <a:r>
              <a:rPr lang="es-ES" sz="2600" dirty="0" err="1" smtClean="0"/>
              <a:t>query</a:t>
            </a:r>
            <a:r>
              <a:rPr lang="es-ES" sz="2600" dirty="0" smtClean="0"/>
              <a:t>:</a:t>
            </a:r>
          </a:p>
          <a:p>
            <a:pPr lvl="1">
              <a:defRPr/>
            </a:pPr>
            <a:r>
              <a:rPr lang="es-ES" sz="2600" dirty="0" smtClean="0"/>
              <a:t>Load in a </a:t>
            </a:r>
            <a:r>
              <a:rPr lang="es-ES" sz="2600" dirty="0" err="1" smtClean="0"/>
              <a:t>node</a:t>
            </a:r>
            <a:r>
              <a:rPr lang="es-ES" sz="2600" dirty="0" smtClean="0"/>
              <a:t>:</a:t>
            </a:r>
          </a:p>
          <a:p>
            <a:pPr eaLnBrk="1" hangingPunct="1">
              <a:defRPr/>
            </a:pPr>
            <a:r>
              <a:rPr lang="es-ES" sz="2800" dirty="0" err="1" smtClean="0"/>
              <a:t>Algorithm</a:t>
            </a:r>
            <a:r>
              <a:rPr lang="es-ES" sz="2800" dirty="0" smtClean="0"/>
              <a:t>:</a:t>
            </a:r>
          </a:p>
          <a:p>
            <a:pPr marL="971550" lvl="1" indent="-514350" eaLnBrk="1" hangingPunct="1">
              <a:buSzPct val="75000"/>
              <a:buFont typeface="+mj-lt"/>
              <a:buAutoNum type="arabicPeriod"/>
              <a:defRPr/>
            </a:pPr>
            <a:r>
              <a:rPr lang="es-ES" sz="2400" dirty="0" err="1" smtClean="0"/>
              <a:t>Estimate</a:t>
            </a:r>
            <a:r>
              <a:rPr lang="es-ES" sz="2400" dirty="0" smtClean="0"/>
              <a:t> </a:t>
            </a:r>
            <a:r>
              <a:rPr lang="es-ES" sz="2400" dirty="0" err="1" smtClean="0"/>
              <a:t>the</a:t>
            </a:r>
            <a:r>
              <a:rPr lang="es-ES" sz="2400" dirty="0" smtClean="0"/>
              <a:t> CPU and I/O </a:t>
            </a:r>
            <a:r>
              <a:rPr lang="es-ES" sz="2400" dirty="0" err="1" smtClean="0"/>
              <a:t>cost</a:t>
            </a:r>
            <a:r>
              <a:rPr lang="es-ES" sz="2400" dirty="0" smtClean="0"/>
              <a:t> of </a:t>
            </a:r>
            <a:r>
              <a:rPr lang="es-ES" sz="2400" dirty="0" err="1" smtClean="0"/>
              <a:t>the</a:t>
            </a:r>
            <a:r>
              <a:rPr lang="es-ES" sz="2400" dirty="0" smtClean="0"/>
              <a:t> </a:t>
            </a:r>
            <a:r>
              <a:rPr lang="es-ES" sz="2400" dirty="0" err="1" smtClean="0"/>
              <a:t>query</a:t>
            </a:r>
            <a:r>
              <a:rPr lang="es-ES" sz="2400" dirty="0" smtClean="0"/>
              <a:t>. </a:t>
            </a:r>
          </a:p>
          <a:p>
            <a:pPr marL="971550" lvl="1" indent="-514350" eaLnBrk="1" hangingPunct="1">
              <a:buSzPct val="75000"/>
              <a:buFont typeface="+mj-lt"/>
              <a:buAutoNum type="arabicPeriod"/>
              <a:defRPr/>
            </a:pPr>
            <a:r>
              <a:rPr lang="es-ES" sz="2400" dirty="0" err="1" smtClean="0"/>
              <a:t>Assign</a:t>
            </a:r>
            <a:r>
              <a:rPr lang="es-ES" sz="2400" dirty="0" smtClean="0"/>
              <a:t> </a:t>
            </a:r>
            <a:r>
              <a:rPr lang="es-ES" sz="2400" dirty="0" err="1" smtClean="0"/>
              <a:t>to</a:t>
            </a:r>
            <a:r>
              <a:rPr lang="es-ES" sz="2400" dirty="0" smtClean="0"/>
              <a:t> </a:t>
            </a:r>
            <a:r>
              <a:rPr lang="es-ES" sz="2400" dirty="0" err="1" smtClean="0"/>
              <a:t>the</a:t>
            </a:r>
            <a:r>
              <a:rPr lang="es-ES" sz="2400" dirty="0" smtClean="0"/>
              <a:t> “</a:t>
            </a:r>
            <a:r>
              <a:rPr lang="es-ES" sz="2400" dirty="0" err="1" smtClean="0"/>
              <a:t>least</a:t>
            </a:r>
            <a:r>
              <a:rPr lang="es-ES" sz="2400" dirty="0" smtClean="0"/>
              <a:t> </a:t>
            </a:r>
            <a:r>
              <a:rPr lang="es-ES" sz="2400" dirty="0" err="1" smtClean="0"/>
              <a:t>loaded</a:t>
            </a:r>
            <a:r>
              <a:rPr lang="es-ES" sz="2400" dirty="0" smtClean="0"/>
              <a:t> server”:</a:t>
            </a:r>
          </a:p>
          <a:p>
            <a:pPr marL="971550" lvl="1" indent="-514350" eaLnBrk="1" hangingPunct="1">
              <a:buSzPct val="75000"/>
              <a:buFont typeface="+mj-lt"/>
              <a:buAutoNum type="arabicPeriod"/>
              <a:defRPr/>
            </a:pPr>
            <a:endParaRPr lang="es-ES" sz="2400" dirty="0" smtClean="0"/>
          </a:p>
          <a:p>
            <a:pPr eaLnBrk="1" hangingPunct="1">
              <a:defRPr/>
            </a:pPr>
            <a:endParaRPr lang="es-ES" sz="2800" dirty="0" smtClean="0"/>
          </a:p>
          <a:p>
            <a:pPr eaLnBrk="1" hangingPunct="1">
              <a:defRPr/>
            </a:pPr>
            <a:r>
              <a:rPr lang="es-ES" sz="2800" dirty="0" err="1" smtClean="0"/>
              <a:t>But</a:t>
            </a:r>
            <a:r>
              <a:rPr lang="es-ES" sz="2800" dirty="0" smtClean="0"/>
              <a:t> </a:t>
            </a:r>
            <a:r>
              <a:rPr lang="es-ES" sz="2800" dirty="0" err="1" smtClean="0"/>
              <a:t>not</a:t>
            </a:r>
            <a:r>
              <a:rPr lang="es-ES" sz="2800" dirty="0" smtClean="0"/>
              <a:t> </a:t>
            </a:r>
            <a:r>
              <a:rPr lang="es-ES" sz="2800" dirty="0" smtClean="0"/>
              <a:t>cache-</a:t>
            </a:r>
            <a:r>
              <a:rPr lang="es-ES" sz="2800" dirty="0" err="1" smtClean="0"/>
              <a:t>aware</a:t>
            </a:r>
            <a:r>
              <a:rPr lang="es-ES" sz="2800" dirty="0" smtClean="0"/>
              <a:t>!</a:t>
            </a:r>
            <a:endParaRPr lang="es-ES" sz="2800" dirty="0"/>
          </a:p>
        </p:txBody>
      </p:sp>
      <p:graphicFrame>
        <p:nvGraphicFramePr>
          <p:cNvPr id="1026" name="Object 2"/>
          <p:cNvGraphicFramePr>
            <a:graphicFrameLocks noChangeAspect="1"/>
          </p:cNvGraphicFramePr>
          <p:nvPr/>
        </p:nvGraphicFramePr>
        <p:xfrm>
          <a:off x="4135445" y="3165934"/>
          <a:ext cx="1107402" cy="457638"/>
        </p:xfrm>
        <a:graphic>
          <a:graphicData uri="http://schemas.openxmlformats.org/presentationml/2006/ole">
            <p:oleObj spid="_x0000_s185346" name="Ecuación" r:id="rId4" imgW="583920" imgH="241200" progId="Equation.3">
              <p:embed/>
            </p:oleObj>
          </a:graphicData>
        </a:graphic>
      </p:graphicFrame>
      <p:graphicFrame>
        <p:nvGraphicFramePr>
          <p:cNvPr id="1027" name="Object 4"/>
          <p:cNvGraphicFramePr>
            <a:graphicFrameLocks noChangeAspect="1"/>
          </p:cNvGraphicFramePr>
          <p:nvPr/>
        </p:nvGraphicFramePr>
        <p:xfrm>
          <a:off x="5199124" y="3155061"/>
          <a:ext cx="1015950" cy="448764"/>
        </p:xfrm>
        <a:graphic>
          <a:graphicData uri="http://schemas.openxmlformats.org/presentationml/2006/ole">
            <p:oleObj spid="_x0000_s185347" name="Ecuación" r:id="rId5" imgW="545760" imgH="241200" progId="Equation.3">
              <p:embed/>
            </p:oleObj>
          </a:graphicData>
        </a:graphic>
      </p:graphicFrame>
      <p:graphicFrame>
        <p:nvGraphicFramePr>
          <p:cNvPr id="1028" name="Object 6"/>
          <p:cNvGraphicFramePr>
            <a:graphicFrameLocks noChangeAspect="1"/>
          </p:cNvGraphicFramePr>
          <p:nvPr/>
        </p:nvGraphicFramePr>
        <p:xfrm>
          <a:off x="4149740" y="2786058"/>
          <a:ext cx="1008670" cy="480319"/>
        </p:xfrm>
        <a:graphic>
          <a:graphicData uri="http://schemas.openxmlformats.org/presentationml/2006/ole">
            <p:oleObj spid="_x0000_s185348" name="Ecuación" r:id="rId6" imgW="533160" imgH="253800" progId="Equation.3">
              <p:embed/>
            </p:oleObj>
          </a:graphicData>
        </a:graphic>
      </p:graphicFrame>
      <p:graphicFrame>
        <p:nvGraphicFramePr>
          <p:cNvPr id="1029" name="Object 8"/>
          <p:cNvGraphicFramePr>
            <a:graphicFrameLocks noChangeAspect="1"/>
          </p:cNvGraphicFramePr>
          <p:nvPr/>
        </p:nvGraphicFramePr>
        <p:xfrm>
          <a:off x="5207014" y="2786058"/>
          <a:ext cx="936622" cy="480319"/>
        </p:xfrm>
        <a:graphic>
          <a:graphicData uri="http://schemas.openxmlformats.org/presentationml/2006/ole">
            <p:oleObj spid="_x0000_s185349" name="Ecuación" r:id="rId7" imgW="495000" imgH="253800" progId="Equation.3">
              <p:embed/>
            </p:oleObj>
          </a:graphicData>
        </a:graphic>
      </p:graphicFrame>
      <p:graphicFrame>
        <p:nvGraphicFramePr>
          <p:cNvPr id="1030" name="Object 9"/>
          <p:cNvGraphicFramePr>
            <a:graphicFrameLocks noChangeAspect="1"/>
          </p:cNvGraphicFramePr>
          <p:nvPr/>
        </p:nvGraphicFramePr>
        <p:xfrm>
          <a:off x="1714480" y="4857765"/>
          <a:ext cx="6824663" cy="785813"/>
        </p:xfrm>
        <a:graphic>
          <a:graphicData uri="http://schemas.openxmlformats.org/presentationml/2006/ole">
            <p:oleObj spid="_x0000_s185350" name="Ecuación" r:id="rId8" imgW="4190760" imgH="482400" progId="Equation.3">
              <p:embed/>
            </p:oleObj>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Título"/>
          <p:cNvSpPr>
            <a:spLocks noGrp="1"/>
          </p:cNvSpPr>
          <p:nvPr>
            <p:ph type="title"/>
          </p:nvPr>
        </p:nvSpPr>
        <p:spPr>
          <a:xfrm>
            <a:off x="1143000" y="142852"/>
            <a:ext cx="7391400" cy="847748"/>
          </a:xfrm>
        </p:spPr>
        <p:txBody>
          <a:bodyPr anchor="t">
            <a:normAutofit fontScale="90000"/>
          </a:bodyPr>
          <a:lstStyle/>
          <a:p>
            <a:pPr eaLnBrk="1" hangingPunct="1"/>
            <a:r>
              <a:rPr lang="es-ES" sz="3600" dirty="0" smtClean="0"/>
              <a:t>Load </a:t>
            </a:r>
            <a:r>
              <a:rPr lang="es-ES" sz="3600" dirty="0" err="1" smtClean="0"/>
              <a:t>Balancing</a:t>
            </a:r>
            <a:r>
              <a:rPr lang="es-ES" sz="3600" dirty="0" smtClean="0"/>
              <a:t/>
            </a:r>
            <a:br>
              <a:rPr lang="es-ES" sz="3600" dirty="0" smtClean="0"/>
            </a:br>
            <a:r>
              <a:rPr lang="es-ES" sz="3600" dirty="0" smtClean="0"/>
              <a:t>	</a:t>
            </a:r>
            <a:r>
              <a:rPr lang="es-ES" sz="3600" dirty="0" err="1" smtClean="0"/>
              <a:t>Proposal</a:t>
            </a:r>
            <a:r>
              <a:rPr lang="es-ES" sz="3600" dirty="0" smtClean="0"/>
              <a:t> 1: </a:t>
            </a:r>
            <a:r>
              <a:rPr lang="es-ES" sz="3600" dirty="0" err="1" smtClean="0"/>
              <a:t>Probability</a:t>
            </a:r>
            <a:r>
              <a:rPr lang="es-ES" sz="3600" dirty="0" smtClean="0"/>
              <a:t> </a:t>
            </a:r>
            <a:r>
              <a:rPr lang="es-ES" sz="3600" dirty="0" err="1" smtClean="0"/>
              <a:t>Cost</a:t>
            </a:r>
            <a:r>
              <a:rPr lang="es-ES" sz="3600" dirty="0" smtClean="0"/>
              <a:t/>
            </a:r>
            <a:br>
              <a:rPr lang="es-ES" sz="3600" dirty="0" smtClean="0"/>
            </a:br>
            <a:endParaRPr lang="es-ES" sz="3600" dirty="0" smtClean="0"/>
          </a:p>
        </p:txBody>
      </p:sp>
      <p:sp>
        <p:nvSpPr>
          <p:cNvPr id="2052" name="2 Marcador de contenido"/>
          <p:cNvSpPr>
            <a:spLocks noGrp="1"/>
          </p:cNvSpPr>
          <p:nvPr>
            <p:ph idx="1"/>
          </p:nvPr>
        </p:nvSpPr>
        <p:spPr/>
        <p:txBody>
          <a:bodyPr>
            <a:noAutofit/>
          </a:bodyPr>
          <a:lstStyle/>
          <a:p>
            <a:pPr eaLnBrk="1" hangingPunct="1"/>
            <a:r>
              <a:rPr lang="en-US" sz="2600" dirty="0" smtClean="0"/>
              <a:t>Estimate the cost considering cache contents:</a:t>
            </a:r>
          </a:p>
          <a:p>
            <a:pPr lvl="1" eaLnBrk="1" hangingPunct="1"/>
            <a:r>
              <a:rPr lang="en-US" sz="2600" dirty="0" smtClean="0"/>
              <a:t>The cost of a query depends on the node </a:t>
            </a:r>
            <a:r>
              <a:rPr lang="en-US" sz="2600" dirty="0" err="1" smtClean="0"/>
              <a:t>i</a:t>
            </a:r>
            <a:r>
              <a:rPr lang="en-US" sz="2600" dirty="0" smtClean="0"/>
              <a:t>.</a:t>
            </a:r>
          </a:p>
          <a:p>
            <a:pPr lvl="1" eaLnBrk="1" hangingPunct="1"/>
            <a:r>
              <a:rPr lang="en-US" sz="2600" dirty="0" smtClean="0"/>
              <a:t>The hit probability is estimated with the search algorithm</a:t>
            </a:r>
          </a:p>
          <a:p>
            <a:pPr lvl="1" eaLnBrk="1" hangingPunct="1"/>
            <a:r>
              <a:rPr lang="en-US" sz="2600" dirty="0" smtClean="0"/>
              <a:t>Cache-</a:t>
            </a:r>
            <a:r>
              <a:rPr lang="en-US" sz="2600" dirty="0" err="1" smtClean="0"/>
              <a:t>cpu</a:t>
            </a:r>
            <a:r>
              <a:rPr lang="en-US" sz="2600" dirty="0" smtClean="0"/>
              <a:t>-disk-aware</a:t>
            </a:r>
          </a:p>
          <a:p>
            <a:pPr lvl="1" eaLnBrk="1" hangingPunct="1"/>
            <a:endParaRPr lang="en-US" sz="2400" dirty="0" smtClean="0"/>
          </a:p>
          <a:p>
            <a:pPr lvl="1" eaLnBrk="1" hangingPunct="1"/>
            <a:endParaRPr lang="es-ES" sz="2400" dirty="0" smtClean="0"/>
          </a:p>
          <a:p>
            <a:pPr lvl="1" eaLnBrk="1" hangingPunct="1"/>
            <a:endParaRPr lang="es-ES" sz="2400" dirty="0" smtClean="0"/>
          </a:p>
        </p:txBody>
      </p:sp>
      <p:graphicFrame>
        <p:nvGraphicFramePr>
          <p:cNvPr id="2050" name="Object 3"/>
          <p:cNvGraphicFramePr>
            <a:graphicFrameLocks noChangeAspect="1"/>
          </p:cNvGraphicFramePr>
          <p:nvPr/>
        </p:nvGraphicFramePr>
        <p:xfrm>
          <a:off x="857250" y="4000504"/>
          <a:ext cx="7929563" cy="1754187"/>
        </p:xfrm>
        <a:graphic>
          <a:graphicData uri="http://schemas.openxmlformats.org/presentationml/2006/ole">
            <p:oleObj spid="_x0000_s107522" name="Ecuación" r:id="rId4" imgW="4190760" imgH="927000" progId="Equation.3">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Título"/>
          <p:cNvSpPr>
            <a:spLocks noGrp="1"/>
          </p:cNvSpPr>
          <p:nvPr>
            <p:ph type="title"/>
          </p:nvPr>
        </p:nvSpPr>
        <p:spPr>
          <a:xfrm>
            <a:off x="1143000" y="285728"/>
            <a:ext cx="7391400" cy="704872"/>
          </a:xfrm>
        </p:spPr>
        <p:txBody>
          <a:bodyPr>
            <a:noAutofit/>
          </a:bodyPr>
          <a:lstStyle/>
          <a:p>
            <a:pPr eaLnBrk="1" hangingPunct="1"/>
            <a:r>
              <a:rPr lang="es-ES" sz="3200" dirty="0" smtClean="0"/>
              <a:t>Load </a:t>
            </a:r>
            <a:r>
              <a:rPr lang="es-ES" sz="3200" dirty="0" err="1" smtClean="0"/>
              <a:t>Balancing</a:t>
            </a:r>
            <a:r>
              <a:rPr lang="es-ES" sz="3200" dirty="0" smtClean="0"/>
              <a:t/>
            </a:r>
            <a:br>
              <a:rPr lang="es-ES" sz="3200" dirty="0" smtClean="0"/>
            </a:br>
            <a:r>
              <a:rPr lang="es-ES" sz="3200" dirty="0" smtClean="0"/>
              <a:t>	</a:t>
            </a:r>
            <a:r>
              <a:rPr lang="es-ES" sz="3200" dirty="0" err="1" smtClean="0"/>
              <a:t>Proposal</a:t>
            </a:r>
            <a:r>
              <a:rPr lang="es-ES" sz="3200" dirty="0" smtClean="0"/>
              <a:t> 2: </a:t>
            </a:r>
            <a:r>
              <a:rPr lang="es-ES" sz="3200" dirty="0" err="1" smtClean="0"/>
              <a:t>Affinity</a:t>
            </a:r>
            <a:endParaRPr lang="es-ES" sz="3200" dirty="0" smtClean="0"/>
          </a:p>
        </p:txBody>
      </p:sp>
      <p:sp>
        <p:nvSpPr>
          <p:cNvPr id="3076" name="2 Marcador de contenido"/>
          <p:cNvSpPr>
            <a:spLocks noGrp="1"/>
          </p:cNvSpPr>
          <p:nvPr>
            <p:ph idx="1"/>
          </p:nvPr>
        </p:nvSpPr>
        <p:spPr>
          <a:xfrm>
            <a:off x="1142976" y="1500174"/>
            <a:ext cx="7391400" cy="3571900"/>
          </a:xfrm>
        </p:spPr>
        <p:txBody>
          <a:bodyPr>
            <a:normAutofit fontScale="92500" lnSpcReduction="10000"/>
          </a:bodyPr>
          <a:lstStyle/>
          <a:p>
            <a:r>
              <a:rPr lang="es-ES" dirty="0" err="1" smtClean="0"/>
              <a:t>Improve</a:t>
            </a:r>
            <a:r>
              <a:rPr lang="es-ES" dirty="0" smtClean="0"/>
              <a:t> hit </a:t>
            </a:r>
            <a:r>
              <a:rPr lang="es-ES" dirty="0" err="1" smtClean="0"/>
              <a:t>rate</a:t>
            </a:r>
            <a:endParaRPr lang="es-ES" dirty="0" smtClean="0"/>
          </a:p>
          <a:p>
            <a:pPr lvl="1"/>
            <a:r>
              <a:rPr lang="es-ES" dirty="0" err="1" smtClean="0"/>
              <a:t>Convert</a:t>
            </a:r>
            <a:r>
              <a:rPr lang="es-ES" dirty="0" smtClean="0"/>
              <a:t> </a:t>
            </a:r>
            <a:r>
              <a:rPr lang="es-ES" dirty="0" err="1" smtClean="0"/>
              <a:t>remote</a:t>
            </a:r>
            <a:r>
              <a:rPr lang="es-ES" dirty="0" smtClean="0"/>
              <a:t> hits </a:t>
            </a:r>
            <a:r>
              <a:rPr lang="es-ES" dirty="0" err="1" smtClean="0"/>
              <a:t>into</a:t>
            </a:r>
            <a:r>
              <a:rPr lang="es-ES" dirty="0" smtClean="0"/>
              <a:t> local hits.</a:t>
            </a:r>
          </a:p>
          <a:p>
            <a:pPr eaLnBrk="1" hangingPunct="1"/>
            <a:r>
              <a:rPr lang="es-ES" dirty="0" err="1" smtClean="0"/>
              <a:t>Send</a:t>
            </a:r>
            <a:r>
              <a:rPr lang="es-ES" dirty="0" smtClean="0"/>
              <a:t> </a:t>
            </a:r>
            <a:r>
              <a:rPr lang="es-ES" dirty="0" err="1" smtClean="0"/>
              <a:t>the</a:t>
            </a:r>
            <a:r>
              <a:rPr lang="es-ES" dirty="0" smtClean="0"/>
              <a:t> </a:t>
            </a:r>
            <a:r>
              <a:rPr lang="es-ES" dirty="0" err="1" smtClean="0"/>
              <a:t>query</a:t>
            </a:r>
            <a:r>
              <a:rPr lang="es-ES" dirty="0" smtClean="0"/>
              <a:t> </a:t>
            </a:r>
            <a:r>
              <a:rPr lang="es-ES" dirty="0" err="1" smtClean="0"/>
              <a:t>to</a:t>
            </a:r>
            <a:r>
              <a:rPr lang="es-ES" dirty="0" smtClean="0"/>
              <a:t> </a:t>
            </a:r>
            <a:r>
              <a:rPr lang="es-ES" dirty="0" err="1" smtClean="0"/>
              <a:t>the</a:t>
            </a:r>
            <a:r>
              <a:rPr lang="es-ES" dirty="0" smtClean="0"/>
              <a:t> </a:t>
            </a:r>
            <a:r>
              <a:rPr lang="es-ES" dirty="0" err="1" smtClean="0"/>
              <a:t>node</a:t>
            </a:r>
            <a:r>
              <a:rPr lang="es-ES" dirty="0" smtClean="0"/>
              <a:t> </a:t>
            </a:r>
            <a:r>
              <a:rPr lang="es-ES" dirty="0" err="1" smtClean="0"/>
              <a:t>with</a:t>
            </a:r>
            <a:r>
              <a:rPr lang="es-ES" dirty="0" smtClean="0"/>
              <a:t> similar cache </a:t>
            </a:r>
            <a:r>
              <a:rPr lang="es-ES" dirty="0" err="1" smtClean="0"/>
              <a:t>contents</a:t>
            </a:r>
            <a:endParaRPr lang="es-ES" dirty="0" smtClean="0"/>
          </a:p>
          <a:p>
            <a:pPr eaLnBrk="1" hangingPunct="1"/>
            <a:r>
              <a:rPr lang="es-ES" dirty="0" err="1" smtClean="0"/>
              <a:t>We</a:t>
            </a:r>
            <a:r>
              <a:rPr lang="es-ES" dirty="0" smtClean="0"/>
              <a:t> </a:t>
            </a:r>
            <a:r>
              <a:rPr lang="es-ES" dirty="0" err="1" smtClean="0"/>
              <a:t>calculate</a:t>
            </a:r>
            <a:r>
              <a:rPr lang="es-ES" dirty="0" smtClean="0"/>
              <a:t> </a:t>
            </a:r>
            <a:r>
              <a:rPr lang="es-ES" dirty="0" err="1" smtClean="0"/>
              <a:t>the</a:t>
            </a:r>
            <a:r>
              <a:rPr lang="es-ES" dirty="0" smtClean="0"/>
              <a:t> </a:t>
            </a:r>
            <a:r>
              <a:rPr lang="es-ES" dirty="0" err="1" smtClean="0"/>
              <a:t>affinity</a:t>
            </a:r>
            <a:r>
              <a:rPr lang="es-ES" dirty="0" smtClean="0"/>
              <a:t> </a:t>
            </a:r>
            <a:r>
              <a:rPr lang="es-ES" dirty="0" err="1" smtClean="0"/>
              <a:t>with</a:t>
            </a:r>
            <a:r>
              <a:rPr lang="es-ES" dirty="0" smtClean="0"/>
              <a:t> </a:t>
            </a:r>
            <a:r>
              <a:rPr lang="es-ES" dirty="0" err="1" smtClean="0"/>
              <a:t>Tf-Idf</a:t>
            </a:r>
            <a:r>
              <a:rPr lang="es-ES" dirty="0" smtClean="0"/>
              <a:t>:</a:t>
            </a:r>
          </a:p>
          <a:p>
            <a:pPr lvl="1" eaLnBrk="1" hangingPunct="1"/>
            <a:r>
              <a:rPr lang="es-ES" dirty="0" err="1" smtClean="0"/>
              <a:t>It</a:t>
            </a:r>
            <a:r>
              <a:rPr lang="es-ES" dirty="0" smtClean="0"/>
              <a:t> </a:t>
            </a:r>
            <a:r>
              <a:rPr lang="es-ES" dirty="0" err="1" smtClean="0"/>
              <a:t>difficults</a:t>
            </a:r>
            <a:r>
              <a:rPr lang="es-ES" dirty="0" smtClean="0"/>
              <a:t> </a:t>
            </a:r>
            <a:r>
              <a:rPr lang="es-ES" dirty="0" err="1" smtClean="0"/>
              <a:t>the</a:t>
            </a:r>
            <a:r>
              <a:rPr lang="es-ES" dirty="0" smtClean="0"/>
              <a:t> </a:t>
            </a:r>
            <a:r>
              <a:rPr lang="es-ES" dirty="0" err="1" smtClean="0"/>
              <a:t>replication</a:t>
            </a:r>
            <a:r>
              <a:rPr lang="es-ES" dirty="0" smtClean="0"/>
              <a:t> of </a:t>
            </a:r>
            <a:r>
              <a:rPr lang="es-ES" dirty="0" err="1" smtClean="0"/>
              <a:t>rare</a:t>
            </a:r>
            <a:r>
              <a:rPr lang="es-ES" dirty="0" smtClean="0"/>
              <a:t> </a:t>
            </a:r>
            <a:r>
              <a:rPr lang="es-ES" dirty="0" err="1" smtClean="0"/>
              <a:t>documents</a:t>
            </a:r>
            <a:r>
              <a:rPr lang="es-ES" dirty="0" smtClean="0"/>
              <a:t>.</a:t>
            </a:r>
          </a:p>
          <a:p>
            <a:pPr lvl="1" eaLnBrk="1" hangingPunct="1"/>
            <a:r>
              <a:rPr lang="es-ES" dirty="0" smtClean="0"/>
              <a:t>Note </a:t>
            </a:r>
            <a:r>
              <a:rPr lang="es-ES" dirty="0" err="1" smtClean="0"/>
              <a:t>that</a:t>
            </a:r>
            <a:r>
              <a:rPr lang="es-ES" dirty="0" smtClean="0"/>
              <a:t> </a:t>
            </a:r>
            <a:r>
              <a:rPr lang="es-ES" dirty="0" err="1" smtClean="0"/>
              <a:t>tf-idf</a:t>
            </a:r>
            <a:r>
              <a:rPr lang="es-ES" dirty="0" smtClean="0"/>
              <a:t> </a:t>
            </a:r>
            <a:r>
              <a:rPr lang="es-ES" dirty="0" err="1" smtClean="0"/>
              <a:t>is</a:t>
            </a:r>
            <a:r>
              <a:rPr lang="es-ES" dirty="0" smtClean="0"/>
              <a:t> </a:t>
            </a:r>
            <a:r>
              <a:rPr lang="es-ES" dirty="0" err="1" smtClean="0"/>
              <a:t>not</a:t>
            </a:r>
            <a:r>
              <a:rPr lang="es-ES" dirty="0" smtClean="0"/>
              <a:t> </a:t>
            </a:r>
            <a:r>
              <a:rPr lang="es-ES" dirty="0" err="1" smtClean="0"/>
              <a:t>used</a:t>
            </a:r>
            <a:r>
              <a:rPr lang="es-ES" dirty="0" smtClean="0"/>
              <a:t> </a:t>
            </a:r>
            <a:r>
              <a:rPr lang="es-ES" dirty="0" err="1" smtClean="0"/>
              <a:t>to</a:t>
            </a:r>
            <a:r>
              <a:rPr lang="es-ES" dirty="0" smtClean="0"/>
              <a:t> </a:t>
            </a:r>
            <a:r>
              <a:rPr lang="es-ES" dirty="0" err="1" smtClean="0"/>
              <a:t>select</a:t>
            </a:r>
            <a:r>
              <a:rPr lang="es-ES" dirty="0" smtClean="0"/>
              <a:t> </a:t>
            </a:r>
            <a:r>
              <a:rPr lang="es-ES" dirty="0" err="1" smtClean="0"/>
              <a:t>the</a:t>
            </a:r>
            <a:r>
              <a:rPr lang="es-ES" dirty="0" smtClean="0"/>
              <a:t> </a:t>
            </a:r>
            <a:r>
              <a:rPr lang="es-ES" dirty="0" err="1" smtClean="0"/>
              <a:t>documents</a:t>
            </a:r>
            <a:r>
              <a:rPr lang="es-ES" dirty="0" smtClean="0"/>
              <a:t> </a:t>
            </a:r>
            <a:r>
              <a:rPr lang="es-ES" dirty="0" err="1" smtClean="0"/>
              <a:t>for</a:t>
            </a:r>
            <a:r>
              <a:rPr lang="es-ES" dirty="0" smtClean="0"/>
              <a:t> </a:t>
            </a:r>
            <a:r>
              <a:rPr lang="es-ES" dirty="0" err="1" smtClean="0"/>
              <a:t>the</a:t>
            </a:r>
            <a:r>
              <a:rPr lang="es-ES" dirty="0" smtClean="0"/>
              <a:t> </a:t>
            </a:r>
            <a:r>
              <a:rPr lang="es-ES" dirty="0" err="1" smtClean="0"/>
              <a:t>query</a:t>
            </a:r>
            <a:r>
              <a:rPr lang="es-ES" dirty="0" smtClean="0"/>
              <a:t>!</a:t>
            </a:r>
          </a:p>
        </p:txBody>
      </p:sp>
      <p:graphicFrame>
        <p:nvGraphicFramePr>
          <p:cNvPr id="3074" name="Object 2"/>
          <p:cNvGraphicFramePr>
            <a:graphicFrameLocks noChangeAspect="1"/>
          </p:cNvGraphicFramePr>
          <p:nvPr/>
        </p:nvGraphicFramePr>
        <p:xfrm>
          <a:off x="642910" y="5143512"/>
          <a:ext cx="8275637" cy="714375"/>
        </p:xfrm>
        <a:graphic>
          <a:graphicData uri="http://schemas.openxmlformats.org/presentationml/2006/ole">
            <p:oleObj spid="_x0000_s108546" name="Ecuación" r:id="rId4" imgW="5016240" imgH="482400" progId="Equation.3">
              <p:embed/>
            </p:oleObj>
          </a:graphicData>
        </a:graphic>
      </p:graphicFrame>
      <p:sp>
        <p:nvSpPr>
          <p:cNvPr id="6" name="5 Cerrar llave"/>
          <p:cNvSpPr/>
          <p:nvPr/>
        </p:nvSpPr>
        <p:spPr bwMode="auto">
          <a:xfrm rot="5400000">
            <a:off x="5538589" y="2891039"/>
            <a:ext cx="338252" cy="6271959"/>
          </a:xfrm>
          <a:prstGeom prst="rightBrace">
            <a:avLst>
              <a:gd name="adj1" fmla="val 26005"/>
              <a:gd name="adj2" fmla="val 49982"/>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7" name="6 CuadroTexto"/>
          <p:cNvSpPr txBox="1"/>
          <p:nvPr/>
        </p:nvSpPr>
        <p:spPr>
          <a:xfrm>
            <a:off x="4714876" y="6286520"/>
            <a:ext cx="2071702" cy="369332"/>
          </a:xfrm>
          <a:prstGeom prst="rect">
            <a:avLst/>
          </a:prstGeom>
          <a:noFill/>
        </p:spPr>
        <p:txBody>
          <a:bodyPr wrap="square" rtlCol="0">
            <a:spAutoFit/>
          </a:bodyPr>
          <a:lstStyle/>
          <a:p>
            <a:r>
              <a:rPr lang="en-US" dirty="0" smtClean="0"/>
              <a:t>Probability Cost</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Y:\tmp\Tesis_2008_07_26\Tesis\otros\load_balance_example.png"/>
          <p:cNvPicPr>
            <a:picLocks noChangeAspect="1" noChangeArrowheads="1"/>
          </p:cNvPicPr>
          <p:nvPr/>
        </p:nvPicPr>
        <p:blipFill>
          <a:blip r:embed="rId3" cstate="print"/>
          <a:srcRect/>
          <a:stretch>
            <a:fillRect/>
          </a:stretch>
        </p:blipFill>
        <p:spPr bwMode="auto">
          <a:xfrm>
            <a:off x="714348" y="1214422"/>
            <a:ext cx="6061392" cy="5262914"/>
          </a:xfrm>
          <a:prstGeom prst="rect">
            <a:avLst/>
          </a:prstGeom>
          <a:noFill/>
        </p:spPr>
      </p:pic>
      <p:sp>
        <p:nvSpPr>
          <p:cNvPr id="25" name="2 Marcador de contenido"/>
          <p:cNvSpPr txBox="1">
            <a:spLocks/>
          </p:cNvSpPr>
          <p:nvPr/>
        </p:nvSpPr>
        <p:spPr bwMode="auto">
          <a:xfrm>
            <a:off x="7429520" y="4071942"/>
            <a:ext cx="1357322" cy="928687"/>
          </a:xfrm>
          <a:prstGeom prst="rect">
            <a:avLst/>
          </a:prstGeom>
          <a:solidFill>
            <a:schemeClr val="bg1"/>
          </a:solidFill>
          <a:ln w="12700">
            <a:noFill/>
            <a:miter lim="800000"/>
            <a:headEnd/>
            <a:tailEnd/>
          </a:ln>
        </p:spPr>
        <p:txBody>
          <a:bodyPr lIns="90488" tIns="44450" rIns="90488" bIns="44450"/>
          <a:lstStyle/>
          <a:p>
            <a:pPr marL="342900" indent="-342900" defTabSz="762000">
              <a:spcBef>
                <a:spcPct val="20000"/>
              </a:spcBef>
              <a:buClr>
                <a:srgbClr val="990033"/>
              </a:buClr>
              <a:buSzPct val="75000"/>
              <a:buFont typeface="Wingdings" pitchFamily="2" charset="2"/>
              <a:buNone/>
              <a:defRPr/>
            </a:pPr>
            <a:r>
              <a:rPr lang="es-ES" sz="2200" b="0" kern="0" dirty="0" err="1">
                <a:latin typeface="+mn-lt"/>
              </a:rPr>
              <a:t>Affinity</a:t>
            </a:r>
            <a:endParaRPr lang="es-ES" sz="2200" b="0" kern="0" dirty="0">
              <a:latin typeface="+mn-lt"/>
            </a:endParaRPr>
          </a:p>
        </p:txBody>
      </p:sp>
      <p:sp>
        <p:nvSpPr>
          <p:cNvPr id="14339" name="1 Título"/>
          <p:cNvSpPr>
            <a:spLocks noGrp="1"/>
          </p:cNvSpPr>
          <p:nvPr>
            <p:ph type="title"/>
          </p:nvPr>
        </p:nvSpPr>
        <p:spPr/>
        <p:txBody>
          <a:bodyPr/>
          <a:lstStyle/>
          <a:p>
            <a:pPr eaLnBrk="1" hangingPunct="1"/>
            <a:r>
              <a:rPr lang="es-ES" dirty="0" err="1" smtClean="0"/>
              <a:t>Comparison</a:t>
            </a:r>
            <a:r>
              <a:rPr lang="es-ES" dirty="0" smtClean="0"/>
              <a:t> </a:t>
            </a:r>
            <a:r>
              <a:rPr lang="es-ES" dirty="0" err="1" smtClean="0"/>
              <a:t>example</a:t>
            </a:r>
            <a:endParaRPr lang="es-ES" dirty="0" smtClean="0"/>
          </a:p>
        </p:txBody>
      </p:sp>
      <p:sp>
        <p:nvSpPr>
          <p:cNvPr id="6" name="5 Rectángulo redondeado"/>
          <p:cNvSpPr/>
          <p:nvPr/>
        </p:nvSpPr>
        <p:spPr bwMode="auto">
          <a:xfrm>
            <a:off x="1714480" y="6000768"/>
            <a:ext cx="500066" cy="35719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endParaRPr lang="es-ES">
              <a:solidFill>
                <a:schemeClr val="tx1"/>
              </a:solidFill>
              <a:latin typeface="Arial" charset="0"/>
            </a:endParaRPr>
          </a:p>
        </p:txBody>
      </p:sp>
      <p:sp>
        <p:nvSpPr>
          <p:cNvPr id="14344" name="9 CuadroTexto"/>
          <p:cNvSpPr txBox="1">
            <a:spLocks noChangeArrowheads="1"/>
          </p:cNvSpPr>
          <p:nvPr/>
        </p:nvSpPr>
        <p:spPr bwMode="auto">
          <a:xfrm>
            <a:off x="6929454" y="1428736"/>
            <a:ext cx="2000264" cy="1200329"/>
          </a:xfrm>
          <a:prstGeom prst="rect">
            <a:avLst/>
          </a:prstGeom>
          <a:noFill/>
          <a:ln w="9525">
            <a:solidFill>
              <a:schemeClr val="tx1"/>
            </a:solidFill>
            <a:miter lim="800000"/>
            <a:headEnd/>
            <a:tailEnd/>
          </a:ln>
        </p:spPr>
        <p:txBody>
          <a:bodyPr wrap="square">
            <a:spAutoFit/>
          </a:bodyPr>
          <a:lstStyle/>
          <a:p>
            <a:pPr algn="ctr"/>
            <a:r>
              <a:rPr lang="es-ES" sz="2400" dirty="0" smtClean="0"/>
              <a:t>Q8 </a:t>
            </a:r>
            <a:r>
              <a:rPr lang="es-ES" sz="2400" dirty="0" err="1" smtClean="0"/>
              <a:t>requests</a:t>
            </a:r>
            <a:r>
              <a:rPr lang="es-ES" sz="2400" dirty="0" smtClean="0"/>
              <a:t>:</a:t>
            </a:r>
          </a:p>
          <a:p>
            <a:pPr algn="ctr"/>
            <a:r>
              <a:rPr lang="es-ES" sz="2400" dirty="0" err="1" smtClean="0"/>
              <a:t>Doc</a:t>
            </a:r>
            <a:r>
              <a:rPr lang="es-ES" sz="2400" dirty="0" smtClean="0"/>
              <a:t> A</a:t>
            </a:r>
          </a:p>
          <a:p>
            <a:pPr algn="ctr"/>
            <a:r>
              <a:rPr lang="es-ES" sz="2400" dirty="0" err="1" smtClean="0"/>
              <a:t>Doc</a:t>
            </a:r>
            <a:r>
              <a:rPr lang="es-ES" sz="2400" dirty="0" smtClean="0"/>
              <a:t> B</a:t>
            </a:r>
            <a:endParaRPr lang="es-ES" sz="2400" dirty="0"/>
          </a:p>
        </p:txBody>
      </p:sp>
      <p:sp>
        <p:nvSpPr>
          <p:cNvPr id="15" name="14 Estrella de 5 puntas"/>
          <p:cNvSpPr/>
          <p:nvPr/>
        </p:nvSpPr>
        <p:spPr bwMode="auto">
          <a:xfrm>
            <a:off x="4286248" y="4572008"/>
            <a:ext cx="285750" cy="285750"/>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16" name="15 Estrella de 5 puntas"/>
          <p:cNvSpPr/>
          <p:nvPr/>
        </p:nvSpPr>
        <p:spPr bwMode="auto">
          <a:xfrm>
            <a:off x="7072330" y="4143380"/>
            <a:ext cx="285750" cy="285750"/>
          </a:xfrm>
          <a:prstGeom prst="star5">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17" name="16 Estrella de 5 puntas"/>
          <p:cNvSpPr/>
          <p:nvPr/>
        </p:nvSpPr>
        <p:spPr bwMode="auto">
          <a:xfrm>
            <a:off x="5572132" y="3214688"/>
            <a:ext cx="285750" cy="285750"/>
          </a:xfrm>
          <a:prstGeom prst="star5">
            <a:avLst/>
          </a:prstGeom>
          <a:solidFill>
            <a:schemeClr val="accent1"/>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18" name="17 Estrella de 5 puntas"/>
          <p:cNvSpPr/>
          <p:nvPr/>
        </p:nvSpPr>
        <p:spPr bwMode="auto">
          <a:xfrm>
            <a:off x="5500694" y="2071678"/>
            <a:ext cx="285750" cy="285750"/>
          </a:xfrm>
          <a:prstGeom prst="star5">
            <a:avLst/>
          </a:prstGeom>
          <a:solidFill>
            <a:schemeClr val="accent1"/>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19" name="18 Estrella de 5 puntas"/>
          <p:cNvSpPr/>
          <p:nvPr/>
        </p:nvSpPr>
        <p:spPr bwMode="auto">
          <a:xfrm>
            <a:off x="7072332" y="3000372"/>
            <a:ext cx="285750" cy="285750"/>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14350" name="2 Marcador de contenido"/>
          <p:cNvSpPr>
            <a:spLocks noGrp="1"/>
          </p:cNvSpPr>
          <p:nvPr>
            <p:ph idx="1"/>
          </p:nvPr>
        </p:nvSpPr>
        <p:spPr>
          <a:xfrm>
            <a:off x="7429520" y="3000372"/>
            <a:ext cx="1071563" cy="642938"/>
          </a:xfrm>
        </p:spPr>
        <p:txBody>
          <a:bodyPr/>
          <a:lstStyle/>
          <a:p>
            <a:pPr eaLnBrk="1" hangingPunct="1">
              <a:buFont typeface="Wingdings" pitchFamily="2" charset="2"/>
              <a:buNone/>
            </a:pPr>
            <a:r>
              <a:rPr lang="es-ES" dirty="0" smtClean="0"/>
              <a:t>WAL</a:t>
            </a:r>
          </a:p>
        </p:txBody>
      </p:sp>
      <p:sp>
        <p:nvSpPr>
          <p:cNvPr id="22" name="21 Estrella de 5 puntas"/>
          <p:cNvSpPr/>
          <p:nvPr/>
        </p:nvSpPr>
        <p:spPr bwMode="auto">
          <a:xfrm>
            <a:off x="5572132" y="3571876"/>
            <a:ext cx="285750" cy="285750"/>
          </a:xfrm>
          <a:prstGeom prst="star5">
            <a:avLst/>
          </a:prstGeom>
          <a:solidFill>
            <a:schemeClr val="accent2">
              <a:lumMod val="60000"/>
              <a:lumOff val="40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23" name="22 Estrella de 5 puntas"/>
          <p:cNvSpPr/>
          <p:nvPr/>
        </p:nvSpPr>
        <p:spPr bwMode="auto">
          <a:xfrm>
            <a:off x="7072332" y="3571876"/>
            <a:ext cx="285750" cy="285750"/>
          </a:xfrm>
          <a:prstGeom prst="star5">
            <a:avLst/>
          </a:prstGeom>
          <a:solidFill>
            <a:schemeClr val="accent1"/>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s-ES"/>
          </a:p>
        </p:txBody>
      </p:sp>
      <p:sp>
        <p:nvSpPr>
          <p:cNvPr id="24" name="2 Marcador de contenido"/>
          <p:cNvSpPr txBox="1">
            <a:spLocks/>
          </p:cNvSpPr>
          <p:nvPr/>
        </p:nvSpPr>
        <p:spPr bwMode="auto">
          <a:xfrm>
            <a:off x="7429520" y="3500438"/>
            <a:ext cx="2285984" cy="642937"/>
          </a:xfrm>
          <a:prstGeom prst="rect">
            <a:avLst/>
          </a:prstGeom>
          <a:noFill/>
          <a:ln w="12700">
            <a:noFill/>
            <a:miter lim="800000"/>
            <a:headEnd/>
            <a:tailEnd/>
          </a:ln>
        </p:spPr>
        <p:txBody>
          <a:bodyPr lIns="90488" tIns="44450" rIns="90488" bIns="44450"/>
          <a:lstStyle/>
          <a:p>
            <a:pPr marL="342900" indent="-342900" defTabSz="762000">
              <a:spcBef>
                <a:spcPct val="20000"/>
              </a:spcBef>
              <a:buClr>
                <a:srgbClr val="990033"/>
              </a:buClr>
              <a:buSzPct val="75000"/>
              <a:buFont typeface="Wingdings" pitchFamily="2" charset="2"/>
              <a:buNone/>
              <a:defRPr/>
            </a:pPr>
            <a:r>
              <a:rPr lang="es-ES" sz="2200" b="0" kern="0" dirty="0" err="1">
                <a:latin typeface="+mn-lt"/>
              </a:rPr>
              <a:t>Prob</a:t>
            </a:r>
            <a:r>
              <a:rPr lang="es-ES" sz="2200" b="0" kern="0" dirty="0">
                <a:latin typeface="+mn-lt"/>
              </a:rPr>
              <a:t>. </a:t>
            </a:r>
            <a:r>
              <a:rPr lang="es-ES" sz="2200" b="0" kern="0" dirty="0" err="1">
                <a:latin typeface="+mn-lt"/>
              </a:rPr>
              <a:t>Cost</a:t>
            </a:r>
            <a:endParaRPr lang="es-ES" sz="2200" b="0" kern="0" dirty="0">
              <a:latin typeface="+mn-lt"/>
            </a:endParaRPr>
          </a:p>
        </p:txBody>
      </p:sp>
      <p:sp>
        <p:nvSpPr>
          <p:cNvPr id="21" name="20 Rectángulo"/>
          <p:cNvSpPr/>
          <p:nvPr/>
        </p:nvSpPr>
        <p:spPr bwMode="auto">
          <a:xfrm>
            <a:off x="4357686" y="2214554"/>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6" name="25 Rectángulo"/>
          <p:cNvSpPr/>
          <p:nvPr/>
        </p:nvSpPr>
        <p:spPr bwMode="auto">
          <a:xfrm>
            <a:off x="4357686" y="3357562"/>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7" name="26 Rectángulo"/>
          <p:cNvSpPr/>
          <p:nvPr/>
        </p:nvSpPr>
        <p:spPr bwMode="auto">
          <a:xfrm>
            <a:off x="4357686" y="4572008"/>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8" name="27 Rectángulo"/>
          <p:cNvSpPr/>
          <p:nvPr/>
        </p:nvSpPr>
        <p:spPr bwMode="auto">
          <a:xfrm>
            <a:off x="5643570" y="2214554"/>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9" name="28 Rectángulo"/>
          <p:cNvSpPr/>
          <p:nvPr/>
        </p:nvSpPr>
        <p:spPr bwMode="auto">
          <a:xfrm>
            <a:off x="4357686" y="5715016"/>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0" name="29 Rectángulo"/>
          <p:cNvSpPr/>
          <p:nvPr/>
        </p:nvSpPr>
        <p:spPr bwMode="auto">
          <a:xfrm>
            <a:off x="5715008" y="3357562"/>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2" name="31 Rectángulo"/>
          <p:cNvSpPr/>
          <p:nvPr/>
        </p:nvSpPr>
        <p:spPr bwMode="auto">
          <a:xfrm>
            <a:off x="5715008" y="4572008"/>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3" name="32 Rectángulo"/>
          <p:cNvSpPr/>
          <p:nvPr/>
        </p:nvSpPr>
        <p:spPr bwMode="auto">
          <a:xfrm>
            <a:off x="5643570" y="5715016"/>
            <a:ext cx="1000132" cy="35719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4" name="33 Rectángulo"/>
          <p:cNvSpPr/>
          <p:nvPr/>
        </p:nvSpPr>
        <p:spPr bwMode="auto">
          <a:xfrm>
            <a:off x="2285984" y="2071678"/>
            <a:ext cx="714380" cy="285752"/>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6" name="35 Rectángulo"/>
          <p:cNvSpPr/>
          <p:nvPr/>
        </p:nvSpPr>
        <p:spPr bwMode="auto">
          <a:xfrm>
            <a:off x="2357422" y="3214686"/>
            <a:ext cx="714380" cy="285752"/>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7" name="36 Rectángulo"/>
          <p:cNvSpPr/>
          <p:nvPr/>
        </p:nvSpPr>
        <p:spPr bwMode="auto">
          <a:xfrm>
            <a:off x="3071802" y="2143116"/>
            <a:ext cx="1071570" cy="500066"/>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8" name="37 Rectángulo"/>
          <p:cNvSpPr/>
          <p:nvPr/>
        </p:nvSpPr>
        <p:spPr bwMode="auto">
          <a:xfrm>
            <a:off x="3143240" y="3357562"/>
            <a:ext cx="1000132" cy="428628"/>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1" name="30 Rectángulo"/>
          <p:cNvSpPr/>
          <p:nvPr/>
        </p:nvSpPr>
        <p:spPr bwMode="auto">
          <a:xfrm>
            <a:off x="3143240" y="4500570"/>
            <a:ext cx="1000132" cy="428628"/>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35" name="34 Rectángulo"/>
          <p:cNvSpPr/>
          <p:nvPr/>
        </p:nvSpPr>
        <p:spPr bwMode="auto">
          <a:xfrm>
            <a:off x="3071802" y="5715016"/>
            <a:ext cx="1000132" cy="428628"/>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5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14344" grpId="0" animBg="1"/>
      <p:bldP spid="15" grpId="0" animBg="1"/>
      <p:bldP spid="16" grpId="0" animBg="1"/>
      <p:bldP spid="17" grpId="0" animBg="1"/>
      <p:bldP spid="18" grpId="0" animBg="1"/>
      <p:bldP spid="19" grpId="0" animBg="1"/>
      <p:bldP spid="14350" grpId="0" build="p"/>
      <p:bldP spid="22" grpId="0" animBg="1"/>
      <p:bldP spid="23" grpId="0" animBg="1"/>
      <p:bldP spid="24" grpId="0"/>
      <p:bldP spid="21" grpId="0" animBg="1"/>
      <p:bldP spid="21"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P spid="33" grpId="0" animBg="1"/>
      <p:bldP spid="33" grpId="1" animBg="1"/>
      <p:bldP spid="34" grpId="0" animBg="1"/>
      <p:bldP spid="36" grpId="0" animBg="1"/>
      <p:bldP spid="37" grpId="0" animBg="1"/>
      <p:bldP spid="38" grpId="0" animBg="1"/>
      <p:bldP spid="31"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Question</a:t>
            </a:r>
            <a:r>
              <a:rPr lang="es-ES_tradnl" dirty="0" smtClean="0"/>
              <a:t> </a:t>
            </a:r>
            <a:r>
              <a:rPr lang="es-ES_tradnl" dirty="0" err="1"/>
              <a:t>Answering</a:t>
            </a:r>
            <a:r>
              <a:rPr lang="es-ES_tradnl" dirty="0"/>
              <a:t> </a:t>
            </a:r>
            <a:r>
              <a:rPr lang="es-ES_tradnl" dirty="0" err="1"/>
              <a:t>System</a:t>
            </a:r>
            <a:endParaRPr lang="en-GB" dirty="0"/>
          </a:p>
        </p:txBody>
      </p:sp>
      <p:sp>
        <p:nvSpPr>
          <p:cNvPr id="16387" name="Rectangle 3"/>
          <p:cNvSpPr>
            <a:spLocks noGrp="1" noChangeArrowheads="1"/>
          </p:cNvSpPr>
          <p:nvPr>
            <p:ph type="body" idx="1"/>
          </p:nvPr>
        </p:nvSpPr>
        <p:spPr>
          <a:xfrm>
            <a:off x="1143000" y="1371600"/>
            <a:ext cx="5289550" cy="5129234"/>
          </a:xfrm>
        </p:spPr>
        <p:txBody>
          <a:bodyPr>
            <a:normAutofit/>
          </a:bodyPr>
          <a:lstStyle/>
          <a:p>
            <a:pPr>
              <a:lnSpc>
                <a:spcPct val="110000"/>
              </a:lnSpc>
            </a:pPr>
            <a:r>
              <a:rPr lang="es-ES_tradnl" sz="2500" dirty="0" err="1"/>
              <a:t>Sequential</a:t>
            </a:r>
            <a:r>
              <a:rPr lang="es-ES_tradnl" sz="2500" dirty="0"/>
              <a:t> </a:t>
            </a:r>
            <a:r>
              <a:rPr lang="es-ES_tradnl" sz="2500" dirty="0" err="1"/>
              <a:t>System</a:t>
            </a:r>
            <a:r>
              <a:rPr lang="es-ES_tradnl" sz="2500" dirty="0"/>
              <a:t> of 3 blocks.</a:t>
            </a:r>
          </a:p>
          <a:p>
            <a:pPr>
              <a:lnSpc>
                <a:spcPct val="110000"/>
              </a:lnSpc>
            </a:pPr>
            <a:r>
              <a:rPr lang="es-ES_tradnl" sz="2500" dirty="0" err="1"/>
              <a:t>Question</a:t>
            </a:r>
            <a:r>
              <a:rPr lang="es-ES_tradnl" sz="2500" dirty="0"/>
              <a:t> </a:t>
            </a:r>
            <a:r>
              <a:rPr lang="es-ES_tradnl" sz="2500" dirty="0" err="1"/>
              <a:t>Processing</a:t>
            </a:r>
            <a:endParaRPr lang="es-ES_tradnl" sz="2500" dirty="0"/>
          </a:p>
          <a:p>
            <a:pPr lvl="1">
              <a:lnSpc>
                <a:spcPct val="90000"/>
              </a:lnSpc>
            </a:pPr>
            <a:r>
              <a:rPr lang="es-ES_tradnl" sz="1800" dirty="0" err="1" smtClean="0"/>
              <a:t>Analyizes</a:t>
            </a:r>
            <a:r>
              <a:rPr lang="es-ES_tradnl" sz="1800" dirty="0" smtClean="0"/>
              <a:t> </a:t>
            </a:r>
            <a:r>
              <a:rPr lang="es-ES_tradnl" sz="1800" dirty="0" err="1"/>
              <a:t>the</a:t>
            </a:r>
            <a:r>
              <a:rPr lang="es-ES_tradnl" sz="1800" dirty="0"/>
              <a:t> </a:t>
            </a:r>
            <a:r>
              <a:rPr lang="es-ES_tradnl" sz="1800" dirty="0" err="1"/>
              <a:t>question</a:t>
            </a:r>
            <a:r>
              <a:rPr lang="es-ES_tradnl" sz="1800" dirty="0"/>
              <a:t> </a:t>
            </a:r>
            <a:r>
              <a:rPr lang="es-ES_tradnl" sz="1800" dirty="0" err="1"/>
              <a:t>asked</a:t>
            </a:r>
            <a:r>
              <a:rPr lang="es-ES_tradnl" sz="1800" dirty="0"/>
              <a:t> </a:t>
            </a:r>
            <a:r>
              <a:rPr lang="es-ES_tradnl" sz="1800" dirty="0" err="1"/>
              <a:t>by</a:t>
            </a:r>
            <a:r>
              <a:rPr lang="es-ES_tradnl" sz="1800" dirty="0"/>
              <a:t> </a:t>
            </a:r>
            <a:r>
              <a:rPr lang="es-ES_tradnl" sz="1800" dirty="0" err="1"/>
              <a:t>the</a:t>
            </a:r>
            <a:r>
              <a:rPr lang="es-ES_tradnl" sz="1800" dirty="0"/>
              <a:t> </a:t>
            </a:r>
            <a:r>
              <a:rPr lang="es-ES_tradnl" sz="1800" dirty="0" err="1"/>
              <a:t>user</a:t>
            </a:r>
            <a:endParaRPr lang="es-ES_tradnl" sz="1800" dirty="0"/>
          </a:p>
          <a:p>
            <a:pPr>
              <a:lnSpc>
                <a:spcPct val="110000"/>
              </a:lnSpc>
            </a:pPr>
            <a:r>
              <a:rPr lang="es-ES_tradnl" sz="2500" dirty="0" err="1"/>
              <a:t>Passage</a:t>
            </a:r>
            <a:r>
              <a:rPr lang="es-ES_tradnl" sz="2500" dirty="0"/>
              <a:t> Ranking</a:t>
            </a:r>
          </a:p>
          <a:p>
            <a:pPr lvl="1">
              <a:lnSpc>
                <a:spcPct val="90000"/>
              </a:lnSpc>
            </a:pPr>
            <a:r>
              <a:rPr lang="es-ES_tradnl" sz="1800" dirty="0"/>
              <a:t>Access </a:t>
            </a:r>
            <a:r>
              <a:rPr lang="es-ES_tradnl" sz="1800" dirty="0" err="1"/>
              <a:t>to</a:t>
            </a:r>
            <a:r>
              <a:rPr lang="es-ES_tradnl" sz="1800" dirty="0"/>
              <a:t> </a:t>
            </a:r>
            <a:r>
              <a:rPr lang="es-ES_tradnl" sz="1800" dirty="0" err="1" smtClean="0"/>
              <a:t>document</a:t>
            </a:r>
            <a:r>
              <a:rPr lang="es-ES_tradnl" sz="1800" dirty="0" smtClean="0"/>
              <a:t> </a:t>
            </a:r>
            <a:r>
              <a:rPr lang="es-ES_tradnl" sz="1800" dirty="0" err="1" smtClean="0"/>
              <a:t>collection</a:t>
            </a:r>
            <a:r>
              <a:rPr lang="es-ES_tradnl" sz="1800" dirty="0" smtClean="0"/>
              <a:t> </a:t>
            </a:r>
            <a:r>
              <a:rPr lang="es-ES_tradnl" sz="1800" dirty="0" err="1" smtClean="0"/>
              <a:t>to</a:t>
            </a:r>
            <a:r>
              <a:rPr lang="es-ES_tradnl" sz="1800" dirty="0" smtClean="0"/>
              <a:t> </a:t>
            </a:r>
            <a:r>
              <a:rPr lang="es-ES_tradnl" sz="1800" dirty="0" err="1"/>
              <a:t>retrieve</a:t>
            </a:r>
            <a:r>
              <a:rPr lang="es-ES_tradnl" sz="1800" dirty="0"/>
              <a:t> </a:t>
            </a:r>
            <a:r>
              <a:rPr lang="es-ES_tradnl" sz="1800" dirty="0" err="1"/>
              <a:t>the</a:t>
            </a:r>
            <a:r>
              <a:rPr lang="es-ES_tradnl" sz="1800" dirty="0"/>
              <a:t> </a:t>
            </a:r>
            <a:r>
              <a:rPr lang="es-ES_tradnl" sz="1800" dirty="0" err="1"/>
              <a:t>most</a:t>
            </a:r>
            <a:r>
              <a:rPr lang="es-ES_tradnl" sz="1800" dirty="0"/>
              <a:t> </a:t>
            </a:r>
            <a:r>
              <a:rPr lang="es-ES_tradnl" sz="1800" dirty="0" err="1"/>
              <a:t>relevant</a:t>
            </a:r>
            <a:r>
              <a:rPr lang="es-ES_tradnl" sz="1800" dirty="0"/>
              <a:t> </a:t>
            </a:r>
            <a:r>
              <a:rPr lang="es-ES_tradnl" sz="1800" dirty="0" err="1"/>
              <a:t>documents</a:t>
            </a:r>
            <a:r>
              <a:rPr lang="es-ES_tradnl" sz="1800" dirty="0"/>
              <a:t> </a:t>
            </a:r>
            <a:r>
              <a:rPr lang="es-ES_tradnl" sz="1800" dirty="0" err="1"/>
              <a:t>for</a:t>
            </a:r>
            <a:r>
              <a:rPr lang="es-ES_tradnl" sz="1800" dirty="0"/>
              <a:t> </a:t>
            </a:r>
            <a:r>
              <a:rPr lang="es-ES_tradnl" sz="1800" dirty="0" err="1"/>
              <a:t>the</a:t>
            </a:r>
            <a:r>
              <a:rPr lang="es-ES_tradnl" sz="1800" dirty="0"/>
              <a:t> </a:t>
            </a:r>
            <a:r>
              <a:rPr lang="es-ES_tradnl" sz="1800" dirty="0" err="1"/>
              <a:t>answer</a:t>
            </a:r>
            <a:r>
              <a:rPr lang="es-ES_tradnl" sz="1800" dirty="0"/>
              <a:t>.</a:t>
            </a:r>
          </a:p>
          <a:p>
            <a:pPr>
              <a:lnSpc>
                <a:spcPct val="110000"/>
              </a:lnSpc>
            </a:pPr>
            <a:r>
              <a:rPr lang="es-ES_tradnl" sz="2500" dirty="0" err="1"/>
              <a:t>Answer</a:t>
            </a:r>
            <a:r>
              <a:rPr lang="es-ES_tradnl" sz="2500" dirty="0"/>
              <a:t> </a:t>
            </a:r>
            <a:r>
              <a:rPr lang="es-ES_tradnl" sz="2500" dirty="0" err="1"/>
              <a:t>Extraction</a:t>
            </a:r>
            <a:endParaRPr lang="es-ES_tradnl" sz="2500" dirty="0"/>
          </a:p>
          <a:p>
            <a:pPr lvl="1">
              <a:lnSpc>
                <a:spcPct val="90000"/>
              </a:lnSpc>
            </a:pPr>
            <a:r>
              <a:rPr lang="es-ES_tradnl" sz="1800" dirty="0" err="1"/>
              <a:t>System</a:t>
            </a:r>
            <a:r>
              <a:rPr lang="es-ES_tradnl" sz="1800" dirty="0"/>
              <a:t> “</a:t>
            </a:r>
            <a:r>
              <a:rPr lang="es-ES_tradnl" sz="1800" dirty="0" err="1"/>
              <a:t>reads</a:t>
            </a:r>
            <a:r>
              <a:rPr lang="es-ES_tradnl" sz="1800" dirty="0"/>
              <a:t>” </a:t>
            </a:r>
            <a:r>
              <a:rPr lang="es-ES_tradnl" sz="1800" dirty="0" err="1"/>
              <a:t>the</a:t>
            </a:r>
            <a:r>
              <a:rPr lang="es-ES_tradnl" sz="1800" dirty="0"/>
              <a:t> </a:t>
            </a:r>
            <a:r>
              <a:rPr lang="es-ES_tradnl" sz="1800" dirty="0" err="1"/>
              <a:t>passages</a:t>
            </a:r>
            <a:r>
              <a:rPr lang="es-ES_tradnl" sz="1800" dirty="0"/>
              <a:t>, </a:t>
            </a:r>
            <a:r>
              <a:rPr lang="es-ES_tradnl" sz="1800" dirty="0" err="1"/>
              <a:t>identifies</a:t>
            </a:r>
            <a:r>
              <a:rPr lang="es-ES_tradnl" sz="1800" dirty="0"/>
              <a:t> </a:t>
            </a:r>
            <a:r>
              <a:rPr lang="es-ES_tradnl" sz="1800" dirty="0" err="1"/>
              <a:t>the</a:t>
            </a:r>
            <a:r>
              <a:rPr lang="es-ES_tradnl" sz="1800" dirty="0"/>
              <a:t> </a:t>
            </a:r>
            <a:r>
              <a:rPr lang="es-ES_tradnl" sz="1800" dirty="0" err="1"/>
              <a:t>candidate</a:t>
            </a:r>
            <a:r>
              <a:rPr lang="es-ES_tradnl" sz="1800" dirty="0"/>
              <a:t> </a:t>
            </a:r>
            <a:r>
              <a:rPr lang="es-ES_tradnl" sz="1800" dirty="0" err="1"/>
              <a:t>answers</a:t>
            </a:r>
            <a:r>
              <a:rPr lang="es-ES_tradnl" sz="1800" dirty="0"/>
              <a:t> and </a:t>
            </a:r>
            <a:r>
              <a:rPr lang="es-ES_tradnl" sz="1800" dirty="0" err="1"/>
              <a:t>choses</a:t>
            </a:r>
            <a:r>
              <a:rPr lang="es-ES_tradnl" sz="1800" dirty="0"/>
              <a:t> </a:t>
            </a:r>
            <a:r>
              <a:rPr lang="es-ES_tradnl" sz="1800" dirty="0" err="1"/>
              <a:t>the</a:t>
            </a:r>
            <a:r>
              <a:rPr lang="es-ES_tradnl" sz="1800" dirty="0"/>
              <a:t> </a:t>
            </a:r>
            <a:r>
              <a:rPr lang="es-ES_tradnl" sz="1800" dirty="0" err="1"/>
              <a:t>best</a:t>
            </a:r>
            <a:r>
              <a:rPr lang="es-ES_tradnl" sz="1800" dirty="0"/>
              <a:t>.</a:t>
            </a:r>
          </a:p>
          <a:p>
            <a:pPr lvl="1">
              <a:lnSpc>
                <a:spcPct val="90000"/>
              </a:lnSpc>
            </a:pPr>
            <a:r>
              <a:rPr lang="es-ES_tradnl" sz="1800" dirty="0" err="1"/>
              <a:t>We</a:t>
            </a:r>
            <a:r>
              <a:rPr lang="es-ES_tradnl" sz="1800" dirty="0"/>
              <a:t> </a:t>
            </a:r>
            <a:r>
              <a:rPr lang="es-ES_tradnl" sz="1800" dirty="0" err="1"/>
              <a:t>implement</a:t>
            </a:r>
            <a:r>
              <a:rPr lang="es-ES_tradnl" sz="1800" dirty="0"/>
              <a:t> a POS </a:t>
            </a:r>
            <a:r>
              <a:rPr lang="es-ES_tradnl" sz="1800" dirty="0" err="1"/>
              <a:t>tagger</a:t>
            </a:r>
            <a:r>
              <a:rPr lang="es-ES_tradnl" sz="1800" dirty="0"/>
              <a:t> and a </a:t>
            </a:r>
            <a:r>
              <a:rPr lang="es-ES_tradnl" sz="1800" dirty="0" err="1"/>
              <a:t>name</a:t>
            </a:r>
            <a:r>
              <a:rPr lang="es-ES_tradnl" sz="1800" dirty="0"/>
              <a:t> </a:t>
            </a:r>
            <a:r>
              <a:rPr lang="es-ES_tradnl" sz="1800" dirty="0" err="1"/>
              <a:t>entity</a:t>
            </a:r>
            <a:r>
              <a:rPr lang="es-ES_tradnl" sz="1800" dirty="0"/>
              <a:t> </a:t>
            </a:r>
            <a:r>
              <a:rPr lang="es-ES_tradnl" sz="1800" dirty="0" err="1"/>
              <a:t>recognize</a:t>
            </a:r>
            <a:r>
              <a:rPr lang="es-ES_tradnl" sz="1800" dirty="0" smtClean="0"/>
              <a:t>.</a:t>
            </a:r>
          </a:p>
        </p:txBody>
      </p:sp>
      <p:sp>
        <p:nvSpPr>
          <p:cNvPr id="12" name="Rectangle 4"/>
          <p:cNvSpPr>
            <a:spLocks noChangeArrowheads="1"/>
          </p:cNvSpPr>
          <p:nvPr/>
        </p:nvSpPr>
        <p:spPr bwMode="auto">
          <a:xfrm>
            <a:off x="7235825" y="1700213"/>
            <a:ext cx="1295400" cy="1143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eaLnBrk="1" hangingPunct="1"/>
            <a:r>
              <a:rPr lang="es-ES_tradnl" sz="2400" b="0">
                <a:latin typeface="Times New Roman" pitchFamily="18" charset="0"/>
              </a:rPr>
              <a:t>QP</a:t>
            </a:r>
            <a:endParaRPr lang="en-GB" sz="2400" b="0">
              <a:latin typeface="Times New Roman" pitchFamily="18" charset="0"/>
            </a:endParaRPr>
          </a:p>
        </p:txBody>
      </p:sp>
      <p:sp>
        <p:nvSpPr>
          <p:cNvPr id="13" name="Rectangle 5"/>
          <p:cNvSpPr>
            <a:spLocks noChangeArrowheads="1"/>
          </p:cNvSpPr>
          <p:nvPr/>
        </p:nvSpPr>
        <p:spPr bwMode="auto">
          <a:xfrm>
            <a:off x="7235825" y="3148013"/>
            <a:ext cx="1295400" cy="1143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eaLnBrk="1" hangingPunct="1"/>
            <a:r>
              <a:rPr lang="es-ES_tradnl" sz="2400" b="0">
                <a:latin typeface="Times New Roman" pitchFamily="18" charset="0"/>
              </a:rPr>
              <a:t>PR</a:t>
            </a:r>
            <a:endParaRPr lang="en-GB" sz="2400" b="0">
              <a:latin typeface="Times New Roman" pitchFamily="18" charset="0"/>
            </a:endParaRPr>
          </a:p>
        </p:txBody>
      </p:sp>
      <p:sp>
        <p:nvSpPr>
          <p:cNvPr id="14" name="Rectangle 6"/>
          <p:cNvSpPr>
            <a:spLocks noChangeArrowheads="1"/>
          </p:cNvSpPr>
          <p:nvPr/>
        </p:nvSpPr>
        <p:spPr bwMode="auto">
          <a:xfrm>
            <a:off x="7235825" y="4595813"/>
            <a:ext cx="1295400" cy="1143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eaLnBrk="1" hangingPunct="1"/>
            <a:r>
              <a:rPr lang="es-ES_tradnl" sz="2400" b="0">
                <a:latin typeface="Times New Roman" pitchFamily="18" charset="0"/>
              </a:rPr>
              <a:t>AE</a:t>
            </a:r>
            <a:endParaRPr lang="en-GB" sz="2400" b="0">
              <a:latin typeface="Times New Roman" pitchFamily="18" charset="0"/>
            </a:endParaRPr>
          </a:p>
        </p:txBody>
      </p:sp>
      <p:sp>
        <p:nvSpPr>
          <p:cNvPr id="15" name="14 Flecha abajo"/>
          <p:cNvSpPr/>
          <p:nvPr/>
        </p:nvSpPr>
        <p:spPr bwMode="auto">
          <a:xfrm>
            <a:off x="7643834" y="1357298"/>
            <a:ext cx="500066" cy="500066"/>
          </a:xfrm>
          <a:prstGeom prst="downArrow">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endParaRPr>
          </a:p>
        </p:txBody>
      </p:sp>
      <p:sp>
        <p:nvSpPr>
          <p:cNvPr id="16" name="15 Flecha abajo"/>
          <p:cNvSpPr/>
          <p:nvPr/>
        </p:nvSpPr>
        <p:spPr bwMode="auto">
          <a:xfrm>
            <a:off x="7643834" y="2714620"/>
            <a:ext cx="500066" cy="500066"/>
          </a:xfrm>
          <a:prstGeom prst="downArrow">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endParaRPr>
          </a:p>
        </p:txBody>
      </p:sp>
      <p:sp>
        <p:nvSpPr>
          <p:cNvPr id="17" name="16 Flecha abajo"/>
          <p:cNvSpPr/>
          <p:nvPr/>
        </p:nvSpPr>
        <p:spPr bwMode="auto">
          <a:xfrm>
            <a:off x="7715272" y="4214818"/>
            <a:ext cx="428628" cy="500066"/>
          </a:xfrm>
          <a:prstGeom prst="downArrow">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r>
              <a:rPr lang="es-ES" dirty="0" err="1" smtClean="0"/>
              <a:t>Experiments</a:t>
            </a:r>
            <a:endParaRPr lang="es-ES" dirty="0" smtClean="0"/>
          </a:p>
        </p:txBody>
      </p:sp>
      <p:pic>
        <p:nvPicPr>
          <p:cNvPr id="16387" name="Picture 4" descr="Y:\load_balance_059.png"/>
          <p:cNvPicPr>
            <a:picLocks noChangeAspect="1" noChangeArrowheads="1"/>
          </p:cNvPicPr>
          <p:nvPr/>
        </p:nvPicPr>
        <p:blipFill>
          <a:blip r:embed="rId3"/>
          <a:srcRect/>
          <a:stretch>
            <a:fillRect/>
          </a:stretch>
        </p:blipFill>
        <p:spPr bwMode="auto">
          <a:xfrm>
            <a:off x="3500430" y="2529068"/>
            <a:ext cx="5643562" cy="3900328"/>
          </a:xfrm>
          <a:prstGeom prst="rect">
            <a:avLst/>
          </a:prstGeom>
          <a:noFill/>
          <a:ln w="9525">
            <a:noFill/>
            <a:miter lim="800000"/>
            <a:headEnd/>
            <a:tailEnd/>
          </a:ln>
        </p:spPr>
      </p:pic>
      <p:sp>
        <p:nvSpPr>
          <p:cNvPr id="16388" name="5 Marcador de contenido"/>
          <p:cNvSpPr>
            <a:spLocks noGrp="1"/>
          </p:cNvSpPr>
          <p:nvPr>
            <p:ph idx="1"/>
          </p:nvPr>
        </p:nvSpPr>
        <p:spPr>
          <a:xfrm>
            <a:off x="571500" y="1571625"/>
            <a:ext cx="8143904" cy="5072085"/>
          </a:xfrm>
        </p:spPr>
        <p:txBody>
          <a:bodyPr/>
          <a:lstStyle/>
          <a:p>
            <a:pPr eaLnBrk="1" hangingPunct="1"/>
            <a:r>
              <a:rPr lang="es-ES" sz="2400" dirty="0" err="1" smtClean="0"/>
              <a:t>Larger</a:t>
            </a:r>
            <a:r>
              <a:rPr lang="es-ES" sz="2400" dirty="0" smtClean="0"/>
              <a:t> cache…</a:t>
            </a:r>
          </a:p>
          <a:p>
            <a:pPr lvl="1"/>
            <a:r>
              <a:rPr lang="es-ES" dirty="0" smtClean="0"/>
              <a:t>…more hits, more </a:t>
            </a:r>
            <a:r>
              <a:rPr lang="es-ES" dirty="0" err="1" smtClean="0"/>
              <a:t>missprecitions</a:t>
            </a:r>
            <a:r>
              <a:rPr lang="es-ES" dirty="0" smtClean="0"/>
              <a:t> </a:t>
            </a:r>
            <a:r>
              <a:rPr lang="es-ES" dirty="0" err="1" smtClean="0"/>
              <a:t>by</a:t>
            </a:r>
            <a:r>
              <a:rPr lang="es-ES" dirty="0" smtClean="0"/>
              <a:t> WAL…</a:t>
            </a:r>
          </a:p>
          <a:p>
            <a:pPr lvl="1"/>
            <a:r>
              <a:rPr lang="es-ES" dirty="0" smtClean="0"/>
              <a:t>…</a:t>
            </a:r>
            <a:r>
              <a:rPr lang="es-ES" dirty="0" err="1" smtClean="0"/>
              <a:t>larger</a:t>
            </a:r>
            <a:r>
              <a:rPr lang="es-ES" dirty="0" smtClean="0"/>
              <a:t> </a:t>
            </a:r>
            <a:r>
              <a:rPr lang="es-ES" dirty="0" err="1" smtClean="0"/>
              <a:t>difference</a:t>
            </a:r>
            <a:endParaRPr lang="es-ES" baseline="-25000" dirty="0" smtClean="0"/>
          </a:p>
          <a:p>
            <a:pPr eaLnBrk="1" hangingPunct="1"/>
            <a:r>
              <a:rPr lang="es-ES" sz="2400" dirty="0" smtClean="0"/>
              <a:t>Cache </a:t>
            </a:r>
            <a:r>
              <a:rPr lang="es-ES" sz="2400" dirty="0" err="1" smtClean="0"/>
              <a:t>aware</a:t>
            </a:r>
            <a:r>
              <a:rPr lang="es-ES" sz="2400" dirty="0" smtClean="0"/>
              <a:t> </a:t>
            </a:r>
            <a:r>
              <a:rPr lang="es-ES" sz="2400" dirty="0" err="1" smtClean="0"/>
              <a:t>improve</a:t>
            </a:r>
            <a:r>
              <a:rPr lang="es-ES" sz="2400" dirty="0" smtClean="0"/>
              <a:t>:</a:t>
            </a:r>
          </a:p>
          <a:p>
            <a:pPr lvl="1" eaLnBrk="1" hangingPunct="1"/>
            <a:r>
              <a:rPr lang="es-ES" dirty="0" smtClean="0"/>
              <a:t>PC up </a:t>
            </a:r>
            <a:r>
              <a:rPr lang="es-ES" dirty="0" err="1" smtClean="0"/>
              <a:t>to</a:t>
            </a:r>
            <a:r>
              <a:rPr lang="es-ES" dirty="0" smtClean="0"/>
              <a:t> 37%</a:t>
            </a:r>
          </a:p>
          <a:p>
            <a:pPr lvl="1" eaLnBrk="1" hangingPunct="1"/>
            <a:r>
              <a:rPr lang="es-ES" dirty="0" smtClean="0"/>
              <a:t>AF up </a:t>
            </a:r>
            <a:r>
              <a:rPr lang="es-ES" dirty="0" err="1" smtClean="0"/>
              <a:t>to</a:t>
            </a:r>
            <a:r>
              <a:rPr lang="es-ES" dirty="0" smtClean="0"/>
              <a:t> 61%</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714375" y="5857875"/>
            <a:ext cx="8429625" cy="100012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eaLnBrk="0" hangingPunct="0">
              <a:defRPr/>
            </a:pPr>
            <a:endParaRPr lang="es-ES">
              <a:solidFill>
                <a:schemeClr val="tx1"/>
              </a:solidFill>
              <a:latin typeface="Arial" charset="0"/>
            </a:endParaRPr>
          </a:p>
        </p:txBody>
      </p:sp>
      <p:pic>
        <p:nvPicPr>
          <p:cNvPr id="17411" name="Picture 3"/>
          <p:cNvPicPr>
            <a:picLocks noChangeAspect="1" noChangeArrowheads="1"/>
          </p:cNvPicPr>
          <p:nvPr/>
        </p:nvPicPr>
        <p:blipFill>
          <a:blip r:embed="rId3"/>
          <a:srcRect/>
          <a:stretch>
            <a:fillRect/>
          </a:stretch>
        </p:blipFill>
        <p:spPr bwMode="auto">
          <a:xfrm>
            <a:off x="5357813" y="2143125"/>
            <a:ext cx="2928937" cy="4537075"/>
          </a:xfrm>
          <a:prstGeom prst="rect">
            <a:avLst/>
          </a:prstGeom>
          <a:noFill/>
          <a:ln w="9525">
            <a:noFill/>
            <a:miter lim="800000"/>
            <a:headEnd/>
            <a:tailEnd/>
          </a:ln>
        </p:spPr>
      </p:pic>
      <p:pic>
        <p:nvPicPr>
          <p:cNvPr id="17412" name="Picture 4"/>
          <p:cNvPicPr>
            <a:picLocks noChangeAspect="1" noChangeArrowheads="1"/>
          </p:cNvPicPr>
          <p:nvPr/>
        </p:nvPicPr>
        <p:blipFill>
          <a:blip r:embed="rId4"/>
          <a:srcRect/>
          <a:stretch>
            <a:fillRect/>
          </a:stretch>
        </p:blipFill>
        <p:spPr bwMode="auto">
          <a:xfrm>
            <a:off x="1285875" y="2357438"/>
            <a:ext cx="2960688" cy="4333875"/>
          </a:xfrm>
          <a:prstGeom prst="rect">
            <a:avLst/>
          </a:prstGeom>
          <a:noFill/>
          <a:ln w="9525">
            <a:noFill/>
            <a:miter lim="800000"/>
            <a:headEnd/>
            <a:tailEnd/>
          </a:ln>
        </p:spPr>
      </p:pic>
      <p:sp>
        <p:nvSpPr>
          <p:cNvPr id="14" name="13 Rectángulo redondeado"/>
          <p:cNvSpPr/>
          <p:nvPr/>
        </p:nvSpPr>
        <p:spPr bwMode="auto">
          <a:xfrm>
            <a:off x="5026025" y="2071688"/>
            <a:ext cx="3433763" cy="4662487"/>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82945" tIns="41473" rIns="82945" bIns="41473"/>
          <a:lstStyle/>
          <a:p>
            <a:pPr algn="ctr" defTabSz="407526" eaLnBrk="0" hangingPunct="0">
              <a:lnSpc>
                <a:spcPct val="93000"/>
              </a:lnSpc>
              <a:buClr>
                <a:srgbClr val="000000"/>
              </a:buClr>
              <a:buSzPct val="45000"/>
              <a:defRPr/>
            </a:pPr>
            <a:endParaRPr lang="es-ES" sz="1600" dirty="0">
              <a:latin typeface="Arial" charset="0"/>
            </a:endParaRPr>
          </a:p>
        </p:txBody>
      </p:sp>
      <p:sp>
        <p:nvSpPr>
          <p:cNvPr id="13" name="12 Rectángulo redondeado"/>
          <p:cNvSpPr/>
          <p:nvPr/>
        </p:nvSpPr>
        <p:spPr bwMode="auto">
          <a:xfrm>
            <a:off x="1138238" y="2071688"/>
            <a:ext cx="3433762" cy="4662487"/>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82945" tIns="41473" rIns="82945" bIns="41473"/>
          <a:lstStyle/>
          <a:p>
            <a:pPr algn="ctr" defTabSz="407526" eaLnBrk="0" hangingPunct="0">
              <a:lnSpc>
                <a:spcPct val="93000"/>
              </a:lnSpc>
              <a:buClr>
                <a:srgbClr val="000000"/>
              </a:buClr>
              <a:buSzPct val="45000"/>
              <a:defRPr/>
            </a:pPr>
            <a:endParaRPr lang="es-ES" sz="1600" dirty="0">
              <a:latin typeface="Arial" charset="0"/>
            </a:endParaRPr>
          </a:p>
        </p:txBody>
      </p:sp>
      <p:sp>
        <p:nvSpPr>
          <p:cNvPr id="2" name="1 Título"/>
          <p:cNvSpPr>
            <a:spLocks noGrp="1"/>
          </p:cNvSpPr>
          <p:nvPr>
            <p:ph type="title"/>
          </p:nvPr>
        </p:nvSpPr>
        <p:spPr/>
        <p:txBody>
          <a:bodyPr>
            <a:normAutofit fontScale="90000"/>
          </a:bodyPr>
          <a:lstStyle/>
          <a:p>
            <a:pPr eaLnBrk="1" hangingPunct="1">
              <a:defRPr/>
            </a:pPr>
            <a:r>
              <a:rPr lang="es-ES" dirty="0" err="1" smtClean="0"/>
              <a:t>Workload</a:t>
            </a:r>
            <a:r>
              <a:rPr lang="es-ES" dirty="0" smtClean="0"/>
              <a:t> </a:t>
            </a:r>
            <a:r>
              <a:rPr lang="es-ES" dirty="0" err="1" smtClean="0"/>
              <a:t>Comparison</a:t>
            </a:r>
            <a:endParaRPr lang="es-ES" dirty="0"/>
          </a:p>
        </p:txBody>
      </p:sp>
      <p:sp>
        <p:nvSpPr>
          <p:cNvPr id="17416" name="9 Marcador de contenido"/>
          <p:cNvSpPr>
            <a:spLocks noGrp="1"/>
          </p:cNvSpPr>
          <p:nvPr>
            <p:ph idx="1"/>
          </p:nvPr>
        </p:nvSpPr>
        <p:spPr>
          <a:xfrm>
            <a:off x="928688" y="1357313"/>
            <a:ext cx="7391400" cy="4572000"/>
          </a:xfrm>
        </p:spPr>
        <p:txBody>
          <a:bodyPr/>
          <a:lstStyle/>
          <a:p>
            <a:pPr eaLnBrk="1" hangingPunct="1"/>
            <a:r>
              <a:rPr lang="es-ES" smtClean="0"/>
              <a:t>Balanced workload ≠ well balanced</a:t>
            </a:r>
          </a:p>
        </p:txBody>
      </p:sp>
      <p:sp>
        <p:nvSpPr>
          <p:cNvPr id="17417" name="4 CuadroTexto"/>
          <p:cNvSpPr txBox="1">
            <a:spLocks noChangeArrowheads="1"/>
          </p:cNvSpPr>
          <p:nvPr/>
        </p:nvSpPr>
        <p:spPr bwMode="auto">
          <a:xfrm>
            <a:off x="1500188" y="2143125"/>
            <a:ext cx="2720975" cy="360363"/>
          </a:xfrm>
          <a:prstGeom prst="rect">
            <a:avLst/>
          </a:prstGeom>
          <a:noFill/>
          <a:ln w="9525">
            <a:noFill/>
            <a:miter lim="800000"/>
            <a:headEnd/>
            <a:tailEnd/>
          </a:ln>
        </p:spPr>
        <p:txBody>
          <a:bodyPr lIns="82945" tIns="41473" rIns="82945" bIns="41473">
            <a:spAutoFit/>
          </a:bodyPr>
          <a:lstStyle/>
          <a:p>
            <a:pPr algn="ctr" eaLnBrk="0" hangingPunct="0"/>
            <a:r>
              <a:rPr lang="es-ES" sz="1800"/>
              <a:t>Non Cache Aware</a:t>
            </a:r>
          </a:p>
        </p:txBody>
      </p:sp>
      <p:sp>
        <p:nvSpPr>
          <p:cNvPr id="17418" name="5 CuadroTexto"/>
          <p:cNvSpPr txBox="1">
            <a:spLocks noChangeArrowheads="1"/>
          </p:cNvSpPr>
          <p:nvPr/>
        </p:nvSpPr>
        <p:spPr bwMode="auto">
          <a:xfrm>
            <a:off x="5786438" y="2071688"/>
            <a:ext cx="1944687" cy="360362"/>
          </a:xfrm>
          <a:prstGeom prst="rect">
            <a:avLst/>
          </a:prstGeom>
          <a:noFill/>
          <a:ln w="9525">
            <a:noFill/>
            <a:miter lim="800000"/>
            <a:headEnd/>
            <a:tailEnd/>
          </a:ln>
        </p:spPr>
        <p:txBody>
          <a:bodyPr lIns="82945" tIns="41473" rIns="82945" bIns="41473">
            <a:spAutoFit/>
          </a:bodyPr>
          <a:lstStyle/>
          <a:p>
            <a:pPr algn="ctr" eaLnBrk="0" hangingPunct="0"/>
            <a:r>
              <a:rPr lang="es-ES" sz="1800"/>
              <a:t>Cache Aware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bwMode="auto">
          <a:xfrm>
            <a:off x="3000364" y="785794"/>
            <a:ext cx="3643338" cy="100013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accent1">
                    <a:lumMod val="75000"/>
                  </a:schemeClr>
                </a:solidFill>
                <a:latin typeface="Arial" charset="0"/>
              </a:rPr>
              <a:t>Analysis and optimization of question answering systems</a:t>
            </a:r>
          </a:p>
        </p:txBody>
      </p:sp>
      <p:sp>
        <p:nvSpPr>
          <p:cNvPr id="5" name="4 Rectángulo redondeado"/>
          <p:cNvSpPr/>
          <p:nvPr/>
        </p:nvSpPr>
        <p:spPr bwMode="auto">
          <a:xfrm>
            <a:off x="1000100" y="3429000"/>
            <a:ext cx="1643074" cy="85725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a:t>
            </a:r>
          </a:p>
        </p:txBody>
      </p:sp>
      <p:sp>
        <p:nvSpPr>
          <p:cNvPr id="6" name="5 Rectángulo redondeado"/>
          <p:cNvSpPr/>
          <p:nvPr/>
        </p:nvSpPr>
        <p:spPr bwMode="auto">
          <a:xfrm>
            <a:off x="4143372" y="3143248"/>
            <a:ext cx="1571636" cy="78581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dirty="0" smtClean="0">
                <a:solidFill>
                  <a:schemeClr val="accent1">
                    <a:lumMod val="75000"/>
                  </a:schemeClr>
                </a:solidFill>
                <a:latin typeface="Arial" charset="0"/>
              </a:rPr>
              <a:t>Cooperative caching</a:t>
            </a:r>
          </a:p>
        </p:txBody>
      </p:sp>
      <p:sp>
        <p:nvSpPr>
          <p:cNvPr id="8" name="7 Rectángulo redondeado"/>
          <p:cNvSpPr/>
          <p:nvPr/>
        </p:nvSpPr>
        <p:spPr bwMode="auto">
          <a:xfrm>
            <a:off x="6286512" y="3143248"/>
            <a:ext cx="2214578" cy="78581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chemeClr val="accent1">
                    <a:lumMod val="75000"/>
                  </a:schemeClr>
                </a:solidFill>
                <a:latin typeface="Arial" charset="0"/>
              </a:rPr>
              <a:t>Cache-aware load balancing</a:t>
            </a:r>
          </a:p>
        </p:txBody>
      </p:sp>
      <p:sp>
        <p:nvSpPr>
          <p:cNvPr id="10" name="9 Rectángulo redondeado"/>
          <p:cNvSpPr/>
          <p:nvPr/>
        </p:nvSpPr>
        <p:spPr bwMode="auto">
          <a:xfrm>
            <a:off x="4714876" y="2071678"/>
            <a:ext cx="2857520" cy="71438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err="1" smtClean="0">
                <a:solidFill>
                  <a:schemeClr val="accent1">
                    <a:lumMod val="75000"/>
                  </a:schemeClr>
                </a:solidFill>
                <a:latin typeface="Arial" charset="0"/>
              </a:rPr>
              <a:t>Evolutive</a:t>
            </a:r>
            <a:r>
              <a:rPr lang="en-US" dirty="0" smtClean="0">
                <a:solidFill>
                  <a:schemeClr val="accent1">
                    <a:lumMod val="75000"/>
                  </a:schemeClr>
                </a:solidFill>
                <a:latin typeface="Arial" charset="0"/>
              </a:rPr>
              <a:t> Summary Counters</a:t>
            </a:r>
          </a:p>
        </p:txBody>
      </p:sp>
      <p:cxnSp>
        <p:nvCxnSpPr>
          <p:cNvPr id="13" name="12 Conector recto de flecha"/>
          <p:cNvCxnSpPr>
            <a:stCxn id="10" idx="2"/>
            <a:endCxn id="6" idx="0"/>
          </p:cNvCxnSpPr>
          <p:nvPr/>
        </p:nvCxnSpPr>
        <p:spPr bwMode="auto">
          <a:xfrm rot="5400000">
            <a:off x="5357818" y="2357430"/>
            <a:ext cx="357190" cy="121444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9" name="18 Conector recto de flecha"/>
          <p:cNvCxnSpPr>
            <a:stCxn id="10" idx="2"/>
            <a:endCxn id="8" idx="0"/>
          </p:cNvCxnSpPr>
          <p:nvPr/>
        </p:nvCxnSpPr>
        <p:spPr bwMode="auto">
          <a:xfrm rot="16200000" flipH="1">
            <a:off x="6590123" y="2339570"/>
            <a:ext cx="357190" cy="1250165"/>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2" name="21 Conector recto de flecha"/>
          <p:cNvCxnSpPr>
            <a:endCxn id="10" idx="0"/>
          </p:cNvCxnSpPr>
          <p:nvPr/>
        </p:nvCxnSpPr>
        <p:spPr bwMode="auto">
          <a:xfrm>
            <a:off x="5107784" y="1785926"/>
            <a:ext cx="1035852" cy="28575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5" name="24 Rectángulo redondeado"/>
          <p:cNvSpPr/>
          <p:nvPr/>
        </p:nvSpPr>
        <p:spPr bwMode="auto">
          <a:xfrm>
            <a:off x="5357818" y="4214818"/>
            <a:ext cx="1785950" cy="1214446"/>
          </a:xfrm>
          <a:prstGeom prst="roundRect">
            <a:avLst/>
          </a:prstGeom>
          <a:ln w="38100">
            <a:solidFill>
              <a:schemeClr val="tx1"/>
            </a:solidFill>
            <a:headEnd type="none" w="med" len="med"/>
            <a:tailEnd type="none" w="med" len="med"/>
          </a:ln>
          <a:effectLst>
            <a:glow rad="228600">
              <a:schemeClr val="accent1">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2000" dirty="0" smtClean="0">
                <a:solidFill>
                  <a:schemeClr val="tx1"/>
                </a:solidFill>
                <a:latin typeface="Arial" charset="0"/>
              </a:rPr>
              <a:t>Performance analysis</a:t>
            </a:r>
          </a:p>
          <a:p>
            <a:pPr marR="0" indent="0" algn="ctr" eaLnBrk="0" fontAlgn="base" hangingPunct="0">
              <a:lnSpc>
                <a:spcPct val="100000"/>
              </a:lnSpc>
              <a:spcBef>
                <a:spcPct val="0"/>
              </a:spcBef>
              <a:spcAft>
                <a:spcPct val="0"/>
              </a:spcAft>
              <a:buClrTx/>
              <a:buSzTx/>
              <a:buFontTx/>
              <a:buNone/>
              <a:tabLst/>
            </a:pPr>
            <a:r>
              <a:rPr lang="en-US" sz="2000" dirty="0" smtClean="0">
                <a:solidFill>
                  <a:schemeClr val="tx1"/>
                </a:solidFill>
                <a:latin typeface="Arial" charset="0"/>
              </a:rPr>
              <a:t>(Chapter 9)</a:t>
            </a:r>
          </a:p>
        </p:txBody>
      </p:sp>
      <p:cxnSp>
        <p:nvCxnSpPr>
          <p:cNvPr id="26" name="25 Conector recto de flecha"/>
          <p:cNvCxnSpPr>
            <a:stCxn id="6" idx="2"/>
            <a:endCxn id="25" idx="0"/>
          </p:cNvCxnSpPr>
          <p:nvPr/>
        </p:nvCxnSpPr>
        <p:spPr bwMode="auto">
          <a:xfrm rot="16200000" flipH="1">
            <a:off x="5447115" y="3411140"/>
            <a:ext cx="285752" cy="132160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a:stCxn id="8" idx="2"/>
            <a:endCxn id="25" idx="0"/>
          </p:cNvCxnSpPr>
          <p:nvPr/>
        </p:nvCxnSpPr>
        <p:spPr bwMode="auto">
          <a:xfrm rot="5400000">
            <a:off x="6679421" y="3500438"/>
            <a:ext cx="285752" cy="114300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a:stCxn id="4" idx="2"/>
            <a:endCxn id="5" idx="0"/>
          </p:cNvCxnSpPr>
          <p:nvPr/>
        </p:nvCxnSpPr>
        <p:spPr bwMode="auto">
          <a:xfrm rot="5400000">
            <a:off x="2500298" y="1107265"/>
            <a:ext cx="1643074" cy="30003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63" name="62 Rectángulo redondeado"/>
          <p:cNvSpPr/>
          <p:nvPr/>
        </p:nvSpPr>
        <p:spPr bwMode="auto">
          <a:xfrm>
            <a:off x="1000100" y="4500570"/>
            <a:ext cx="1643074" cy="928694"/>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accent1">
                    <a:lumMod val="75000"/>
                  </a:schemeClr>
                </a:solidFill>
                <a:effectLst/>
                <a:latin typeface="Arial" charset="0"/>
              </a:rPr>
              <a:t>Multi-layer cache analysis</a:t>
            </a:r>
          </a:p>
        </p:txBody>
      </p:sp>
      <p:cxnSp>
        <p:nvCxnSpPr>
          <p:cNvPr id="28" name="27 Conector recto de flecha"/>
          <p:cNvCxnSpPr>
            <a:stCxn id="5" idx="2"/>
            <a:endCxn id="63" idx="0"/>
          </p:cNvCxnSpPr>
          <p:nvPr/>
        </p:nvCxnSpPr>
        <p:spPr bwMode="auto">
          <a:xfrm rot="5400000">
            <a:off x="1714480" y="4393413"/>
            <a:ext cx="214314"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1" name="30 Rectángulo redondeado"/>
          <p:cNvSpPr/>
          <p:nvPr/>
        </p:nvSpPr>
        <p:spPr bwMode="auto">
          <a:xfrm>
            <a:off x="571472" y="5715016"/>
            <a:ext cx="8429684" cy="928694"/>
          </a:xfrm>
          <a:prstGeom prst="roundRect">
            <a:avLst/>
          </a:prstGeom>
          <a:ln>
            <a:prstDash val="sysDash"/>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smtClean="0">
                <a:solidFill>
                  <a:schemeClr val="tx1"/>
                </a:solidFill>
                <a:latin typeface="Arial" charset="0"/>
              </a:rPr>
              <a:t>D. Dominguez-Sal, M. Perez-</a:t>
            </a:r>
            <a:r>
              <a:rPr lang="en-US" dirty="0" err="1" smtClean="0">
                <a:solidFill>
                  <a:schemeClr val="tx1"/>
                </a:solidFill>
                <a:latin typeface="Arial" charset="0"/>
              </a:rPr>
              <a:t>Casany</a:t>
            </a:r>
            <a:r>
              <a:rPr lang="en-US" dirty="0" smtClean="0">
                <a:solidFill>
                  <a:schemeClr val="tx1"/>
                </a:solidFill>
                <a:latin typeface="Arial" charset="0"/>
              </a:rPr>
              <a:t>, J. </a:t>
            </a:r>
            <a:r>
              <a:rPr lang="en-US" dirty="0" err="1" smtClean="0">
                <a:solidFill>
                  <a:schemeClr val="tx1"/>
                </a:solidFill>
                <a:latin typeface="Arial" charset="0"/>
              </a:rPr>
              <a:t>Larriba-Pey</a:t>
            </a:r>
            <a:r>
              <a:rPr lang="en-US" dirty="0" smtClean="0">
                <a:solidFill>
                  <a:schemeClr val="tx1"/>
                </a:solidFill>
                <a:latin typeface="Arial" charset="0"/>
              </a:rPr>
              <a:t>. </a:t>
            </a:r>
            <a:r>
              <a:rPr lang="en-US" i="1" dirty="0" smtClean="0">
                <a:solidFill>
                  <a:schemeClr val="tx1"/>
                </a:solidFill>
                <a:latin typeface="Arial" charset="0"/>
              </a:rPr>
              <a:t>Cache-aware load balancing vs. cooperative caching for distributed search engines. </a:t>
            </a:r>
            <a:r>
              <a:rPr lang="en-US" dirty="0" smtClean="0">
                <a:solidFill>
                  <a:schemeClr val="tx1"/>
                </a:solidFill>
                <a:latin typeface="Arial" charset="0"/>
              </a:rPr>
              <a:t>In HPCC 2009</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357166"/>
            <a:ext cx="7391400" cy="633434"/>
          </a:xfrm>
        </p:spPr>
        <p:txBody>
          <a:bodyPr>
            <a:noAutofit/>
          </a:bodyPr>
          <a:lstStyle/>
          <a:p>
            <a:r>
              <a:rPr lang="en-US" sz="3600" dirty="0" smtClean="0"/>
              <a:t>Cooperative cache </a:t>
            </a:r>
            <a:r>
              <a:rPr lang="en-US" sz="3600" dirty="0" err="1" smtClean="0"/>
              <a:t>vs</a:t>
            </a:r>
            <a:r>
              <a:rPr lang="en-US" sz="3600" dirty="0" smtClean="0"/>
              <a:t> load balancing</a:t>
            </a:r>
            <a:endParaRPr lang="en-US" sz="3600" dirty="0"/>
          </a:p>
        </p:txBody>
      </p:sp>
      <p:sp>
        <p:nvSpPr>
          <p:cNvPr id="3" name="2 Marcador de contenido"/>
          <p:cNvSpPr>
            <a:spLocks noGrp="1"/>
          </p:cNvSpPr>
          <p:nvPr>
            <p:ph idx="1"/>
          </p:nvPr>
        </p:nvSpPr>
        <p:spPr/>
        <p:txBody>
          <a:bodyPr/>
          <a:lstStyle/>
          <a:p>
            <a:r>
              <a:rPr lang="en-US" sz="2800" dirty="0" err="1" smtClean="0"/>
              <a:t>Previoulsy</a:t>
            </a:r>
            <a:r>
              <a:rPr lang="en-US" sz="2800" dirty="0" smtClean="0"/>
              <a:t>, we improved the hit rate…	</a:t>
            </a:r>
          </a:p>
          <a:p>
            <a:pPr lvl="1"/>
            <a:r>
              <a:rPr lang="en-US" sz="2800" dirty="0" smtClean="0"/>
              <a:t>…moving cache contents (ESC-placement)</a:t>
            </a:r>
          </a:p>
          <a:p>
            <a:pPr lvl="1"/>
            <a:r>
              <a:rPr lang="en-US" sz="2800" dirty="0" smtClean="0"/>
              <a:t> …moving queries incoming (Cache-aware load balancing)</a:t>
            </a:r>
          </a:p>
          <a:p>
            <a:r>
              <a:rPr lang="en-US" sz="3000" dirty="0" smtClean="0"/>
              <a:t>Which policy is preferable?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214290"/>
            <a:ext cx="7572428" cy="676276"/>
          </a:xfrm>
        </p:spPr>
        <p:txBody>
          <a:bodyPr>
            <a:normAutofit fontScale="90000"/>
          </a:bodyPr>
          <a:lstStyle/>
          <a:p>
            <a:r>
              <a:rPr lang="es-ES" sz="4000" dirty="0" err="1" smtClean="0"/>
              <a:t>Cooperative</a:t>
            </a:r>
            <a:r>
              <a:rPr lang="es-ES" sz="3600" dirty="0" smtClean="0"/>
              <a:t> cache vs load </a:t>
            </a:r>
            <a:r>
              <a:rPr lang="es-ES" sz="3600" dirty="0" err="1" smtClean="0"/>
              <a:t>balancing</a:t>
            </a:r>
            <a:endParaRPr lang="es-ES" sz="3600" dirty="0"/>
          </a:p>
        </p:txBody>
      </p:sp>
      <p:sp>
        <p:nvSpPr>
          <p:cNvPr id="3" name="2 Marcador de contenido"/>
          <p:cNvSpPr>
            <a:spLocks noGrp="1"/>
          </p:cNvSpPr>
          <p:nvPr>
            <p:ph idx="1"/>
          </p:nvPr>
        </p:nvSpPr>
        <p:spPr>
          <a:xfrm>
            <a:off x="642910" y="1857364"/>
            <a:ext cx="3714776" cy="4286280"/>
          </a:xfrm>
        </p:spPr>
        <p:txBody>
          <a:bodyPr>
            <a:normAutofit/>
          </a:bodyPr>
          <a:lstStyle/>
          <a:p>
            <a:r>
              <a:rPr lang="es-ES" sz="2400" dirty="0" err="1" smtClean="0"/>
              <a:t>Individually</a:t>
            </a:r>
            <a:r>
              <a:rPr lang="es-ES" sz="2400" dirty="0" smtClean="0"/>
              <a:t>, similar </a:t>
            </a:r>
            <a:r>
              <a:rPr lang="es-ES" sz="2400" dirty="0" err="1" smtClean="0"/>
              <a:t>benefit</a:t>
            </a:r>
            <a:r>
              <a:rPr lang="es-ES" sz="2400" dirty="0" smtClean="0"/>
              <a:t> hit </a:t>
            </a:r>
            <a:r>
              <a:rPr lang="es-ES" sz="2400" dirty="0" err="1" smtClean="0"/>
              <a:t>rate</a:t>
            </a:r>
            <a:r>
              <a:rPr lang="es-ES" sz="2400" dirty="0" smtClean="0"/>
              <a:t>.</a:t>
            </a:r>
          </a:p>
          <a:p>
            <a:r>
              <a:rPr lang="es-ES" sz="2400" dirty="0" err="1" smtClean="0"/>
              <a:t>Both</a:t>
            </a:r>
            <a:r>
              <a:rPr lang="es-ES" sz="2400" dirty="0" smtClean="0"/>
              <a:t> </a:t>
            </a:r>
            <a:r>
              <a:rPr lang="es-ES" sz="2400" dirty="0" err="1" smtClean="0"/>
              <a:t>activated</a:t>
            </a:r>
            <a:r>
              <a:rPr lang="es-ES" sz="2400" dirty="0" smtClean="0"/>
              <a:t>? </a:t>
            </a:r>
            <a:r>
              <a:rPr lang="es-ES" sz="2400" dirty="0" err="1" smtClean="0"/>
              <a:t>They</a:t>
            </a:r>
            <a:r>
              <a:rPr lang="es-ES" sz="2400" dirty="0" smtClean="0"/>
              <a:t> </a:t>
            </a:r>
            <a:r>
              <a:rPr lang="es-ES" sz="2400" dirty="0" err="1" smtClean="0"/>
              <a:t>interact</a:t>
            </a:r>
            <a:r>
              <a:rPr lang="es-ES" sz="2400" dirty="0" smtClean="0"/>
              <a:t> </a:t>
            </a:r>
            <a:r>
              <a:rPr lang="es-ES" sz="2400" dirty="0" err="1" smtClean="0"/>
              <a:t>but</a:t>
            </a:r>
            <a:r>
              <a:rPr lang="es-ES" sz="2400" dirty="0" smtClean="0"/>
              <a:t> </a:t>
            </a:r>
            <a:r>
              <a:rPr lang="es-ES" sz="2400" dirty="0" err="1" smtClean="0"/>
              <a:t>combination</a:t>
            </a:r>
            <a:r>
              <a:rPr lang="es-ES" sz="2400" dirty="0" smtClean="0"/>
              <a:t> </a:t>
            </a:r>
            <a:r>
              <a:rPr lang="es-ES" sz="2400" dirty="0" err="1" smtClean="0"/>
              <a:t>improves</a:t>
            </a:r>
            <a:endParaRPr lang="es-ES" sz="2400" dirty="0" smtClean="0"/>
          </a:p>
          <a:p>
            <a:r>
              <a:rPr lang="es-ES" sz="2400" dirty="0" err="1" smtClean="0"/>
              <a:t>Cooperative</a:t>
            </a:r>
            <a:r>
              <a:rPr lang="es-ES" sz="2400" dirty="0" smtClean="0"/>
              <a:t> </a:t>
            </a:r>
            <a:r>
              <a:rPr lang="es-ES" sz="2400" dirty="0" err="1" smtClean="0"/>
              <a:t>caching</a:t>
            </a:r>
            <a:r>
              <a:rPr lang="es-ES" sz="2400" dirty="0" smtClean="0"/>
              <a:t> hits </a:t>
            </a:r>
            <a:r>
              <a:rPr lang="es-ES" sz="2400" dirty="0" err="1" smtClean="0"/>
              <a:t>is</a:t>
            </a:r>
            <a:r>
              <a:rPr lang="es-ES" sz="2400" dirty="0" smtClean="0"/>
              <a:t> more </a:t>
            </a:r>
            <a:r>
              <a:rPr lang="es-ES" sz="2400" dirty="0" err="1" smtClean="0"/>
              <a:t>effective</a:t>
            </a:r>
            <a:r>
              <a:rPr lang="es-ES" sz="2400" dirty="0" smtClean="0"/>
              <a:t> </a:t>
            </a:r>
            <a:r>
              <a:rPr lang="es-ES" sz="2400" dirty="0" err="1" smtClean="0"/>
              <a:t>for</a:t>
            </a:r>
            <a:r>
              <a:rPr lang="es-ES" sz="2400" dirty="0" smtClean="0"/>
              <a:t> </a:t>
            </a:r>
            <a:r>
              <a:rPr lang="es-ES" sz="2400" dirty="0" err="1" smtClean="0"/>
              <a:t>scenarios</a:t>
            </a:r>
            <a:r>
              <a:rPr lang="es-ES" sz="2400" dirty="0" smtClean="0"/>
              <a:t> </a:t>
            </a:r>
            <a:r>
              <a:rPr lang="es-ES" sz="2400" dirty="0" err="1" smtClean="0"/>
              <a:t>with</a:t>
            </a:r>
            <a:r>
              <a:rPr lang="es-ES" sz="2400" dirty="0" smtClean="0"/>
              <a:t> more </a:t>
            </a:r>
            <a:r>
              <a:rPr lang="es-ES" sz="2400" dirty="0" err="1" smtClean="0"/>
              <a:t>preassure</a:t>
            </a:r>
            <a:r>
              <a:rPr lang="es-ES" sz="2400" dirty="0" smtClean="0"/>
              <a:t> in caches.</a:t>
            </a:r>
            <a:endParaRPr lang="es-ES" sz="2000" dirty="0" smtClean="0"/>
          </a:p>
        </p:txBody>
      </p:sp>
      <p:pic>
        <p:nvPicPr>
          <p:cNvPr id="228355" name="Picture 3" descr="Y:\tmp\Tesis_2008_07_26\Tesis\otros\hpcc_hit.png"/>
          <p:cNvPicPr>
            <a:picLocks noChangeAspect="1" noChangeArrowheads="1"/>
          </p:cNvPicPr>
          <p:nvPr/>
        </p:nvPicPr>
        <p:blipFill>
          <a:blip r:embed="rId3" cstate="print"/>
          <a:srcRect/>
          <a:stretch>
            <a:fillRect/>
          </a:stretch>
        </p:blipFill>
        <p:spPr bwMode="auto">
          <a:xfrm>
            <a:off x="4214842" y="2143115"/>
            <a:ext cx="4714876" cy="3300413"/>
          </a:xfrm>
          <a:prstGeom prst="rect">
            <a:avLst/>
          </a:prstGeom>
          <a:noFill/>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85728"/>
            <a:ext cx="7643842" cy="704872"/>
          </a:xfrm>
        </p:spPr>
        <p:txBody>
          <a:bodyPr>
            <a:normAutofit/>
          </a:bodyPr>
          <a:lstStyle/>
          <a:p>
            <a:r>
              <a:rPr lang="es-ES" sz="3600" dirty="0" err="1" smtClean="0"/>
              <a:t>Cooperative</a:t>
            </a:r>
            <a:r>
              <a:rPr lang="es-ES" sz="3600" dirty="0" smtClean="0"/>
              <a:t> cache vs load </a:t>
            </a:r>
            <a:r>
              <a:rPr lang="es-ES" sz="3600" dirty="0" err="1" smtClean="0"/>
              <a:t>balancing</a:t>
            </a:r>
            <a:endParaRPr lang="es-ES" sz="3600" dirty="0"/>
          </a:p>
        </p:txBody>
      </p:sp>
      <p:pic>
        <p:nvPicPr>
          <p:cNvPr id="4" name="Picture 4" descr="Y:\tmp\hpcc_images\2.png"/>
          <p:cNvPicPr>
            <a:picLocks noChangeAspect="1" noChangeArrowheads="1"/>
          </p:cNvPicPr>
          <p:nvPr/>
        </p:nvPicPr>
        <p:blipFill>
          <a:blip r:embed="rId3"/>
          <a:srcRect/>
          <a:stretch>
            <a:fillRect/>
          </a:stretch>
        </p:blipFill>
        <p:spPr bwMode="auto">
          <a:xfrm>
            <a:off x="2643174" y="3500438"/>
            <a:ext cx="4778676" cy="3357562"/>
          </a:xfrm>
          <a:prstGeom prst="rect">
            <a:avLst/>
          </a:prstGeom>
          <a:noFill/>
        </p:spPr>
      </p:pic>
      <p:sp>
        <p:nvSpPr>
          <p:cNvPr id="5" name="2 Marcador de contenido"/>
          <p:cNvSpPr>
            <a:spLocks noGrp="1"/>
          </p:cNvSpPr>
          <p:nvPr>
            <p:ph idx="1"/>
          </p:nvPr>
        </p:nvSpPr>
        <p:spPr>
          <a:xfrm>
            <a:off x="1071538" y="1357298"/>
            <a:ext cx="7391400" cy="2357454"/>
          </a:xfrm>
        </p:spPr>
        <p:txBody>
          <a:bodyPr>
            <a:normAutofit fontScale="92500"/>
          </a:bodyPr>
          <a:lstStyle/>
          <a:p>
            <a:r>
              <a:rPr lang="en-US" sz="2800" dirty="0" smtClean="0"/>
              <a:t>Moving queries is faster than forwarding documents.</a:t>
            </a:r>
          </a:p>
          <a:p>
            <a:r>
              <a:rPr lang="en-US" sz="2800" dirty="0" smtClean="0"/>
              <a:t>Best throughput is obtained with both techniques enabled.</a:t>
            </a:r>
          </a:p>
          <a:p>
            <a:r>
              <a:rPr lang="en-US" sz="2800" dirty="0" smtClean="0"/>
              <a:t>Large difference compared to local policies.</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Conclusions</a:t>
            </a:r>
            <a:endParaRPr lang="en-US" dirty="0"/>
          </a:p>
        </p:txBody>
      </p:sp>
      <p:sp>
        <p:nvSpPr>
          <p:cNvPr id="3" name="2 Marcador de contenido"/>
          <p:cNvSpPr>
            <a:spLocks noGrp="1"/>
          </p:cNvSpPr>
          <p:nvPr>
            <p:ph idx="1"/>
          </p:nvPr>
        </p:nvSpPr>
        <p:spPr>
          <a:xfrm>
            <a:off x="1143000" y="1500174"/>
            <a:ext cx="7391400" cy="4900626"/>
          </a:xfrm>
        </p:spPr>
        <p:txBody>
          <a:bodyPr>
            <a:normAutofit fontScale="92500" lnSpcReduction="20000"/>
          </a:bodyPr>
          <a:lstStyle/>
          <a:p>
            <a:pPr>
              <a:lnSpc>
                <a:spcPct val="110000"/>
              </a:lnSpc>
            </a:pPr>
            <a:r>
              <a:rPr lang="en-US" dirty="0" smtClean="0"/>
              <a:t>Single computer</a:t>
            </a:r>
          </a:p>
          <a:p>
            <a:pPr lvl="1">
              <a:lnSpc>
                <a:spcPct val="110000"/>
              </a:lnSpc>
            </a:pPr>
            <a:r>
              <a:rPr lang="en-US" dirty="0" smtClean="0"/>
              <a:t>Provide a modular implementation of a question answering system.</a:t>
            </a:r>
          </a:p>
          <a:p>
            <a:pPr lvl="1">
              <a:lnSpc>
                <a:spcPct val="110000"/>
              </a:lnSpc>
            </a:pPr>
            <a:r>
              <a:rPr lang="en-US" dirty="0" smtClean="0"/>
              <a:t>Multi-layer caches improve the performance of question answering systems</a:t>
            </a:r>
          </a:p>
          <a:p>
            <a:pPr lvl="1">
              <a:lnSpc>
                <a:spcPct val="110000"/>
              </a:lnSpc>
            </a:pPr>
            <a:r>
              <a:rPr lang="en-US" dirty="0" smtClean="0"/>
              <a:t>Statistical analysis about multi-layer caches</a:t>
            </a:r>
          </a:p>
          <a:p>
            <a:pPr>
              <a:lnSpc>
                <a:spcPct val="110000"/>
              </a:lnSpc>
            </a:pPr>
            <a:r>
              <a:rPr lang="en-US" dirty="0" smtClean="0"/>
              <a:t>Distributed systems (I)</a:t>
            </a:r>
          </a:p>
          <a:p>
            <a:pPr lvl="1">
              <a:lnSpc>
                <a:spcPct val="110000"/>
              </a:lnSpc>
            </a:pPr>
            <a:r>
              <a:rPr lang="en-US" dirty="0" err="1" smtClean="0"/>
              <a:t>Evolutive</a:t>
            </a:r>
            <a:r>
              <a:rPr lang="en-US" dirty="0" smtClean="0"/>
              <a:t> Summary Counters efficiently summarize the data access trends in a distributed system.</a:t>
            </a:r>
          </a:p>
          <a:p>
            <a:pPr lvl="1">
              <a:lnSpc>
                <a:spcPct val="110000"/>
              </a:lnSpc>
            </a:pPr>
            <a:r>
              <a:rPr lang="en-US" dirty="0" smtClean="0"/>
              <a:t>ESC-placement improves the hit rate of a cooperative cache</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n-US" dirty="0" smtClean="0"/>
              <a:t>Conclusions</a:t>
            </a:r>
            <a:endParaRPr lang="en-US" dirty="0"/>
          </a:p>
        </p:txBody>
      </p:sp>
      <p:sp>
        <p:nvSpPr>
          <p:cNvPr id="3" name="2 Marcador de contenido"/>
          <p:cNvSpPr>
            <a:spLocks noGrp="1"/>
          </p:cNvSpPr>
          <p:nvPr>
            <p:ph idx="1"/>
          </p:nvPr>
        </p:nvSpPr>
        <p:spPr>
          <a:xfrm>
            <a:off x="1143000" y="1500174"/>
            <a:ext cx="7391400" cy="4900626"/>
          </a:xfrm>
        </p:spPr>
        <p:txBody>
          <a:bodyPr>
            <a:normAutofit fontScale="92500"/>
          </a:bodyPr>
          <a:lstStyle/>
          <a:p>
            <a:pPr>
              <a:lnSpc>
                <a:spcPct val="110000"/>
              </a:lnSpc>
            </a:pPr>
            <a:r>
              <a:rPr lang="en-US" dirty="0" smtClean="0"/>
              <a:t>Distributed Systems (II)</a:t>
            </a:r>
          </a:p>
          <a:p>
            <a:pPr lvl="1">
              <a:lnSpc>
                <a:spcPct val="110000"/>
              </a:lnSpc>
            </a:pPr>
            <a:r>
              <a:rPr lang="en-US" dirty="0" smtClean="0"/>
              <a:t>ESC-search locates documents in a distributed system with high recall </a:t>
            </a:r>
          </a:p>
          <a:p>
            <a:pPr lvl="1">
              <a:lnSpc>
                <a:spcPct val="110000"/>
              </a:lnSpc>
            </a:pPr>
            <a:r>
              <a:rPr lang="en-US" dirty="0" smtClean="0"/>
              <a:t>Cache-aware load balancing techniques achieve a more balanced real computation.</a:t>
            </a:r>
          </a:p>
          <a:p>
            <a:pPr>
              <a:lnSpc>
                <a:spcPct val="110000"/>
              </a:lnSpc>
            </a:pPr>
            <a:r>
              <a:rPr lang="en-US" dirty="0" smtClean="0"/>
              <a:t>Combination of cooperative caching and cache aware improve create a </a:t>
            </a:r>
            <a:r>
              <a:rPr lang="en-US" dirty="0" err="1" smtClean="0"/>
              <a:t>sinergy</a:t>
            </a:r>
            <a:r>
              <a:rPr lang="en-US" dirty="0" smtClean="0"/>
              <a:t> and improve the system throughput</a:t>
            </a:r>
          </a:p>
          <a:p>
            <a:pPr lvl="1">
              <a:lnSpc>
                <a:spcPct val="110000"/>
              </a:lnSpc>
            </a:pPr>
            <a:r>
              <a:rPr lang="en-US" dirty="0" smtClean="0"/>
              <a:t>One order magnitude throughput improvement over the initial system.</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Future work</a:t>
            </a:r>
            <a:endParaRPr lang="en-US" dirty="0"/>
          </a:p>
        </p:txBody>
      </p:sp>
      <p:sp>
        <p:nvSpPr>
          <p:cNvPr id="3" name="2 Marcador de contenido"/>
          <p:cNvSpPr>
            <a:spLocks noGrp="1"/>
          </p:cNvSpPr>
          <p:nvPr>
            <p:ph idx="1"/>
          </p:nvPr>
        </p:nvSpPr>
        <p:spPr/>
        <p:txBody>
          <a:bodyPr>
            <a:normAutofit/>
          </a:bodyPr>
          <a:lstStyle/>
          <a:p>
            <a:r>
              <a:rPr lang="en-US" dirty="0" smtClean="0"/>
              <a:t>Local cache replacement policies based on ESC</a:t>
            </a:r>
          </a:p>
          <a:p>
            <a:pPr lvl="1"/>
            <a:r>
              <a:rPr lang="en-US" dirty="0" smtClean="0"/>
              <a:t>Exploit the evolution trend of the system</a:t>
            </a:r>
          </a:p>
          <a:p>
            <a:r>
              <a:rPr lang="en-US" dirty="0" smtClean="0"/>
              <a:t>ESC scalability</a:t>
            </a:r>
          </a:p>
          <a:p>
            <a:pPr lvl="1"/>
            <a:r>
              <a:rPr lang="en-US" dirty="0" smtClean="0"/>
              <a:t>Huge distributed systems / WAN</a:t>
            </a:r>
          </a:p>
          <a:p>
            <a:pPr lvl="1"/>
            <a:r>
              <a:rPr lang="en-US" dirty="0" smtClean="0"/>
              <a:t>Reduce the number of ESC transmitted</a:t>
            </a:r>
          </a:p>
          <a:p>
            <a:r>
              <a:rPr lang="en-US" dirty="0" smtClean="0"/>
              <a:t>More proposals in the thesis…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Papers</a:t>
            </a:r>
            <a:endParaRPr lang="en-US" dirty="0"/>
          </a:p>
        </p:txBody>
      </p:sp>
      <p:sp>
        <p:nvSpPr>
          <p:cNvPr id="3" name="2 Marcador de contenido"/>
          <p:cNvSpPr>
            <a:spLocks noGrp="1"/>
          </p:cNvSpPr>
          <p:nvPr>
            <p:ph idx="1"/>
          </p:nvPr>
        </p:nvSpPr>
        <p:spPr>
          <a:xfrm>
            <a:off x="1143000" y="1643050"/>
            <a:ext cx="7391400" cy="4757750"/>
          </a:xfrm>
        </p:spPr>
        <p:txBody>
          <a:bodyPr>
            <a:normAutofit fontScale="77500" lnSpcReduction="20000"/>
          </a:bodyPr>
          <a:lstStyle/>
          <a:p>
            <a:r>
              <a:rPr lang="en-US" dirty="0" smtClean="0"/>
              <a:t>D. Dominguez-Sal, M. </a:t>
            </a:r>
            <a:r>
              <a:rPr lang="en-US" dirty="0" err="1" smtClean="0"/>
              <a:t>Surdeanu</a:t>
            </a:r>
            <a:r>
              <a:rPr lang="en-US" dirty="0" smtClean="0"/>
              <a:t>. A Machine Learning Approach for Factoid Question Answering. SEPNL, 2006</a:t>
            </a:r>
          </a:p>
          <a:p>
            <a:r>
              <a:rPr lang="en-US" dirty="0" smtClean="0"/>
              <a:t>D. Dominguez-Sal, J.L. </a:t>
            </a:r>
            <a:r>
              <a:rPr lang="en-US" dirty="0" err="1" smtClean="0"/>
              <a:t>Larriba-Pey</a:t>
            </a:r>
            <a:r>
              <a:rPr lang="en-US" dirty="0" smtClean="0"/>
              <a:t> and M. </a:t>
            </a:r>
            <a:r>
              <a:rPr lang="en-US" dirty="0" err="1" smtClean="0"/>
              <a:t>Surdeanu</a:t>
            </a:r>
            <a:r>
              <a:rPr lang="en-US" dirty="0" smtClean="0"/>
              <a:t>: A Multi-layer Collaborative Cache for Question Answering. Euro-Par, 2007.</a:t>
            </a:r>
          </a:p>
          <a:p>
            <a:r>
              <a:rPr lang="en-US" dirty="0" smtClean="0"/>
              <a:t>D. Dominguez-Sal, M. </a:t>
            </a:r>
            <a:r>
              <a:rPr lang="en-US" dirty="0" err="1" smtClean="0"/>
              <a:t>Surdeanu</a:t>
            </a:r>
            <a:r>
              <a:rPr lang="en-US" dirty="0" smtClean="0"/>
              <a:t>, J. Aguilar-</a:t>
            </a:r>
            <a:r>
              <a:rPr lang="en-US" dirty="0" err="1" smtClean="0"/>
              <a:t>Saborit</a:t>
            </a:r>
            <a:r>
              <a:rPr lang="en-US" dirty="0" smtClean="0"/>
              <a:t>, J.L. </a:t>
            </a:r>
            <a:r>
              <a:rPr lang="en-US" dirty="0" err="1" smtClean="0"/>
              <a:t>Larriba</a:t>
            </a:r>
            <a:r>
              <a:rPr lang="en-US" dirty="0" smtClean="0"/>
              <a:t>-</a:t>
            </a:r>
            <a:r>
              <a:rPr lang="en-US" dirty="0" err="1" smtClean="0"/>
              <a:t>Pey</a:t>
            </a:r>
            <a:r>
              <a:rPr lang="en-US" dirty="0" smtClean="0"/>
              <a:t>. Cache-aware load balancing for question answering. CIKM, 2008.</a:t>
            </a:r>
          </a:p>
          <a:p>
            <a:r>
              <a:rPr lang="en-US" dirty="0" smtClean="0"/>
              <a:t>D. Dominguez-Sal, M. Perez-</a:t>
            </a:r>
            <a:r>
              <a:rPr lang="en-US" dirty="0" err="1" smtClean="0"/>
              <a:t>Casany</a:t>
            </a:r>
            <a:r>
              <a:rPr lang="en-US" dirty="0" smtClean="0"/>
              <a:t>, J.L. </a:t>
            </a:r>
            <a:r>
              <a:rPr lang="en-US" dirty="0" err="1" smtClean="0"/>
              <a:t>Larriba</a:t>
            </a:r>
            <a:r>
              <a:rPr lang="en-US" dirty="0" smtClean="0"/>
              <a:t>-</a:t>
            </a:r>
            <a:r>
              <a:rPr lang="en-US" dirty="0" err="1" smtClean="0"/>
              <a:t>Pey</a:t>
            </a:r>
            <a:r>
              <a:rPr lang="en-US" dirty="0" smtClean="0"/>
              <a:t>. Cache-aware load balancing </a:t>
            </a:r>
            <a:r>
              <a:rPr lang="en-US" dirty="0" err="1" smtClean="0"/>
              <a:t>vs</a:t>
            </a:r>
            <a:r>
              <a:rPr lang="en-US" dirty="0" smtClean="0"/>
              <a:t> cooperative caching for distributed search engines. HPCC, 2009.</a:t>
            </a:r>
          </a:p>
          <a:p>
            <a:r>
              <a:rPr lang="en-US" dirty="0" smtClean="0"/>
              <a:t>D. Dominguez-Sal, M. </a:t>
            </a:r>
            <a:r>
              <a:rPr lang="en-US" dirty="0" err="1" smtClean="0"/>
              <a:t>Surdeanu</a:t>
            </a:r>
            <a:r>
              <a:rPr lang="en-US" dirty="0" smtClean="0"/>
              <a:t>, J. Aguilar-</a:t>
            </a:r>
            <a:r>
              <a:rPr lang="en-US" dirty="0" err="1" smtClean="0"/>
              <a:t>Saborit</a:t>
            </a:r>
            <a:r>
              <a:rPr lang="en-US" dirty="0" smtClean="0"/>
              <a:t>, J.L. </a:t>
            </a:r>
            <a:r>
              <a:rPr lang="en-US" dirty="0" err="1" smtClean="0"/>
              <a:t>Larriba</a:t>
            </a:r>
            <a:r>
              <a:rPr lang="en-US" dirty="0" smtClean="0"/>
              <a:t>-</a:t>
            </a:r>
            <a:r>
              <a:rPr lang="en-US" dirty="0" err="1" smtClean="0"/>
              <a:t>Pey</a:t>
            </a:r>
            <a:r>
              <a:rPr lang="en-US" dirty="0" smtClean="0"/>
              <a:t>. Cooperative caching based on the recent data access history. Submitted to TPDS.</a:t>
            </a:r>
          </a:p>
          <a:p>
            <a:r>
              <a:rPr lang="en-US" dirty="0" smtClean="0"/>
              <a:t>Other publications</a:t>
            </a:r>
          </a:p>
          <a:p>
            <a:pPr lvl="1"/>
            <a:r>
              <a:rPr lang="en-US" dirty="0" smtClean="0"/>
              <a:t>M. </a:t>
            </a:r>
            <a:r>
              <a:rPr lang="en-US" dirty="0" err="1" smtClean="0"/>
              <a:t>Surdeanu</a:t>
            </a:r>
            <a:r>
              <a:rPr lang="en-US" dirty="0" smtClean="0"/>
              <a:t>, D. Dominguez-Sal, and P. Comas. Design and Performance analysis of a Factoid Question answering System for Spontaneous Speech Transcriptions. </a:t>
            </a:r>
            <a:r>
              <a:rPr lang="en-US" dirty="0" err="1" smtClean="0"/>
              <a:t>Interspeech</a:t>
            </a:r>
            <a:r>
              <a:rPr lang="en-US" dirty="0" smtClean="0"/>
              <a:t>. 2006</a:t>
            </a:r>
          </a:p>
          <a:p>
            <a:pPr lvl="1"/>
            <a:r>
              <a:rPr lang="en-US" dirty="0" err="1" smtClean="0"/>
              <a:t>D.Ferres</a:t>
            </a:r>
            <a:r>
              <a:rPr lang="en-US" dirty="0" smtClean="0"/>
              <a:t>, </a:t>
            </a:r>
            <a:r>
              <a:rPr lang="en-US" dirty="0" err="1" smtClean="0"/>
              <a:t>S.Kanaan</a:t>
            </a:r>
            <a:r>
              <a:rPr lang="en-US" dirty="0" smtClean="0"/>
              <a:t>, </a:t>
            </a:r>
            <a:r>
              <a:rPr lang="en-US" dirty="0" err="1" smtClean="0"/>
              <a:t>D.Dominguez</a:t>
            </a:r>
            <a:r>
              <a:rPr lang="en-US" dirty="0" smtClean="0"/>
              <a:t>-Sal, </a:t>
            </a:r>
            <a:r>
              <a:rPr lang="en-US" dirty="0" err="1" smtClean="0"/>
              <a:t>E.Gonzalez</a:t>
            </a:r>
            <a:r>
              <a:rPr lang="en-US" dirty="0" smtClean="0"/>
              <a:t>, A. </a:t>
            </a:r>
            <a:r>
              <a:rPr lang="en-US" dirty="0" err="1" smtClean="0"/>
              <a:t>Ageno</a:t>
            </a:r>
            <a:r>
              <a:rPr lang="en-US" dirty="0" smtClean="0"/>
              <a:t>, M. Fuentes, H. </a:t>
            </a:r>
            <a:r>
              <a:rPr lang="en-US" dirty="0" err="1" smtClean="0"/>
              <a:t>Rodrguez</a:t>
            </a:r>
            <a:r>
              <a:rPr lang="en-US" dirty="0" smtClean="0"/>
              <a:t>, M. </a:t>
            </a:r>
            <a:r>
              <a:rPr lang="en-US" dirty="0" err="1" smtClean="0"/>
              <a:t>Surdeanu</a:t>
            </a:r>
            <a:r>
              <a:rPr lang="en-US" dirty="0" smtClean="0"/>
              <a:t>, J. </a:t>
            </a:r>
            <a:r>
              <a:rPr lang="en-US" dirty="0" err="1" smtClean="0"/>
              <a:t>Turmo</a:t>
            </a:r>
            <a:r>
              <a:rPr lang="en-US" dirty="0" smtClean="0"/>
              <a:t>. TALP-UPC at TREC 2005: Experiments Using a Voting Scheme Among Three Heterogeneous QA Systems. TREC, 2005.</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QA Evaluation</a:t>
            </a:r>
            <a:endParaRPr lang="en-US" dirty="0"/>
          </a:p>
        </p:txBody>
      </p:sp>
      <p:sp>
        <p:nvSpPr>
          <p:cNvPr id="3" name="2 Marcador de contenido"/>
          <p:cNvSpPr>
            <a:spLocks noGrp="1"/>
          </p:cNvSpPr>
          <p:nvPr>
            <p:ph idx="1"/>
          </p:nvPr>
        </p:nvSpPr>
        <p:spPr>
          <a:xfrm>
            <a:off x="1143000" y="1285860"/>
            <a:ext cx="7391400" cy="5114940"/>
          </a:xfrm>
        </p:spPr>
        <p:txBody>
          <a:bodyPr>
            <a:normAutofit fontScale="92500" lnSpcReduction="10000"/>
          </a:bodyPr>
          <a:lstStyle/>
          <a:p>
            <a:pPr>
              <a:lnSpc>
                <a:spcPct val="110000"/>
              </a:lnSpc>
            </a:pPr>
            <a:r>
              <a:rPr lang="es-ES_tradnl" dirty="0" err="1" smtClean="0"/>
              <a:t>Our</a:t>
            </a:r>
            <a:r>
              <a:rPr lang="es-ES_tradnl" dirty="0" smtClean="0"/>
              <a:t> </a:t>
            </a:r>
            <a:r>
              <a:rPr lang="es-ES_tradnl" dirty="0" err="1" smtClean="0"/>
              <a:t>implementation</a:t>
            </a:r>
            <a:r>
              <a:rPr lang="es-ES_tradnl" dirty="0" smtClean="0"/>
              <a:t> </a:t>
            </a:r>
            <a:r>
              <a:rPr lang="es-ES_tradnl" dirty="0" err="1" smtClean="0"/>
              <a:t>is</a:t>
            </a:r>
            <a:r>
              <a:rPr lang="es-ES_tradnl" dirty="0" smtClean="0"/>
              <a:t> </a:t>
            </a:r>
            <a:r>
              <a:rPr lang="es-ES_tradnl" dirty="0" err="1" smtClean="0"/>
              <a:t>based</a:t>
            </a:r>
            <a:r>
              <a:rPr lang="es-ES_tradnl" dirty="0" smtClean="0"/>
              <a:t> </a:t>
            </a:r>
            <a:r>
              <a:rPr lang="es-ES_tradnl" dirty="0" err="1" smtClean="0"/>
              <a:t>on</a:t>
            </a:r>
            <a:r>
              <a:rPr lang="es-ES_tradnl" dirty="0" smtClean="0"/>
              <a:t> </a:t>
            </a:r>
            <a:r>
              <a:rPr lang="es-ES_tradnl" dirty="0" err="1" smtClean="0"/>
              <a:t>published</a:t>
            </a:r>
            <a:r>
              <a:rPr lang="es-ES_tradnl" dirty="0" smtClean="0"/>
              <a:t> </a:t>
            </a:r>
            <a:r>
              <a:rPr lang="es-ES_tradnl" dirty="0" err="1" smtClean="0"/>
              <a:t>research</a:t>
            </a:r>
            <a:r>
              <a:rPr lang="es-ES_tradnl" dirty="0" smtClean="0"/>
              <a:t> </a:t>
            </a:r>
            <a:r>
              <a:rPr lang="es-ES_tradnl" dirty="0" err="1" smtClean="0"/>
              <a:t>on</a:t>
            </a:r>
            <a:r>
              <a:rPr lang="es-ES_tradnl" dirty="0" smtClean="0"/>
              <a:t> QA.</a:t>
            </a:r>
          </a:p>
          <a:p>
            <a:pPr>
              <a:lnSpc>
                <a:spcPct val="110000"/>
              </a:lnSpc>
            </a:pPr>
            <a:r>
              <a:rPr lang="en-GB" dirty="0" smtClean="0"/>
              <a:t>Working factoid QA system</a:t>
            </a:r>
          </a:p>
          <a:p>
            <a:pPr lvl="1">
              <a:lnSpc>
                <a:spcPct val="110000"/>
              </a:lnSpc>
            </a:pPr>
            <a:r>
              <a:rPr lang="en-GB" dirty="0" smtClean="0"/>
              <a:t>Person / Location / Organization </a:t>
            </a:r>
          </a:p>
          <a:p>
            <a:pPr lvl="1">
              <a:lnSpc>
                <a:spcPct val="110000"/>
              </a:lnSpc>
            </a:pPr>
            <a:r>
              <a:rPr lang="en-GB" dirty="0" smtClean="0"/>
              <a:t>Representative and difficult data types</a:t>
            </a:r>
          </a:p>
          <a:p>
            <a:pPr lvl="1">
              <a:lnSpc>
                <a:spcPct val="110000"/>
              </a:lnSpc>
            </a:pPr>
            <a:r>
              <a:rPr lang="en-GB" dirty="0" smtClean="0"/>
              <a:t>TREC query and data collections</a:t>
            </a:r>
          </a:p>
          <a:p>
            <a:pPr>
              <a:lnSpc>
                <a:spcPct val="110000"/>
              </a:lnSpc>
            </a:pPr>
            <a:r>
              <a:rPr lang="en-GB" dirty="0" smtClean="0"/>
              <a:t>Evaluation: </a:t>
            </a:r>
          </a:p>
          <a:p>
            <a:pPr lvl="1">
              <a:lnSpc>
                <a:spcPct val="110000"/>
              </a:lnSpc>
            </a:pPr>
            <a:r>
              <a:rPr lang="en-GB" dirty="0" smtClean="0"/>
              <a:t>MRR: 1</a:t>
            </a:r>
            <a:r>
              <a:rPr lang="en-GB" baseline="30000" dirty="0" smtClean="0"/>
              <a:t>st</a:t>
            </a:r>
            <a:r>
              <a:rPr lang="en-GB" dirty="0" smtClean="0"/>
              <a:t> position=1; 2</a:t>
            </a:r>
            <a:r>
              <a:rPr lang="en-GB" baseline="30000" dirty="0" smtClean="0"/>
              <a:t>nd </a:t>
            </a:r>
            <a:r>
              <a:rPr lang="en-GB" dirty="0" smtClean="0"/>
              <a:t>position=0.5; 3</a:t>
            </a:r>
            <a:r>
              <a:rPr lang="en-GB" baseline="30000" dirty="0" smtClean="0"/>
              <a:t>rd</a:t>
            </a:r>
            <a:r>
              <a:rPr lang="en-GB" dirty="0" smtClean="0"/>
              <a:t> position= 0.33…</a:t>
            </a:r>
          </a:p>
          <a:p>
            <a:pPr lvl="1">
              <a:lnSpc>
                <a:spcPct val="110000"/>
              </a:lnSpc>
            </a:pPr>
            <a:r>
              <a:rPr lang="en-GB" dirty="0" smtClean="0"/>
              <a:t>Precision similar to state-of-the-art</a:t>
            </a:r>
          </a:p>
          <a:p>
            <a:pPr lvl="2">
              <a:lnSpc>
                <a:spcPct val="110000"/>
              </a:lnSpc>
            </a:pPr>
            <a:r>
              <a:rPr lang="en-GB" dirty="0" smtClean="0"/>
              <a:t> 0.37 entity, 0.52 long</a:t>
            </a:r>
          </a:p>
          <a:p>
            <a:pPr lvl="1">
              <a:lnSpc>
                <a:spcPct val="110000"/>
              </a:lnSpc>
            </a:pPr>
            <a:endParaRPr lang="en-GB" dirty="0" smtClean="0"/>
          </a:p>
          <a:p>
            <a:pPr lvl="1">
              <a:lnSpc>
                <a:spcPct val="110000"/>
              </a:lnSpc>
            </a:pPr>
            <a:endParaRPr lang="en-GB" dirty="0" smtClean="0"/>
          </a:p>
          <a:p>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785786" y="1828800"/>
            <a:ext cx="7391400" cy="4572000"/>
          </a:xfrm>
        </p:spPr>
        <p:txBody>
          <a:bodyPr/>
          <a:lstStyle/>
          <a:p>
            <a:pPr algn="ctr">
              <a:buNone/>
            </a:pPr>
            <a:r>
              <a:rPr lang="en-US" sz="7200" dirty="0" smtClean="0">
                <a:solidFill>
                  <a:schemeClr val="accent1">
                    <a:lumMod val="50000"/>
                  </a:schemeClr>
                </a:solidFill>
              </a:rPr>
              <a:t>Thanks!</a:t>
            </a:r>
            <a:endParaRPr lang="en-US" sz="7200" dirty="0">
              <a:solidFill>
                <a:schemeClr val="accent1">
                  <a:lumMod val="50000"/>
                </a:schemeClr>
              </a:solidFill>
            </a:endParaRPr>
          </a:p>
        </p:txBody>
      </p:sp>
      <p:pic>
        <p:nvPicPr>
          <p:cNvPr id="153601" name="Picture 1" descr="C:\Documents and Settings\ddomings\Escritorio\question-mark3a1.jpg"/>
          <p:cNvPicPr>
            <a:picLocks noChangeAspect="1" noChangeArrowheads="1"/>
          </p:cNvPicPr>
          <p:nvPr/>
        </p:nvPicPr>
        <p:blipFill>
          <a:blip r:embed="rId3"/>
          <a:srcRect/>
          <a:stretch>
            <a:fillRect/>
          </a:stretch>
        </p:blipFill>
        <p:spPr bwMode="auto">
          <a:xfrm>
            <a:off x="6000760" y="3053953"/>
            <a:ext cx="2357454" cy="2946815"/>
          </a:xfrm>
          <a:prstGeom prst="rect">
            <a:avLst/>
          </a:prstGeom>
          <a:noFill/>
        </p:spPr>
      </p:pic>
      <p:sp>
        <p:nvSpPr>
          <p:cNvPr id="5" name="2 Marcador de contenido"/>
          <p:cNvSpPr txBox="1">
            <a:spLocks/>
          </p:cNvSpPr>
          <p:nvPr/>
        </p:nvSpPr>
        <p:spPr>
          <a:xfrm>
            <a:off x="2285984" y="3848128"/>
            <a:ext cx="7858180" cy="2867020"/>
          </a:xfrm>
          <a:prstGeom prst="rect">
            <a:avLst/>
          </a:prstGeom>
        </p:spPr>
        <p:txBody>
          <a:bodyPr/>
          <a:lstStyle/>
          <a:p>
            <a:pPr marL="342900" marR="0" lvl="0" indent="-342900" defTabSz="762000" rtl="0" eaLnBrk="1" fontAlgn="base" latinLnBrk="0" hangingPunct="1">
              <a:lnSpc>
                <a:spcPct val="100000"/>
              </a:lnSpc>
              <a:spcBef>
                <a:spcPct val="20000"/>
              </a:spcBef>
              <a:spcAft>
                <a:spcPct val="0"/>
              </a:spcAft>
              <a:buClr>
                <a:srgbClr val="990033"/>
              </a:buClr>
              <a:buSzPct val="75000"/>
              <a:buFont typeface="Wingdings" pitchFamily="2" charset="2"/>
              <a:buNone/>
              <a:tabLst/>
              <a:defRPr/>
            </a:pPr>
            <a:r>
              <a:rPr kumimoji="0" lang="en-US" sz="7200" b="0" i="0" u="none" strike="noStrike" kern="0" cap="none" spc="0" normalizeH="0" baseline="0" noProof="0" dirty="0" smtClean="0">
                <a:ln>
                  <a:noFill/>
                </a:ln>
                <a:solidFill>
                  <a:schemeClr val="accent1">
                    <a:lumMod val="50000"/>
                  </a:schemeClr>
                </a:solidFill>
                <a:effectLst/>
                <a:uLnTx/>
                <a:uFillTx/>
                <a:latin typeface="+mn-lt"/>
                <a:ea typeface="+mn-ea"/>
                <a:cs typeface="+mn-cs"/>
              </a:rPr>
              <a:t>Questions        </a:t>
            </a:r>
            <a:endParaRPr kumimoji="0" lang="en-US" sz="7200" b="0" i="0" u="none" strike="noStrike" kern="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_tradnl" sz="4000" dirty="0" err="1" smtClean="0"/>
              <a:t>Problem</a:t>
            </a:r>
            <a:r>
              <a:rPr lang="es-ES_tradnl" dirty="0" smtClean="0"/>
              <a:t> </a:t>
            </a:r>
            <a:r>
              <a:rPr lang="es-ES_tradnl" dirty="0" err="1" smtClean="0"/>
              <a:t>description</a:t>
            </a:r>
            <a:r>
              <a:rPr lang="es-ES_tradnl" dirty="0" smtClean="0"/>
              <a:t> (I)</a:t>
            </a:r>
            <a:endParaRPr lang="en-GB" dirty="0"/>
          </a:p>
        </p:txBody>
      </p:sp>
      <p:sp>
        <p:nvSpPr>
          <p:cNvPr id="22531" name="Rectangle 3"/>
          <p:cNvSpPr>
            <a:spLocks noGrp="1" noChangeArrowheads="1"/>
          </p:cNvSpPr>
          <p:nvPr>
            <p:ph idx="1"/>
          </p:nvPr>
        </p:nvSpPr>
        <p:spPr>
          <a:xfrm>
            <a:off x="1142976" y="1643050"/>
            <a:ext cx="5643578" cy="4814910"/>
          </a:xfrm>
        </p:spPr>
        <p:txBody>
          <a:bodyPr>
            <a:normAutofit fontScale="92500" lnSpcReduction="10000"/>
          </a:bodyPr>
          <a:lstStyle/>
          <a:p>
            <a:pPr>
              <a:lnSpc>
                <a:spcPct val="120000"/>
              </a:lnSpc>
            </a:pPr>
            <a:r>
              <a:rPr lang="es-ES_tradnl" sz="2800" dirty="0" err="1" smtClean="0"/>
              <a:t>Query</a:t>
            </a:r>
            <a:r>
              <a:rPr lang="es-ES_tradnl" sz="2800" dirty="0" smtClean="0"/>
              <a:t> </a:t>
            </a:r>
            <a:r>
              <a:rPr lang="es-ES_tradnl" sz="2800" dirty="0" err="1" smtClean="0"/>
              <a:t>computation</a:t>
            </a:r>
            <a:r>
              <a:rPr lang="es-ES_tradnl" sz="2800" dirty="0" smtClean="0"/>
              <a:t> </a:t>
            </a:r>
            <a:r>
              <a:rPr lang="es-ES_tradnl" sz="2800" dirty="0" err="1" smtClean="0"/>
              <a:t>is</a:t>
            </a:r>
            <a:r>
              <a:rPr lang="es-ES_tradnl" sz="2800" dirty="0" smtClean="0"/>
              <a:t> a </a:t>
            </a:r>
            <a:r>
              <a:rPr lang="es-ES_tradnl" sz="2800" dirty="0" err="1" smtClean="0"/>
              <a:t>slow</a:t>
            </a:r>
            <a:r>
              <a:rPr lang="es-ES_tradnl" sz="2800" dirty="0" smtClean="0"/>
              <a:t> </a:t>
            </a:r>
            <a:r>
              <a:rPr lang="es-ES_tradnl" sz="2800" dirty="0" err="1" smtClean="0"/>
              <a:t>process</a:t>
            </a:r>
            <a:r>
              <a:rPr lang="es-ES_tradnl" sz="2800" dirty="0" smtClean="0"/>
              <a:t> (</a:t>
            </a:r>
            <a:r>
              <a:rPr lang="es-ES_tradnl" sz="2800" dirty="0" err="1" smtClean="0"/>
              <a:t>initial</a:t>
            </a:r>
            <a:r>
              <a:rPr lang="es-ES_tradnl" sz="2800" dirty="0" smtClean="0"/>
              <a:t> </a:t>
            </a:r>
            <a:r>
              <a:rPr lang="es-ES_tradnl" sz="2800" dirty="0" err="1" smtClean="0"/>
              <a:t>system</a:t>
            </a:r>
            <a:r>
              <a:rPr lang="es-ES_tradnl" sz="2800" dirty="0" smtClean="0"/>
              <a:t> 0.05 q/s)	</a:t>
            </a:r>
            <a:r>
              <a:rPr lang="es-ES_tradnl" sz="1900" dirty="0" smtClean="0"/>
              <a:t> </a:t>
            </a:r>
          </a:p>
          <a:p>
            <a:pPr>
              <a:lnSpc>
                <a:spcPct val="120000"/>
              </a:lnSpc>
            </a:pPr>
            <a:r>
              <a:rPr lang="es-ES_tradnl" sz="2800" dirty="0" smtClean="0"/>
              <a:t>QP </a:t>
            </a:r>
            <a:r>
              <a:rPr lang="es-ES_tradnl" sz="2800" dirty="0" err="1"/>
              <a:t>is</a:t>
            </a:r>
            <a:r>
              <a:rPr lang="es-ES_tradnl" sz="2800" dirty="0"/>
              <a:t> </a:t>
            </a:r>
            <a:r>
              <a:rPr lang="es-ES_tradnl" sz="2800" dirty="0" err="1"/>
              <a:t>not</a:t>
            </a:r>
            <a:r>
              <a:rPr lang="es-ES_tradnl" sz="2800" dirty="0"/>
              <a:t> time </a:t>
            </a:r>
            <a:r>
              <a:rPr lang="es-ES_tradnl" sz="2800" dirty="0" err="1"/>
              <a:t>consuming</a:t>
            </a:r>
            <a:r>
              <a:rPr lang="es-ES_tradnl" sz="2800" dirty="0"/>
              <a:t> </a:t>
            </a:r>
            <a:endParaRPr lang="es-ES_tradnl" sz="2800" dirty="0" smtClean="0"/>
          </a:p>
          <a:p>
            <a:pPr lvl="1">
              <a:lnSpc>
                <a:spcPct val="120000"/>
              </a:lnSpc>
            </a:pPr>
            <a:r>
              <a:rPr lang="es-ES_tradnl" sz="2400" dirty="0" smtClean="0"/>
              <a:t>~</a:t>
            </a:r>
            <a:r>
              <a:rPr lang="es-ES_tradnl" sz="2400" dirty="0"/>
              <a:t>2% of total </a:t>
            </a:r>
            <a:r>
              <a:rPr lang="es-ES_tradnl" sz="2400" dirty="0" smtClean="0"/>
              <a:t>time.</a:t>
            </a:r>
            <a:endParaRPr lang="es-ES_tradnl" sz="2000" dirty="0"/>
          </a:p>
          <a:p>
            <a:pPr>
              <a:lnSpc>
                <a:spcPct val="120000"/>
              </a:lnSpc>
            </a:pPr>
            <a:r>
              <a:rPr lang="es-ES_tradnl" sz="2800" dirty="0"/>
              <a:t>PR and AE </a:t>
            </a:r>
            <a:r>
              <a:rPr lang="es-ES_tradnl" sz="2800" dirty="0" err="1"/>
              <a:t>t</a:t>
            </a:r>
            <a:r>
              <a:rPr lang="es-ES_tradnl" sz="2800" dirty="0" err="1" smtClean="0"/>
              <a:t>ake</a:t>
            </a:r>
            <a:r>
              <a:rPr lang="es-ES_tradnl" sz="2800" dirty="0" smtClean="0"/>
              <a:t> </a:t>
            </a:r>
            <a:r>
              <a:rPr lang="es-ES_tradnl" sz="2800" dirty="0" err="1"/>
              <a:t>most</a:t>
            </a:r>
            <a:r>
              <a:rPr lang="es-ES_tradnl" sz="2800" dirty="0"/>
              <a:t> of </a:t>
            </a:r>
            <a:r>
              <a:rPr lang="es-ES_tradnl" sz="2800" dirty="0" err="1"/>
              <a:t>the</a:t>
            </a:r>
            <a:r>
              <a:rPr lang="es-ES_tradnl" sz="2800" dirty="0"/>
              <a:t> </a:t>
            </a:r>
            <a:r>
              <a:rPr lang="es-ES_tradnl" sz="2800" dirty="0" err="1" smtClean="0"/>
              <a:t>processing</a:t>
            </a:r>
            <a:r>
              <a:rPr lang="es-ES_tradnl" sz="2800" dirty="0" smtClean="0"/>
              <a:t> time:</a:t>
            </a:r>
          </a:p>
          <a:p>
            <a:pPr lvl="1">
              <a:lnSpc>
                <a:spcPct val="120000"/>
              </a:lnSpc>
            </a:pPr>
            <a:r>
              <a:rPr lang="es-ES_tradnl" sz="2400" dirty="0" smtClean="0"/>
              <a:t>PR: </a:t>
            </a:r>
            <a:r>
              <a:rPr lang="es-ES_tradnl" sz="2400" dirty="0" err="1" smtClean="0"/>
              <a:t>Accesses</a:t>
            </a:r>
            <a:r>
              <a:rPr lang="es-ES_tradnl" sz="2400" dirty="0" smtClean="0"/>
              <a:t> </a:t>
            </a:r>
            <a:r>
              <a:rPr lang="es-ES_tradnl" sz="2400" dirty="0" err="1" smtClean="0"/>
              <a:t>to</a:t>
            </a:r>
            <a:r>
              <a:rPr lang="es-ES_tradnl" sz="2400" dirty="0" smtClean="0"/>
              <a:t> disk (I/O). </a:t>
            </a:r>
            <a:r>
              <a:rPr lang="es-ES_tradnl" sz="2400" dirty="0" err="1" smtClean="0"/>
              <a:t>Retrieves</a:t>
            </a:r>
            <a:r>
              <a:rPr lang="es-ES_tradnl" sz="2400" dirty="0" smtClean="0"/>
              <a:t> </a:t>
            </a:r>
            <a:r>
              <a:rPr lang="es-ES_tradnl" sz="2400" dirty="0" err="1" smtClean="0"/>
              <a:t>raw</a:t>
            </a:r>
            <a:r>
              <a:rPr lang="es-ES_tradnl" sz="2400" dirty="0" smtClean="0"/>
              <a:t> </a:t>
            </a:r>
            <a:r>
              <a:rPr lang="es-ES_tradnl" sz="2400" dirty="0" err="1" smtClean="0"/>
              <a:t>documents</a:t>
            </a:r>
            <a:r>
              <a:rPr lang="es-ES_tradnl" sz="2400" dirty="0" smtClean="0"/>
              <a:t>.</a:t>
            </a:r>
          </a:p>
          <a:p>
            <a:pPr lvl="1">
              <a:lnSpc>
                <a:spcPct val="120000"/>
              </a:lnSpc>
            </a:pPr>
            <a:r>
              <a:rPr lang="es-ES_tradnl" sz="2400" dirty="0" smtClean="0"/>
              <a:t>AE: Natural </a:t>
            </a:r>
            <a:r>
              <a:rPr lang="es-ES_tradnl" sz="2400" dirty="0" err="1" smtClean="0"/>
              <a:t>language</a:t>
            </a:r>
            <a:r>
              <a:rPr lang="es-ES_tradnl" sz="2400" dirty="0" smtClean="0"/>
              <a:t> </a:t>
            </a:r>
            <a:r>
              <a:rPr lang="es-ES_tradnl" sz="2400" dirty="0" err="1" smtClean="0"/>
              <a:t>analysis</a:t>
            </a:r>
            <a:r>
              <a:rPr lang="es-ES_tradnl" sz="2400" dirty="0" smtClean="0"/>
              <a:t> of </a:t>
            </a:r>
            <a:r>
              <a:rPr lang="es-ES_tradnl" sz="2400" dirty="0" err="1" smtClean="0"/>
              <a:t>the</a:t>
            </a:r>
            <a:r>
              <a:rPr lang="es-ES_tradnl" sz="2400" dirty="0" smtClean="0"/>
              <a:t> </a:t>
            </a:r>
            <a:r>
              <a:rPr lang="es-ES_tradnl" sz="2400" dirty="0" err="1" smtClean="0"/>
              <a:t>documents</a:t>
            </a:r>
            <a:r>
              <a:rPr lang="es-ES_tradnl" sz="2400" dirty="0" smtClean="0"/>
              <a:t> (CPU). </a:t>
            </a:r>
            <a:r>
              <a:rPr lang="es-ES_tradnl" sz="2400" dirty="0" err="1" smtClean="0"/>
              <a:t>Generates</a:t>
            </a:r>
            <a:r>
              <a:rPr lang="es-ES_tradnl" sz="2400" dirty="0" smtClean="0"/>
              <a:t> </a:t>
            </a:r>
            <a:r>
              <a:rPr lang="es-ES_tradnl" sz="2400" dirty="0" err="1" smtClean="0"/>
              <a:t>processed</a:t>
            </a:r>
            <a:r>
              <a:rPr lang="es-ES_tradnl" sz="2400" dirty="0" smtClean="0"/>
              <a:t> </a:t>
            </a:r>
            <a:r>
              <a:rPr lang="es-ES_tradnl" sz="2400" dirty="0" err="1" smtClean="0"/>
              <a:t>documents</a:t>
            </a:r>
            <a:r>
              <a:rPr lang="es-ES_tradnl" sz="2400" dirty="0" smtClean="0"/>
              <a:t>.</a:t>
            </a:r>
            <a:endParaRPr lang="es-ES_tradnl" sz="2400" dirty="0"/>
          </a:p>
        </p:txBody>
      </p:sp>
      <p:sp>
        <p:nvSpPr>
          <p:cNvPr id="22532" name="Rectangle 4"/>
          <p:cNvSpPr>
            <a:spLocks noChangeArrowheads="1"/>
          </p:cNvSpPr>
          <p:nvPr/>
        </p:nvSpPr>
        <p:spPr bwMode="auto">
          <a:xfrm>
            <a:off x="7235825" y="1700213"/>
            <a:ext cx="1295400" cy="1143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eaLnBrk="1" hangingPunct="1"/>
            <a:r>
              <a:rPr lang="es-ES_tradnl" sz="2400" b="0">
                <a:latin typeface="Times New Roman" pitchFamily="18" charset="0"/>
              </a:rPr>
              <a:t>QP</a:t>
            </a:r>
            <a:endParaRPr lang="en-GB" sz="2400" b="0">
              <a:latin typeface="Times New Roman" pitchFamily="18" charset="0"/>
            </a:endParaRPr>
          </a:p>
        </p:txBody>
      </p:sp>
      <p:sp>
        <p:nvSpPr>
          <p:cNvPr id="22533" name="Rectangle 5"/>
          <p:cNvSpPr>
            <a:spLocks noChangeArrowheads="1"/>
          </p:cNvSpPr>
          <p:nvPr/>
        </p:nvSpPr>
        <p:spPr bwMode="auto">
          <a:xfrm>
            <a:off x="7235825" y="3148013"/>
            <a:ext cx="1295400" cy="1143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eaLnBrk="1" hangingPunct="1"/>
            <a:r>
              <a:rPr lang="es-ES_tradnl" sz="2400" b="0">
                <a:latin typeface="Times New Roman" pitchFamily="18" charset="0"/>
              </a:rPr>
              <a:t>PR</a:t>
            </a:r>
            <a:endParaRPr lang="en-GB" sz="2400" b="0">
              <a:latin typeface="Times New Roman" pitchFamily="18" charset="0"/>
            </a:endParaRPr>
          </a:p>
        </p:txBody>
      </p:sp>
      <p:sp>
        <p:nvSpPr>
          <p:cNvPr id="22534" name="Rectangle 6"/>
          <p:cNvSpPr>
            <a:spLocks noChangeArrowheads="1"/>
          </p:cNvSpPr>
          <p:nvPr/>
        </p:nvSpPr>
        <p:spPr bwMode="auto">
          <a:xfrm>
            <a:off x="7235825" y="4595813"/>
            <a:ext cx="1295400" cy="1143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eaLnBrk="1" hangingPunct="1"/>
            <a:r>
              <a:rPr lang="es-ES_tradnl" sz="2400" b="0" dirty="0">
                <a:latin typeface="Times New Roman" pitchFamily="18" charset="0"/>
              </a:rPr>
              <a:t>AE</a:t>
            </a:r>
            <a:endParaRPr lang="en-GB" sz="2400" b="0" dirty="0">
              <a:latin typeface="Times New Roman" pitchFamily="18" charset="0"/>
            </a:endParaRPr>
          </a:p>
        </p:txBody>
      </p:sp>
      <p:sp>
        <p:nvSpPr>
          <p:cNvPr id="11" name="10 Flecha abajo"/>
          <p:cNvSpPr/>
          <p:nvPr/>
        </p:nvSpPr>
        <p:spPr bwMode="auto">
          <a:xfrm>
            <a:off x="7643834" y="1357298"/>
            <a:ext cx="500066" cy="500066"/>
          </a:xfrm>
          <a:prstGeom prst="downArrow">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endParaRPr>
          </a:p>
        </p:txBody>
      </p:sp>
      <p:sp>
        <p:nvSpPr>
          <p:cNvPr id="14" name="13 Flecha abajo"/>
          <p:cNvSpPr/>
          <p:nvPr/>
        </p:nvSpPr>
        <p:spPr bwMode="auto">
          <a:xfrm>
            <a:off x="7643834" y="2714620"/>
            <a:ext cx="500066" cy="500066"/>
          </a:xfrm>
          <a:prstGeom prst="downArrow">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endParaRPr>
          </a:p>
        </p:txBody>
      </p:sp>
      <p:sp>
        <p:nvSpPr>
          <p:cNvPr id="15" name="14 Flecha abajo"/>
          <p:cNvSpPr/>
          <p:nvPr/>
        </p:nvSpPr>
        <p:spPr bwMode="auto">
          <a:xfrm>
            <a:off x="7715272" y="4214818"/>
            <a:ext cx="428628" cy="500066"/>
          </a:xfrm>
          <a:prstGeom prst="downArrow">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pPr>
            <a:r>
              <a:rPr lang="es-ES_tradnl" dirty="0" err="1">
                <a:latin typeface="Calibri" pitchFamily="34" charset="0"/>
              </a:rPr>
              <a:t>Problem</a:t>
            </a:r>
            <a:r>
              <a:rPr lang="es-ES_tradnl" dirty="0">
                <a:latin typeface="Calibri" pitchFamily="34" charset="0"/>
              </a:rPr>
              <a:t> </a:t>
            </a:r>
            <a:r>
              <a:rPr lang="es-ES_tradnl" dirty="0" err="1" smtClean="0">
                <a:latin typeface="Calibri" pitchFamily="34" charset="0"/>
              </a:rPr>
              <a:t>description</a:t>
            </a:r>
            <a:r>
              <a:rPr lang="es-ES_tradnl" dirty="0" smtClean="0">
                <a:latin typeface="Calibri" pitchFamily="34" charset="0"/>
              </a:rPr>
              <a:t> (II)</a:t>
            </a:r>
            <a:endParaRPr lang="es-ES_tradnl" dirty="0">
              <a:latin typeface="Calibri" pitchFamily="34" charset="0"/>
            </a:endParaRPr>
          </a:p>
        </p:txBody>
      </p:sp>
      <p:sp>
        <p:nvSpPr>
          <p:cNvPr id="5122" name="Rectangle 2"/>
          <p:cNvSpPr>
            <a:spLocks noGrp="1" noChangeArrowheads="1"/>
          </p:cNvSpPr>
          <p:nvPr>
            <p:ph idx="1"/>
          </p:nvPr>
        </p:nvSpPr>
        <p:spPr>
          <a:xfrm>
            <a:off x="785786" y="1571612"/>
            <a:ext cx="4643470" cy="4829188"/>
          </a:xfrm>
          <a:ln/>
        </p:spPr>
        <p:style>
          <a:lnRef idx="2">
            <a:schemeClr val="accent3"/>
          </a:lnRef>
          <a:fillRef idx="1">
            <a:schemeClr val="lt1"/>
          </a:fillRef>
          <a:effectRef idx="0">
            <a:schemeClr val="accent3"/>
          </a:effectRef>
          <a:fontRef idx="minor">
            <a:schemeClr val="dk1"/>
          </a:fontRef>
        </p:style>
        <p:txBody>
          <a:bodyPr>
            <a:normAutofit/>
          </a:bodyPr>
          <a:lstStyle/>
          <a:p>
            <a:pPr marL="341313" indent="-341313">
              <a:lnSpc>
                <a:spcPct val="110000"/>
              </a:lnSpc>
              <a:spcBef>
                <a:spcPts val="325"/>
              </a:spcBef>
              <a:spcAft>
                <a:spcPts val="163"/>
              </a:spcAft>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s-ES_tradnl" dirty="0" err="1"/>
              <a:t>Document</a:t>
            </a:r>
            <a:r>
              <a:rPr lang="es-ES_tradnl" dirty="0"/>
              <a:t> </a:t>
            </a:r>
            <a:r>
              <a:rPr lang="es-ES_tradnl" dirty="0" err="1" smtClean="0"/>
              <a:t>collection</a:t>
            </a:r>
            <a:r>
              <a:rPr lang="es-ES_tradnl" dirty="0" smtClean="0"/>
              <a:t> </a:t>
            </a:r>
            <a:r>
              <a:rPr lang="es-ES_tradnl" dirty="0" err="1" smtClean="0"/>
              <a:t>does</a:t>
            </a:r>
            <a:r>
              <a:rPr lang="es-ES_tradnl" dirty="0" smtClean="0"/>
              <a:t> </a:t>
            </a:r>
            <a:r>
              <a:rPr lang="es-ES_tradnl" dirty="0" err="1"/>
              <a:t>not</a:t>
            </a:r>
            <a:r>
              <a:rPr lang="es-ES_tradnl" dirty="0"/>
              <a:t> </a:t>
            </a:r>
            <a:r>
              <a:rPr lang="es-ES_tradnl" dirty="0" err="1"/>
              <a:t>fit</a:t>
            </a:r>
            <a:r>
              <a:rPr lang="es-ES_tradnl" dirty="0"/>
              <a:t> in </a:t>
            </a:r>
            <a:r>
              <a:rPr lang="es-ES_tradnl" dirty="0" err="1"/>
              <a:t>memory</a:t>
            </a:r>
            <a:r>
              <a:rPr lang="es-ES_tradnl" dirty="0"/>
              <a:t> </a:t>
            </a:r>
            <a:r>
              <a:rPr lang="es-ES_tradnl" dirty="0" err="1"/>
              <a:t>but</a:t>
            </a:r>
            <a:r>
              <a:rPr lang="es-ES_tradnl" dirty="0"/>
              <a:t> in disk</a:t>
            </a:r>
            <a:r>
              <a:rPr lang="es-ES_tradnl" dirty="0" smtClean="0"/>
              <a:t>.</a:t>
            </a:r>
          </a:p>
          <a:p>
            <a:pPr marL="341313" indent="-341313">
              <a:lnSpc>
                <a:spcPct val="110000"/>
              </a:lnSpc>
              <a:spcBef>
                <a:spcPts val="325"/>
              </a:spcBef>
              <a:spcAft>
                <a:spcPts val="163"/>
              </a:spcAft>
              <a:buClr>
                <a:srgbClr val="990033"/>
              </a:buClr>
              <a:buSzPct val="75000"/>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s-ES_tradnl" dirty="0" err="1" smtClean="0"/>
              <a:t>The</a:t>
            </a:r>
            <a:r>
              <a:rPr lang="es-ES_tradnl" dirty="0" smtClean="0"/>
              <a:t> </a:t>
            </a:r>
            <a:r>
              <a:rPr lang="es-ES_tradnl" dirty="0" err="1" smtClean="0"/>
              <a:t>workload</a:t>
            </a:r>
            <a:r>
              <a:rPr lang="es-ES_tradnl" dirty="0" smtClean="0"/>
              <a:t> of a </a:t>
            </a:r>
            <a:r>
              <a:rPr lang="es-ES_tradnl" dirty="0" err="1" smtClean="0"/>
              <a:t>search</a:t>
            </a:r>
            <a:r>
              <a:rPr lang="es-ES_tradnl" dirty="0" smtClean="0"/>
              <a:t> </a:t>
            </a:r>
            <a:r>
              <a:rPr lang="es-ES_tradnl" dirty="0" err="1" smtClean="0"/>
              <a:t>engine</a:t>
            </a:r>
            <a:r>
              <a:rPr lang="es-ES_tradnl" dirty="0" smtClean="0"/>
              <a:t> </a:t>
            </a:r>
            <a:r>
              <a:rPr lang="es-ES_tradnl" dirty="0" err="1" smtClean="0"/>
              <a:t>follows</a:t>
            </a:r>
            <a:r>
              <a:rPr lang="es-ES_tradnl" dirty="0" smtClean="0"/>
              <a:t> </a:t>
            </a:r>
            <a:r>
              <a:rPr lang="es-ES_tradnl" dirty="0" err="1" smtClean="0"/>
              <a:t>skewed</a:t>
            </a:r>
            <a:r>
              <a:rPr lang="es-ES_tradnl" dirty="0" smtClean="0"/>
              <a:t> </a:t>
            </a:r>
            <a:r>
              <a:rPr lang="es-ES_tradnl" dirty="0" err="1" smtClean="0"/>
              <a:t>distributions</a:t>
            </a:r>
            <a:r>
              <a:rPr lang="es-ES_tradnl" dirty="0" smtClean="0"/>
              <a:t>.</a:t>
            </a:r>
          </a:p>
          <a:p>
            <a:pPr marL="741363" lvl="1" indent="-341313">
              <a:lnSpc>
                <a:spcPct val="110000"/>
              </a:lnSpc>
              <a:spcBef>
                <a:spcPts val="325"/>
              </a:spcBef>
              <a:spcAft>
                <a:spcPts val="163"/>
              </a:spcAft>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s-ES_tradnl" dirty="0" smtClean="0"/>
              <a:t>Data </a:t>
            </a:r>
            <a:r>
              <a:rPr lang="es-ES_tradnl" dirty="0" err="1" smtClean="0"/>
              <a:t>is</a:t>
            </a:r>
            <a:r>
              <a:rPr lang="es-ES_tradnl" dirty="0" smtClean="0"/>
              <a:t> </a:t>
            </a:r>
            <a:r>
              <a:rPr lang="es-ES_tradnl" dirty="0" err="1" smtClean="0"/>
              <a:t>accessed</a:t>
            </a:r>
            <a:r>
              <a:rPr lang="es-ES_tradnl" dirty="0" smtClean="0"/>
              <a:t> more </a:t>
            </a:r>
            <a:r>
              <a:rPr lang="es-ES_tradnl" dirty="0" err="1" smtClean="0"/>
              <a:t>than</a:t>
            </a:r>
            <a:r>
              <a:rPr lang="es-ES_tradnl" dirty="0" smtClean="0"/>
              <a:t> once.</a:t>
            </a:r>
          </a:p>
          <a:p>
            <a:pPr marL="341313" indent="-341313">
              <a:lnSpc>
                <a:spcPct val="110000"/>
              </a:lnSpc>
              <a:spcBef>
                <a:spcPts val="325"/>
              </a:spcBef>
              <a:spcAft>
                <a:spcPts val="163"/>
              </a:spcAft>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Solution: cache data in memory!</a:t>
            </a:r>
          </a:p>
          <a:p>
            <a:pPr marL="341313" indent="-341313">
              <a:lnSpc>
                <a:spcPct val="110000"/>
              </a:lnSpc>
              <a:spcBef>
                <a:spcPts val="325"/>
              </a:spcBef>
              <a:spcAft>
                <a:spcPts val="163"/>
              </a:spcAft>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r>
              <a:rPr lang="en-GB" dirty="0" smtClean="0"/>
              <a:t>Documents are not updated very often.</a:t>
            </a:r>
          </a:p>
          <a:p>
            <a:pPr lvl="1">
              <a:lnSpc>
                <a:spcPct val="110000"/>
              </a:lnSpc>
            </a:pPr>
            <a:r>
              <a:rPr lang="en-GB" dirty="0" smtClean="0"/>
              <a:t>We accept only the addition of new documents to the collection</a:t>
            </a:r>
          </a:p>
          <a:p>
            <a:pPr marL="341313" indent="-341313">
              <a:lnSpc>
                <a:spcPct val="110000"/>
              </a:lnSpc>
              <a:spcBef>
                <a:spcPts val="325"/>
              </a:spcBef>
              <a:spcAft>
                <a:spcPts val="163"/>
              </a:spcAft>
              <a:buFont typeface="Wingdings" pitchFamily="2" charset="2"/>
              <a:buChar char=""/>
              <a:tabLst>
                <a:tab pos="758825" algn="l"/>
                <a:tab pos="1520825" algn="l"/>
                <a:tab pos="2282825" algn="l"/>
                <a:tab pos="3044825" algn="l"/>
                <a:tab pos="3806825" algn="l"/>
                <a:tab pos="4568825" algn="l"/>
                <a:tab pos="5330825" algn="l"/>
                <a:tab pos="6092825" algn="l"/>
                <a:tab pos="6854825" algn="l"/>
                <a:tab pos="7616825" algn="l"/>
                <a:tab pos="8378825" algn="l"/>
                <a:tab pos="9140825" algn="l"/>
                <a:tab pos="9902825" algn="l"/>
                <a:tab pos="10664825" algn="l"/>
              </a:tabLst>
            </a:pPr>
            <a:endParaRPr lang="es-ES_tradnl" dirty="0" smtClean="0"/>
          </a:p>
        </p:txBody>
      </p:sp>
      <p:grpSp>
        <p:nvGrpSpPr>
          <p:cNvPr id="28" name="27 Grupo"/>
          <p:cNvGrpSpPr/>
          <p:nvPr/>
        </p:nvGrpSpPr>
        <p:grpSpPr>
          <a:xfrm>
            <a:off x="5715009" y="2928934"/>
            <a:ext cx="1357322" cy="2940061"/>
            <a:chOff x="6572264" y="1857364"/>
            <a:chExt cx="1800225" cy="4011631"/>
          </a:xfrm>
        </p:grpSpPr>
        <p:sp>
          <p:nvSpPr>
            <p:cNvPr id="5123" name="Text Box 3"/>
            <p:cNvSpPr txBox="1">
              <a:spLocks noChangeArrowheads="1"/>
            </p:cNvSpPr>
            <p:nvPr/>
          </p:nvSpPr>
          <p:spPr bwMode="auto">
            <a:xfrm>
              <a:off x="6873889" y="3138476"/>
              <a:ext cx="1161657" cy="548915"/>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solidFill>
                    <a:srgbClr val="000000"/>
                  </a:solidFill>
                  <a:ea typeface="DejaVu Sans" charset="0"/>
                  <a:cs typeface="DejaVu Sans" charset="0"/>
                </a:rPr>
                <a:t>Cache</a:t>
              </a:r>
            </a:p>
          </p:txBody>
        </p:sp>
        <p:sp>
          <p:nvSpPr>
            <p:cNvPr id="5124" name="Rectangle 4"/>
            <p:cNvSpPr>
              <a:spLocks noChangeArrowheads="1"/>
            </p:cNvSpPr>
            <p:nvPr/>
          </p:nvSpPr>
          <p:spPr bwMode="auto">
            <a:xfrm>
              <a:off x="6572264" y="1857364"/>
              <a:ext cx="1800225" cy="2089150"/>
            </a:xfrm>
            <a:prstGeom prst="rect">
              <a:avLst/>
            </a:prstGeom>
            <a:noFill/>
            <a:ln w="9360">
              <a:solidFill>
                <a:srgbClr val="000000"/>
              </a:solidFill>
              <a:miter lim="800000"/>
              <a:headEnd/>
              <a:tailEnd/>
            </a:ln>
            <a:effectLst/>
          </p:spPr>
          <p:txBody>
            <a:bodyPr wrap="none" anchor="ctr"/>
            <a:lstStyle/>
            <a:p>
              <a:endParaRPr lang="es-ES"/>
            </a:p>
          </p:txBody>
        </p:sp>
        <p:sp>
          <p:nvSpPr>
            <p:cNvPr id="5125" name="Rectangle 5"/>
            <p:cNvSpPr>
              <a:spLocks noChangeArrowheads="1"/>
            </p:cNvSpPr>
            <p:nvPr/>
          </p:nvSpPr>
          <p:spPr bwMode="auto">
            <a:xfrm>
              <a:off x="6788164" y="3009889"/>
              <a:ext cx="1368425" cy="792163"/>
            </a:xfrm>
            <a:prstGeom prst="rect">
              <a:avLst/>
            </a:prstGeom>
            <a:noFill/>
            <a:ln w="9360">
              <a:solidFill>
                <a:srgbClr val="000000"/>
              </a:solidFill>
              <a:miter lim="800000"/>
              <a:headEnd/>
              <a:tailEnd/>
            </a:ln>
            <a:effectLst/>
          </p:spPr>
          <p:txBody>
            <a:bodyPr wrap="none" anchor="ctr"/>
            <a:lstStyle/>
            <a:p>
              <a:endParaRPr lang="es-ES"/>
            </a:p>
          </p:txBody>
        </p:sp>
        <p:sp>
          <p:nvSpPr>
            <p:cNvPr id="5126" name="Text Box 6"/>
            <p:cNvSpPr txBox="1">
              <a:spLocks noChangeArrowheads="1"/>
            </p:cNvSpPr>
            <p:nvPr/>
          </p:nvSpPr>
          <p:spPr bwMode="auto">
            <a:xfrm>
              <a:off x="6872301" y="1930389"/>
              <a:ext cx="1265070" cy="968867"/>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solidFill>
                    <a:srgbClr val="000000"/>
                  </a:solidFill>
                  <a:ea typeface="DejaVu Sans" charset="0"/>
                  <a:cs typeface="DejaVu Sans" charset="0"/>
                </a:rPr>
                <a:t>QA</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solidFill>
                    <a:srgbClr val="000000"/>
                  </a:solidFill>
                  <a:ea typeface="DejaVu Sans" charset="0"/>
                  <a:cs typeface="DejaVu Sans" charset="0"/>
                </a:rPr>
                <a:t>Server</a:t>
              </a:r>
            </a:p>
          </p:txBody>
        </p:sp>
        <p:grpSp>
          <p:nvGrpSpPr>
            <p:cNvPr id="2" name="Group 7"/>
            <p:cNvGrpSpPr>
              <a:grpSpLocks/>
            </p:cNvGrpSpPr>
            <p:nvPr/>
          </p:nvGrpSpPr>
          <p:grpSpPr bwMode="auto">
            <a:xfrm>
              <a:off x="7000892" y="4643446"/>
              <a:ext cx="1006476" cy="1225549"/>
              <a:chOff x="4398" y="1207"/>
              <a:chExt cx="544" cy="772"/>
            </a:xfrm>
          </p:grpSpPr>
          <p:sp>
            <p:nvSpPr>
              <p:cNvPr id="5128" name="Oval 8"/>
              <p:cNvSpPr>
                <a:spLocks noChangeArrowheads="1"/>
              </p:cNvSpPr>
              <p:nvPr/>
            </p:nvSpPr>
            <p:spPr bwMode="auto">
              <a:xfrm>
                <a:off x="4398" y="1797"/>
                <a:ext cx="544" cy="182"/>
              </a:xfrm>
              <a:prstGeom prst="ellipse">
                <a:avLst/>
              </a:prstGeom>
              <a:solidFill>
                <a:srgbClr val="FFFFFF"/>
              </a:solidFill>
              <a:ln w="9360">
                <a:solidFill>
                  <a:srgbClr val="000000"/>
                </a:solidFill>
                <a:miter lim="800000"/>
                <a:headEnd/>
                <a:tailEnd/>
              </a:ln>
              <a:effectLst/>
            </p:spPr>
            <p:txBody>
              <a:bodyPr wrap="none" anchor="ctr"/>
              <a:lstStyle/>
              <a:p>
                <a:endParaRPr lang="es-ES"/>
              </a:p>
            </p:txBody>
          </p:sp>
          <p:sp>
            <p:nvSpPr>
              <p:cNvPr id="5129" name="Rectangle 9"/>
              <p:cNvSpPr>
                <a:spLocks noChangeArrowheads="1"/>
              </p:cNvSpPr>
              <p:nvPr/>
            </p:nvSpPr>
            <p:spPr bwMode="auto">
              <a:xfrm>
                <a:off x="4398" y="1298"/>
                <a:ext cx="544" cy="590"/>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5130" name="Oval 10"/>
              <p:cNvSpPr>
                <a:spLocks noChangeArrowheads="1"/>
              </p:cNvSpPr>
              <p:nvPr/>
            </p:nvSpPr>
            <p:spPr bwMode="auto">
              <a:xfrm>
                <a:off x="4398" y="1207"/>
                <a:ext cx="544" cy="182"/>
              </a:xfrm>
              <a:prstGeom prst="ellipse">
                <a:avLst/>
              </a:prstGeom>
              <a:solidFill>
                <a:srgbClr val="FFFFFF"/>
              </a:solidFill>
              <a:ln w="9360">
                <a:solidFill>
                  <a:srgbClr val="000000"/>
                </a:solidFill>
                <a:miter lim="800000"/>
                <a:headEnd/>
                <a:tailEnd/>
              </a:ln>
              <a:effectLst/>
            </p:spPr>
            <p:txBody>
              <a:bodyPr wrap="none" anchor="ctr"/>
              <a:lstStyle/>
              <a:p>
                <a:endParaRPr lang="es-ES"/>
              </a:p>
            </p:txBody>
          </p:sp>
          <p:sp>
            <p:nvSpPr>
              <p:cNvPr id="5131" name="Line 11"/>
              <p:cNvSpPr>
                <a:spLocks noChangeShapeType="1"/>
              </p:cNvSpPr>
              <p:nvPr/>
            </p:nvSpPr>
            <p:spPr bwMode="auto">
              <a:xfrm>
                <a:off x="4398" y="1888"/>
                <a:ext cx="544" cy="1"/>
              </a:xfrm>
              <a:prstGeom prst="line">
                <a:avLst/>
              </a:prstGeom>
              <a:noFill/>
              <a:ln w="9360">
                <a:solidFill>
                  <a:srgbClr val="FFFFFF"/>
                </a:solidFill>
                <a:miter lim="800000"/>
                <a:headEnd/>
                <a:tailEnd/>
              </a:ln>
              <a:effectLst/>
            </p:spPr>
            <p:txBody>
              <a:bodyPr/>
              <a:lstStyle/>
              <a:p>
                <a:endParaRPr lang="es-ES"/>
              </a:p>
            </p:txBody>
          </p:sp>
        </p:grpSp>
        <p:sp>
          <p:nvSpPr>
            <p:cNvPr id="20" name="19 Flecha arriba y abajo"/>
            <p:cNvSpPr/>
            <p:nvPr/>
          </p:nvSpPr>
          <p:spPr bwMode="auto">
            <a:xfrm>
              <a:off x="7215206" y="3857628"/>
              <a:ext cx="571504" cy="928694"/>
            </a:xfrm>
            <a:prstGeom prst="up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21" name="20 CuadroTexto"/>
            <p:cNvSpPr txBox="1"/>
            <p:nvPr/>
          </p:nvSpPr>
          <p:spPr>
            <a:xfrm>
              <a:off x="7143768" y="4929198"/>
              <a:ext cx="857256" cy="369332"/>
            </a:xfrm>
            <a:prstGeom prst="rect">
              <a:avLst/>
            </a:prstGeom>
            <a:noFill/>
          </p:spPr>
          <p:txBody>
            <a:bodyPr wrap="square" rtlCol="0">
              <a:spAutoFit/>
            </a:bodyPr>
            <a:lstStyle/>
            <a:p>
              <a:r>
                <a:rPr lang="en-US" dirty="0" smtClean="0"/>
                <a:t>Disk</a:t>
              </a:r>
              <a:endParaRPr lang="en-US" dirty="0"/>
            </a:p>
          </p:txBody>
        </p:sp>
      </p:grpSp>
      <p:grpSp>
        <p:nvGrpSpPr>
          <p:cNvPr id="52" name="51 Grupo"/>
          <p:cNvGrpSpPr/>
          <p:nvPr/>
        </p:nvGrpSpPr>
        <p:grpSpPr>
          <a:xfrm>
            <a:off x="7572396" y="2928934"/>
            <a:ext cx="1357322" cy="2940061"/>
            <a:chOff x="6572264" y="1857364"/>
            <a:chExt cx="1800225" cy="4011631"/>
          </a:xfrm>
        </p:grpSpPr>
        <p:sp>
          <p:nvSpPr>
            <p:cNvPr id="53" name="Text Box 3"/>
            <p:cNvSpPr txBox="1">
              <a:spLocks noChangeArrowheads="1"/>
            </p:cNvSpPr>
            <p:nvPr/>
          </p:nvSpPr>
          <p:spPr bwMode="auto">
            <a:xfrm>
              <a:off x="6873889" y="3138476"/>
              <a:ext cx="1161657" cy="548915"/>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solidFill>
                    <a:srgbClr val="000000"/>
                  </a:solidFill>
                  <a:ea typeface="DejaVu Sans" charset="0"/>
                  <a:cs typeface="DejaVu Sans" charset="0"/>
                </a:rPr>
                <a:t>Cache</a:t>
              </a:r>
            </a:p>
          </p:txBody>
        </p:sp>
        <p:sp>
          <p:nvSpPr>
            <p:cNvPr id="54" name="Rectangle 4"/>
            <p:cNvSpPr>
              <a:spLocks noChangeArrowheads="1"/>
            </p:cNvSpPr>
            <p:nvPr/>
          </p:nvSpPr>
          <p:spPr bwMode="auto">
            <a:xfrm>
              <a:off x="6572264" y="1857364"/>
              <a:ext cx="1800225" cy="2089150"/>
            </a:xfrm>
            <a:prstGeom prst="rect">
              <a:avLst/>
            </a:prstGeom>
            <a:noFill/>
            <a:ln w="9360">
              <a:solidFill>
                <a:srgbClr val="000000"/>
              </a:solidFill>
              <a:miter lim="800000"/>
              <a:headEnd/>
              <a:tailEnd/>
            </a:ln>
            <a:effectLst/>
          </p:spPr>
          <p:txBody>
            <a:bodyPr wrap="none" anchor="ctr"/>
            <a:lstStyle/>
            <a:p>
              <a:endParaRPr lang="es-ES"/>
            </a:p>
          </p:txBody>
        </p:sp>
        <p:sp>
          <p:nvSpPr>
            <p:cNvPr id="55" name="Rectangle 5"/>
            <p:cNvSpPr>
              <a:spLocks noChangeArrowheads="1"/>
            </p:cNvSpPr>
            <p:nvPr/>
          </p:nvSpPr>
          <p:spPr bwMode="auto">
            <a:xfrm>
              <a:off x="6788164" y="3009889"/>
              <a:ext cx="1368425" cy="792163"/>
            </a:xfrm>
            <a:prstGeom prst="rect">
              <a:avLst/>
            </a:prstGeom>
            <a:noFill/>
            <a:ln w="9360">
              <a:solidFill>
                <a:srgbClr val="000000"/>
              </a:solidFill>
              <a:miter lim="800000"/>
              <a:headEnd/>
              <a:tailEnd/>
            </a:ln>
            <a:effectLst/>
          </p:spPr>
          <p:txBody>
            <a:bodyPr wrap="none" anchor="ctr"/>
            <a:lstStyle/>
            <a:p>
              <a:endParaRPr lang="es-ES"/>
            </a:p>
          </p:txBody>
        </p:sp>
        <p:sp>
          <p:nvSpPr>
            <p:cNvPr id="56" name="Text Box 6"/>
            <p:cNvSpPr txBox="1">
              <a:spLocks noChangeArrowheads="1"/>
            </p:cNvSpPr>
            <p:nvPr/>
          </p:nvSpPr>
          <p:spPr bwMode="auto">
            <a:xfrm>
              <a:off x="6872301" y="1930389"/>
              <a:ext cx="1265070" cy="968867"/>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solidFill>
                    <a:srgbClr val="000000"/>
                  </a:solidFill>
                  <a:ea typeface="DejaVu Sans" charset="0"/>
                  <a:cs typeface="DejaVu Sans" charset="0"/>
                </a:rPr>
                <a:t>QA</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2000" b="1" dirty="0">
                  <a:solidFill>
                    <a:srgbClr val="000000"/>
                  </a:solidFill>
                  <a:ea typeface="DejaVu Sans" charset="0"/>
                  <a:cs typeface="DejaVu Sans" charset="0"/>
                </a:rPr>
                <a:t>Server</a:t>
              </a:r>
            </a:p>
          </p:txBody>
        </p:sp>
        <p:grpSp>
          <p:nvGrpSpPr>
            <p:cNvPr id="57" name="Group 7"/>
            <p:cNvGrpSpPr>
              <a:grpSpLocks/>
            </p:cNvGrpSpPr>
            <p:nvPr/>
          </p:nvGrpSpPr>
          <p:grpSpPr bwMode="auto">
            <a:xfrm>
              <a:off x="7000892" y="4643448"/>
              <a:ext cx="1006476" cy="1225551"/>
              <a:chOff x="4398" y="1207"/>
              <a:chExt cx="544" cy="772"/>
            </a:xfrm>
          </p:grpSpPr>
          <p:sp>
            <p:nvSpPr>
              <p:cNvPr id="60" name="Oval 8"/>
              <p:cNvSpPr>
                <a:spLocks noChangeArrowheads="1"/>
              </p:cNvSpPr>
              <p:nvPr/>
            </p:nvSpPr>
            <p:spPr bwMode="auto">
              <a:xfrm>
                <a:off x="4398" y="1797"/>
                <a:ext cx="544" cy="182"/>
              </a:xfrm>
              <a:prstGeom prst="ellipse">
                <a:avLst/>
              </a:prstGeom>
              <a:solidFill>
                <a:srgbClr val="FFFFFF"/>
              </a:solidFill>
              <a:ln w="9360">
                <a:solidFill>
                  <a:srgbClr val="000000"/>
                </a:solidFill>
                <a:miter lim="800000"/>
                <a:headEnd/>
                <a:tailEnd/>
              </a:ln>
              <a:effectLst/>
            </p:spPr>
            <p:txBody>
              <a:bodyPr wrap="none" anchor="ctr"/>
              <a:lstStyle/>
              <a:p>
                <a:endParaRPr lang="es-ES"/>
              </a:p>
            </p:txBody>
          </p:sp>
          <p:sp>
            <p:nvSpPr>
              <p:cNvPr id="61" name="Rectangle 9"/>
              <p:cNvSpPr>
                <a:spLocks noChangeArrowheads="1"/>
              </p:cNvSpPr>
              <p:nvPr/>
            </p:nvSpPr>
            <p:spPr bwMode="auto">
              <a:xfrm>
                <a:off x="4398" y="1298"/>
                <a:ext cx="544" cy="590"/>
              </a:xfrm>
              <a:prstGeom prst="rect">
                <a:avLst/>
              </a:prstGeom>
              <a:solidFill>
                <a:srgbClr val="FFFFFF"/>
              </a:solidFill>
              <a:ln w="9360">
                <a:solidFill>
                  <a:srgbClr val="000000"/>
                </a:solidFill>
                <a:miter lim="800000"/>
                <a:headEnd/>
                <a:tailEnd/>
              </a:ln>
              <a:effectLst/>
            </p:spPr>
            <p:txBody>
              <a:bodyPr wrap="none" anchor="ctr"/>
              <a:lstStyle/>
              <a:p>
                <a:endParaRPr lang="es-ES"/>
              </a:p>
            </p:txBody>
          </p:sp>
          <p:sp>
            <p:nvSpPr>
              <p:cNvPr id="62" name="Oval 10"/>
              <p:cNvSpPr>
                <a:spLocks noChangeArrowheads="1"/>
              </p:cNvSpPr>
              <p:nvPr/>
            </p:nvSpPr>
            <p:spPr bwMode="auto">
              <a:xfrm>
                <a:off x="4398" y="1207"/>
                <a:ext cx="544" cy="182"/>
              </a:xfrm>
              <a:prstGeom prst="ellipse">
                <a:avLst/>
              </a:prstGeom>
              <a:solidFill>
                <a:srgbClr val="FFFFFF"/>
              </a:solidFill>
              <a:ln w="9360">
                <a:solidFill>
                  <a:srgbClr val="000000"/>
                </a:solidFill>
                <a:miter lim="800000"/>
                <a:headEnd/>
                <a:tailEnd/>
              </a:ln>
              <a:effectLst/>
            </p:spPr>
            <p:txBody>
              <a:bodyPr wrap="none" anchor="ctr"/>
              <a:lstStyle/>
              <a:p>
                <a:endParaRPr lang="es-ES"/>
              </a:p>
            </p:txBody>
          </p:sp>
          <p:sp>
            <p:nvSpPr>
              <p:cNvPr id="63" name="Line 11"/>
              <p:cNvSpPr>
                <a:spLocks noChangeShapeType="1"/>
              </p:cNvSpPr>
              <p:nvPr/>
            </p:nvSpPr>
            <p:spPr bwMode="auto">
              <a:xfrm>
                <a:off x="4398" y="1888"/>
                <a:ext cx="544" cy="1"/>
              </a:xfrm>
              <a:prstGeom prst="line">
                <a:avLst/>
              </a:prstGeom>
              <a:noFill/>
              <a:ln w="9360">
                <a:solidFill>
                  <a:srgbClr val="FFFFFF"/>
                </a:solidFill>
                <a:miter lim="800000"/>
                <a:headEnd/>
                <a:tailEnd/>
              </a:ln>
              <a:effectLst/>
            </p:spPr>
            <p:txBody>
              <a:bodyPr/>
              <a:lstStyle/>
              <a:p>
                <a:endParaRPr lang="es-ES"/>
              </a:p>
            </p:txBody>
          </p:sp>
        </p:grpSp>
        <p:sp>
          <p:nvSpPr>
            <p:cNvPr id="58" name="57 Flecha arriba y abajo"/>
            <p:cNvSpPr/>
            <p:nvPr/>
          </p:nvSpPr>
          <p:spPr bwMode="auto">
            <a:xfrm>
              <a:off x="7215206" y="3857628"/>
              <a:ext cx="571504" cy="928694"/>
            </a:xfrm>
            <a:prstGeom prst="up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p:txBody>
        </p:sp>
        <p:sp>
          <p:nvSpPr>
            <p:cNvPr id="59" name="58 CuadroTexto"/>
            <p:cNvSpPr txBox="1"/>
            <p:nvPr/>
          </p:nvSpPr>
          <p:spPr>
            <a:xfrm>
              <a:off x="7143768" y="4929198"/>
              <a:ext cx="857256" cy="369332"/>
            </a:xfrm>
            <a:prstGeom prst="rect">
              <a:avLst/>
            </a:prstGeom>
            <a:noFill/>
          </p:spPr>
          <p:txBody>
            <a:bodyPr wrap="square" rtlCol="0">
              <a:spAutoFit/>
            </a:bodyPr>
            <a:lstStyle/>
            <a:p>
              <a:r>
                <a:rPr lang="en-US" dirty="0" smtClean="0"/>
                <a:t>Disk</a:t>
              </a:r>
              <a:endParaRPr lang="en-US" dirty="0"/>
            </a:p>
          </p:txBody>
        </p:sp>
      </p:grpSp>
      <p:sp>
        <p:nvSpPr>
          <p:cNvPr id="65" name="64 Rectángulo"/>
          <p:cNvSpPr/>
          <p:nvPr/>
        </p:nvSpPr>
        <p:spPr bwMode="auto">
          <a:xfrm>
            <a:off x="5857884" y="1643050"/>
            <a:ext cx="3000396" cy="71438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NETWORK</a:t>
            </a:r>
          </a:p>
        </p:txBody>
      </p:sp>
      <p:sp>
        <p:nvSpPr>
          <p:cNvPr id="66" name="65 CuadroTexto"/>
          <p:cNvSpPr txBox="1"/>
          <p:nvPr/>
        </p:nvSpPr>
        <p:spPr>
          <a:xfrm>
            <a:off x="7072330" y="4500570"/>
            <a:ext cx="785818" cy="584775"/>
          </a:xfrm>
          <a:prstGeom prst="rect">
            <a:avLst/>
          </a:prstGeom>
          <a:noFill/>
        </p:spPr>
        <p:txBody>
          <a:bodyPr wrap="square" rtlCol="0">
            <a:spAutoFit/>
          </a:bodyPr>
          <a:lstStyle/>
          <a:p>
            <a:r>
              <a:rPr lang="en-US" sz="3200" dirty="0" smtClean="0"/>
              <a:t>…</a:t>
            </a:r>
            <a:endParaRPr lang="en-US" sz="3200" dirty="0"/>
          </a:p>
        </p:txBody>
      </p:sp>
      <p:cxnSp>
        <p:nvCxnSpPr>
          <p:cNvPr id="76" name="75 Conector recto de flecha"/>
          <p:cNvCxnSpPr/>
          <p:nvPr/>
        </p:nvCxnSpPr>
        <p:spPr bwMode="auto">
          <a:xfrm rot="5400000">
            <a:off x="6035685" y="2536025"/>
            <a:ext cx="785818"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9" name="78 Conector recto de flecha"/>
          <p:cNvCxnSpPr/>
          <p:nvPr/>
        </p:nvCxnSpPr>
        <p:spPr bwMode="auto">
          <a:xfrm rot="5400000">
            <a:off x="7823223" y="2535231"/>
            <a:ext cx="785818" cy="158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81" name="80 Conector recto"/>
          <p:cNvCxnSpPr/>
          <p:nvPr/>
        </p:nvCxnSpPr>
        <p:spPr bwMode="auto">
          <a:xfrm>
            <a:off x="6429388" y="2143116"/>
            <a:ext cx="1785950" cy="1588"/>
          </a:xfrm>
          <a:prstGeom prst="line">
            <a:avLst/>
          </a:prstGeom>
          <a:ln>
            <a:prstDash val="sysDash"/>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Experimental environment</a:t>
            </a:r>
            <a:endParaRPr lang="en-US" dirty="0"/>
          </a:p>
        </p:txBody>
      </p:sp>
      <p:sp>
        <p:nvSpPr>
          <p:cNvPr id="3" name="2 Marcador de contenido"/>
          <p:cNvSpPr>
            <a:spLocks noGrp="1"/>
          </p:cNvSpPr>
          <p:nvPr>
            <p:ph idx="1"/>
          </p:nvPr>
        </p:nvSpPr>
        <p:spPr/>
        <p:txBody>
          <a:bodyPr>
            <a:normAutofit/>
          </a:bodyPr>
          <a:lstStyle/>
          <a:p>
            <a:r>
              <a:rPr lang="es-ES" sz="2400" dirty="0" err="1" smtClean="0"/>
              <a:t>Evaluate</a:t>
            </a:r>
            <a:r>
              <a:rPr lang="es-ES" sz="2400" dirty="0" smtClean="0"/>
              <a:t> TREC </a:t>
            </a:r>
            <a:r>
              <a:rPr lang="es-ES" sz="2400" dirty="0" err="1" smtClean="0"/>
              <a:t>resources</a:t>
            </a:r>
            <a:endParaRPr lang="es-ES" sz="2400" dirty="0" smtClean="0"/>
          </a:p>
          <a:p>
            <a:pPr lvl="1"/>
            <a:r>
              <a:rPr lang="en-US" sz="2000" dirty="0" smtClean="0"/>
              <a:t>TREC document collection (~1M docs)</a:t>
            </a:r>
          </a:p>
          <a:p>
            <a:pPr lvl="1"/>
            <a:r>
              <a:rPr lang="en-US" sz="2000" dirty="0" smtClean="0"/>
              <a:t>We pick per/loc/org queries from TREC evaluations.</a:t>
            </a:r>
          </a:p>
          <a:p>
            <a:r>
              <a:rPr lang="en-US" sz="2400" dirty="0" smtClean="0"/>
              <a:t>Query logs from IR search engines follow </a:t>
            </a:r>
            <a:r>
              <a:rPr lang="en-US" sz="2400" dirty="0" err="1" smtClean="0"/>
              <a:t>zipfian</a:t>
            </a:r>
            <a:r>
              <a:rPr lang="en-US" sz="2400" dirty="0" smtClean="0"/>
              <a:t> distributions</a:t>
            </a:r>
          </a:p>
          <a:p>
            <a:pPr lvl="1"/>
            <a:r>
              <a:rPr lang="en-US" sz="2000" dirty="0" smtClean="0"/>
              <a:t>According to previous </a:t>
            </a:r>
            <a:r>
              <a:rPr lang="en-US" sz="2000" dirty="0" smtClean="0"/>
              <a:t>publications. </a:t>
            </a:r>
            <a:r>
              <a:rPr lang="en-US" sz="2000" dirty="0" smtClean="0"/>
              <a:t>We generate query logs following : </a:t>
            </a:r>
            <a:r>
              <a:rPr lang="en-US" sz="2000" dirty="0" err="1" smtClean="0"/>
              <a:t>Zipf</a:t>
            </a:r>
            <a:r>
              <a:rPr lang="el-GR" sz="2000" baseline="-25000" dirty="0" smtClean="0"/>
              <a:t>α</a:t>
            </a:r>
            <a:r>
              <a:rPr lang="es-ES" sz="2000" baseline="-25000" dirty="0" smtClean="0"/>
              <a:t>=0.59</a:t>
            </a:r>
            <a:r>
              <a:rPr lang="es-ES" sz="2000" dirty="0" smtClean="0"/>
              <a:t>, </a:t>
            </a:r>
            <a:r>
              <a:rPr lang="es-ES" sz="2000" dirty="0" err="1" smtClean="0"/>
              <a:t>Zipf</a:t>
            </a:r>
            <a:r>
              <a:rPr lang="el-GR" sz="2000" baseline="-25000" dirty="0" smtClean="0"/>
              <a:t> α</a:t>
            </a:r>
            <a:r>
              <a:rPr lang="es-ES" sz="2000" baseline="-25000" dirty="0" smtClean="0"/>
              <a:t>=1.00</a:t>
            </a:r>
            <a:r>
              <a:rPr lang="es-ES" sz="2000" dirty="0" smtClean="0"/>
              <a:t>, and at </a:t>
            </a:r>
            <a:r>
              <a:rPr lang="es-ES" sz="2000" dirty="0" err="1" smtClean="0"/>
              <a:t>most</a:t>
            </a:r>
            <a:r>
              <a:rPr lang="es-ES" sz="2000" dirty="0" smtClean="0"/>
              <a:t> </a:t>
            </a:r>
            <a:r>
              <a:rPr lang="en-US" sz="2000" dirty="0" err="1" smtClean="0"/>
              <a:t>Zipf</a:t>
            </a:r>
            <a:r>
              <a:rPr lang="el-GR" sz="2000" baseline="-25000" dirty="0" smtClean="0"/>
              <a:t>α</a:t>
            </a:r>
            <a:r>
              <a:rPr lang="es-ES" sz="2000" baseline="-25000" dirty="0" smtClean="0"/>
              <a:t>=1.40 	</a:t>
            </a:r>
          </a:p>
          <a:p>
            <a:r>
              <a:rPr lang="en-US" sz="2400" dirty="0" smtClean="0"/>
              <a:t>Evaluation </a:t>
            </a:r>
            <a:r>
              <a:rPr lang="en-US" sz="2400" dirty="0" smtClean="0"/>
              <a:t>hardware</a:t>
            </a:r>
          </a:p>
          <a:p>
            <a:pPr lvl="1"/>
            <a:r>
              <a:rPr lang="en-US" sz="2000" dirty="0" smtClean="0"/>
              <a:t>16 computers</a:t>
            </a:r>
          </a:p>
          <a:p>
            <a:pPr lvl="1"/>
            <a:r>
              <a:rPr lang="en-US" sz="2000" dirty="0" smtClean="0"/>
              <a:t>1 client</a:t>
            </a:r>
          </a:p>
          <a:p>
            <a:pPr lvl="1"/>
            <a:r>
              <a:rPr lang="en-US" sz="2000" dirty="0" smtClean="0"/>
              <a:t>Intel Dual </a:t>
            </a:r>
            <a:r>
              <a:rPr lang="en-US" sz="2000" dirty="0" smtClean="0"/>
              <a:t>core</a:t>
            </a:r>
          </a:p>
          <a:p>
            <a:pPr lvl="1"/>
            <a:r>
              <a:rPr lang="en-US" sz="2000" dirty="0" smtClean="0"/>
              <a:t>2Gb </a:t>
            </a:r>
            <a:r>
              <a:rPr lang="en-US" sz="2000" dirty="0" smtClean="0"/>
              <a:t>RAM per computer</a:t>
            </a:r>
            <a:endParaRPr lang="en-US" sz="2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Da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lnDef>
  </a:objectDefaults>
  <a:extraClrSchemeLst>
    <a:extraClrScheme>
      <a:clrScheme name="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Dama-noLogo">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lnDef>
  </a:objectDefaults>
  <a:extraClrSchemeLst>
    <a:extraClrScheme>
      <a:clrScheme name="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Dama-noLogo-noLine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lnDef>
  </a:objectDefaults>
  <a:extraClrSchemeLst>
    <a:extraClrScheme>
      <a:clrScheme name="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maDama-noLogo-n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000" b="1" i="0" u="none" strike="noStrike" cap="none" normalizeH="0" baseline="0" smtClean="0">
            <a:ln>
              <a:noFill/>
            </a:ln>
            <a:solidFill>
              <a:schemeClr val="tx1"/>
            </a:solidFill>
            <a:effectLst/>
            <a:latin typeface="Arial" charset="0"/>
          </a:defRPr>
        </a:defPPr>
      </a:lstStyle>
    </a:lnDef>
  </a:objectDefaults>
  <a:extraClrSchemeLst>
    <a:extraClrScheme>
      <a:clrScheme name="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cikm2008</Template>
  <TotalTime>9077</TotalTime>
  <Words>3024</Words>
  <Application>Microsoft Office PowerPoint</Application>
  <PresentationFormat>Presentación en pantalla (4:3)</PresentationFormat>
  <Paragraphs>501</Paragraphs>
  <Slides>60</Slides>
  <Notes>58</Notes>
  <HiddenSlides>5</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60</vt:i4>
      </vt:variant>
    </vt:vector>
  </HeadingPairs>
  <TitlesOfParts>
    <vt:vector size="65" baseType="lpstr">
      <vt:lpstr>TemaDama</vt:lpstr>
      <vt:lpstr>1_TemaDama-noLogo</vt:lpstr>
      <vt:lpstr>1_TemaDama-noLogo-noLinea</vt:lpstr>
      <vt:lpstr>2_TemaDama-noLogo-nL</vt:lpstr>
      <vt:lpstr>Ecuación</vt:lpstr>
      <vt:lpstr>Analysis and Optimization of Question Answering Systems    </vt:lpstr>
      <vt:lpstr>Diapositiva 2</vt:lpstr>
      <vt:lpstr>Diapositiva 3</vt:lpstr>
      <vt:lpstr>Question Answering: What is it?</vt:lpstr>
      <vt:lpstr>Question Answering System</vt:lpstr>
      <vt:lpstr>QA Evaluation</vt:lpstr>
      <vt:lpstr>Problem description (I)</vt:lpstr>
      <vt:lpstr>Problem description (II)</vt:lpstr>
      <vt:lpstr>Experimental environment</vt:lpstr>
      <vt:lpstr>Diapositiva 10</vt:lpstr>
      <vt:lpstr>Multi-layer cache</vt:lpstr>
      <vt:lpstr>Multi-layer cache</vt:lpstr>
      <vt:lpstr>Analytical model</vt:lpstr>
      <vt:lpstr>Multi-layer</vt:lpstr>
      <vt:lpstr>Experiments</vt:lpstr>
      <vt:lpstr>Diapositiva 16</vt:lpstr>
      <vt:lpstr>Distributed search engine</vt:lpstr>
      <vt:lpstr>Distributed search engine</vt:lpstr>
      <vt:lpstr>Monitor system state</vt:lpstr>
      <vt:lpstr>Monitor system state</vt:lpstr>
      <vt:lpstr>Monitor system state</vt:lpstr>
      <vt:lpstr>Monitor system state</vt:lpstr>
      <vt:lpstr>Count Bloom Filters</vt:lpstr>
      <vt:lpstr>Evolutive Summary Counters</vt:lpstr>
      <vt:lpstr>Evolutive Summary Counters</vt:lpstr>
      <vt:lpstr>Evolutive Summary Counters</vt:lpstr>
      <vt:lpstr>Diapositiva 27</vt:lpstr>
      <vt:lpstr>Placement</vt:lpstr>
      <vt:lpstr>ESC-placement algorithm</vt:lpstr>
      <vt:lpstr>ESC-placement example</vt:lpstr>
      <vt:lpstr>ESC-placement example</vt:lpstr>
      <vt:lpstr>ESC-placement example</vt:lpstr>
      <vt:lpstr>ESC-placement example</vt:lpstr>
      <vt:lpstr>ESC-placement results</vt:lpstr>
      <vt:lpstr>ESC-placement results</vt:lpstr>
      <vt:lpstr>Data search</vt:lpstr>
      <vt:lpstr>ESC-Search</vt:lpstr>
      <vt:lpstr>ESC-search example</vt:lpstr>
      <vt:lpstr>ESC-search example</vt:lpstr>
      <vt:lpstr>ESC-search example</vt:lpstr>
      <vt:lpstr>Experiments Search</vt:lpstr>
      <vt:lpstr>Diapositiva 42</vt:lpstr>
      <vt:lpstr>Distributed Search Engine Scheduler</vt:lpstr>
      <vt:lpstr>Load balancing</vt:lpstr>
      <vt:lpstr>Load balancing and caches</vt:lpstr>
      <vt:lpstr>Baseline</vt:lpstr>
      <vt:lpstr>Load Balancing  Proposal 1: Probability Cost </vt:lpstr>
      <vt:lpstr>Load Balancing  Proposal 2: Affinity</vt:lpstr>
      <vt:lpstr>Comparison example</vt:lpstr>
      <vt:lpstr>Experiments</vt:lpstr>
      <vt:lpstr>Workload Comparison</vt:lpstr>
      <vt:lpstr>Diapositiva 52</vt:lpstr>
      <vt:lpstr>Cooperative cache vs load balancing</vt:lpstr>
      <vt:lpstr>Cooperative cache vs load balancing</vt:lpstr>
      <vt:lpstr>Cooperative cache vs load balancing</vt:lpstr>
      <vt:lpstr>Conclusions</vt:lpstr>
      <vt:lpstr>Conclusions</vt:lpstr>
      <vt:lpstr>Future work</vt:lpstr>
      <vt:lpstr>Papers</vt:lpstr>
      <vt:lpstr>Diapositiva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and Optimization of Question Answering Systems</dc:title>
  <dc:creator>Awihou</dc:creator>
  <cp:lastModifiedBy>Awihou</cp:lastModifiedBy>
  <cp:revision>468</cp:revision>
  <dcterms:created xsi:type="dcterms:W3CDTF">2009-07-20T10:08:28Z</dcterms:created>
  <dcterms:modified xsi:type="dcterms:W3CDTF">2009-07-30T14:44:53Z</dcterms:modified>
</cp:coreProperties>
</file>